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8"/>
  </p:notesMasterIdLst>
  <p:sldIdLst>
    <p:sldId id="333" r:id="rId2"/>
    <p:sldId id="583" r:id="rId3"/>
    <p:sldId id="388" r:id="rId4"/>
    <p:sldId id="334" r:id="rId5"/>
    <p:sldId id="573" r:id="rId6"/>
    <p:sldId id="572" r:id="rId7"/>
    <p:sldId id="365" r:id="rId8"/>
    <p:sldId id="392" r:id="rId9"/>
    <p:sldId id="575" r:id="rId10"/>
    <p:sldId id="335" r:id="rId11"/>
    <p:sldId id="393" r:id="rId12"/>
    <p:sldId id="576" r:id="rId13"/>
    <p:sldId id="394" r:id="rId14"/>
    <p:sldId id="395" r:id="rId15"/>
    <p:sldId id="398" r:id="rId16"/>
    <p:sldId id="399" r:id="rId17"/>
    <p:sldId id="574" r:id="rId18"/>
    <p:sldId id="360" r:id="rId19"/>
    <p:sldId id="400" r:id="rId20"/>
    <p:sldId id="341" r:id="rId21"/>
    <p:sldId id="343" r:id="rId22"/>
    <p:sldId id="364" r:id="rId23"/>
    <p:sldId id="371" r:id="rId24"/>
    <p:sldId id="363" r:id="rId25"/>
    <p:sldId id="342" r:id="rId26"/>
    <p:sldId id="344" r:id="rId27"/>
    <p:sldId id="372" r:id="rId28"/>
    <p:sldId id="357" r:id="rId29"/>
    <p:sldId id="345" r:id="rId30"/>
    <p:sldId id="391" r:id="rId31"/>
    <p:sldId id="346" r:id="rId32"/>
    <p:sldId id="577" r:id="rId33"/>
    <p:sldId id="381" r:id="rId34"/>
    <p:sldId id="382" r:id="rId35"/>
    <p:sldId id="349" r:id="rId36"/>
    <p:sldId id="350" r:id="rId37"/>
    <p:sldId id="351" r:id="rId38"/>
    <p:sldId id="330" r:id="rId39"/>
    <p:sldId id="402" r:id="rId40"/>
    <p:sldId id="306" r:id="rId41"/>
    <p:sldId id="307" r:id="rId42"/>
    <p:sldId id="308" r:id="rId43"/>
    <p:sldId id="315" r:id="rId44"/>
    <p:sldId id="310" r:id="rId45"/>
    <p:sldId id="312" r:id="rId46"/>
    <p:sldId id="313" r:id="rId47"/>
    <p:sldId id="578" r:id="rId48"/>
    <p:sldId id="383" r:id="rId49"/>
    <p:sldId id="386" r:id="rId50"/>
    <p:sldId id="387" r:id="rId51"/>
    <p:sldId id="266" r:id="rId52"/>
    <p:sldId id="352" r:id="rId53"/>
    <p:sldId id="322" r:id="rId54"/>
    <p:sldId id="384" r:id="rId55"/>
    <p:sldId id="370" r:id="rId56"/>
    <p:sldId id="385" r:id="rId57"/>
    <p:sldId id="356" r:id="rId58"/>
    <p:sldId id="267" r:id="rId59"/>
    <p:sldId id="359" r:id="rId60"/>
    <p:sldId id="323" r:id="rId61"/>
    <p:sldId id="401" r:id="rId62"/>
    <p:sldId id="316" r:id="rId63"/>
    <p:sldId id="317" r:id="rId64"/>
    <p:sldId id="582" r:id="rId65"/>
    <p:sldId id="581" r:id="rId66"/>
    <p:sldId id="403" r:id="rId67"/>
    <p:sldId id="404" r:id="rId68"/>
    <p:sldId id="405" r:id="rId69"/>
    <p:sldId id="406" r:id="rId70"/>
    <p:sldId id="407" r:id="rId71"/>
    <p:sldId id="409" r:id="rId72"/>
    <p:sldId id="408" r:id="rId73"/>
    <p:sldId id="410" r:id="rId74"/>
    <p:sldId id="605" r:id="rId75"/>
    <p:sldId id="584" r:id="rId76"/>
    <p:sldId id="411" r:id="rId77"/>
    <p:sldId id="412" r:id="rId78"/>
    <p:sldId id="413" r:id="rId79"/>
    <p:sldId id="414" r:id="rId80"/>
    <p:sldId id="415" r:id="rId81"/>
    <p:sldId id="579" r:id="rId82"/>
    <p:sldId id="416" r:id="rId83"/>
    <p:sldId id="417" r:id="rId84"/>
    <p:sldId id="418" r:id="rId85"/>
    <p:sldId id="419" r:id="rId86"/>
    <p:sldId id="420" r:id="rId87"/>
    <p:sldId id="585" r:id="rId88"/>
    <p:sldId id="421" r:id="rId89"/>
    <p:sldId id="422" r:id="rId90"/>
    <p:sldId id="423" r:id="rId91"/>
    <p:sldId id="424" r:id="rId92"/>
    <p:sldId id="425" r:id="rId93"/>
    <p:sldId id="426" r:id="rId94"/>
    <p:sldId id="427" r:id="rId95"/>
    <p:sldId id="428" r:id="rId96"/>
    <p:sldId id="429" r:id="rId97"/>
    <p:sldId id="430" r:id="rId98"/>
    <p:sldId id="431" r:id="rId99"/>
    <p:sldId id="432" r:id="rId100"/>
    <p:sldId id="433" r:id="rId101"/>
    <p:sldId id="434" r:id="rId102"/>
    <p:sldId id="435" r:id="rId103"/>
    <p:sldId id="436" r:id="rId104"/>
    <p:sldId id="437" r:id="rId105"/>
    <p:sldId id="438" r:id="rId106"/>
    <p:sldId id="580" r:id="rId107"/>
    <p:sldId id="439" r:id="rId108"/>
    <p:sldId id="440" r:id="rId109"/>
    <p:sldId id="441" r:id="rId110"/>
    <p:sldId id="442" r:id="rId111"/>
    <p:sldId id="443" r:id="rId112"/>
    <p:sldId id="444" r:id="rId113"/>
    <p:sldId id="445" r:id="rId114"/>
    <p:sldId id="446" r:id="rId115"/>
    <p:sldId id="447" r:id="rId116"/>
    <p:sldId id="448" r:id="rId117"/>
    <p:sldId id="449" r:id="rId118"/>
    <p:sldId id="452" r:id="rId119"/>
    <p:sldId id="450" r:id="rId120"/>
    <p:sldId id="451" r:id="rId121"/>
    <p:sldId id="457" r:id="rId122"/>
    <p:sldId id="456" r:id="rId123"/>
    <p:sldId id="586" r:id="rId124"/>
    <p:sldId id="458" r:id="rId125"/>
    <p:sldId id="598" r:id="rId126"/>
    <p:sldId id="587" r:id="rId127"/>
    <p:sldId id="590" r:id="rId128"/>
    <p:sldId id="596" r:id="rId129"/>
    <p:sldId id="597" r:id="rId130"/>
    <p:sldId id="454" r:id="rId131"/>
    <p:sldId id="455" r:id="rId132"/>
    <p:sldId id="461" r:id="rId133"/>
    <p:sldId id="462" r:id="rId134"/>
    <p:sldId id="463" r:id="rId135"/>
    <p:sldId id="464" r:id="rId136"/>
    <p:sldId id="465" r:id="rId137"/>
    <p:sldId id="466" r:id="rId138"/>
    <p:sldId id="467" r:id="rId139"/>
    <p:sldId id="469" r:id="rId140"/>
    <p:sldId id="470" r:id="rId141"/>
    <p:sldId id="471" r:id="rId142"/>
    <p:sldId id="472" r:id="rId143"/>
    <p:sldId id="473" r:id="rId144"/>
    <p:sldId id="474" r:id="rId145"/>
    <p:sldId id="475" r:id="rId146"/>
    <p:sldId id="476" r:id="rId147"/>
    <p:sldId id="588" r:id="rId148"/>
    <p:sldId id="477" r:id="rId149"/>
    <p:sldId id="595" r:id="rId150"/>
    <p:sldId id="478" r:id="rId151"/>
    <p:sldId id="479" r:id="rId152"/>
    <p:sldId id="480" r:id="rId153"/>
    <p:sldId id="481" r:id="rId154"/>
    <p:sldId id="482" r:id="rId155"/>
    <p:sldId id="483" r:id="rId156"/>
    <p:sldId id="484" r:id="rId157"/>
    <p:sldId id="485" r:id="rId158"/>
    <p:sldId id="589" r:id="rId159"/>
    <p:sldId id="486" r:id="rId160"/>
    <p:sldId id="487" r:id="rId161"/>
    <p:sldId id="488" r:id="rId162"/>
    <p:sldId id="489" r:id="rId163"/>
    <p:sldId id="616" r:id="rId164"/>
    <p:sldId id="615" r:id="rId165"/>
    <p:sldId id="594" r:id="rId166"/>
    <p:sldId id="614" r:id="rId167"/>
    <p:sldId id="613" r:id="rId168"/>
    <p:sldId id="611" r:id="rId169"/>
    <p:sldId id="612" r:id="rId170"/>
    <p:sldId id="617" r:id="rId171"/>
    <p:sldId id="490" r:id="rId172"/>
    <p:sldId id="491" r:id="rId173"/>
    <p:sldId id="492" r:id="rId174"/>
    <p:sldId id="493" r:id="rId175"/>
    <p:sldId id="494" r:id="rId176"/>
    <p:sldId id="495" r:id="rId177"/>
    <p:sldId id="496" r:id="rId178"/>
    <p:sldId id="497" r:id="rId179"/>
    <p:sldId id="498" r:id="rId180"/>
    <p:sldId id="500" r:id="rId181"/>
    <p:sldId id="501" r:id="rId182"/>
    <p:sldId id="502" r:id="rId183"/>
    <p:sldId id="503" r:id="rId184"/>
    <p:sldId id="504" r:id="rId185"/>
    <p:sldId id="505" r:id="rId186"/>
    <p:sldId id="506" r:id="rId187"/>
    <p:sldId id="507" r:id="rId188"/>
    <p:sldId id="508" r:id="rId189"/>
    <p:sldId id="509" r:id="rId190"/>
    <p:sldId id="510" r:id="rId191"/>
    <p:sldId id="511" r:id="rId192"/>
    <p:sldId id="512" r:id="rId193"/>
    <p:sldId id="513" r:id="rId194"/>
    <p:sldId id="514" r:id="rId195"/>
    <p:sldId id="515" r:id="rId196"/>
    <p:sldId id="603" r:id="rId197"/>
    <p:sldId id="604" r:id="rId198"/>
    <p:sldId id="516" r:id="rId199"/>
    <p:sldId id="517" r:id="rId200"/>
    <p:sldId id="518" r:id="rId201"/>
    <p:sldId id="519" r:id="rId202"/>
    <p:sldId id="520" r:id="rId203"/>
    <p:sldId id="521" r:id="rId204"/>
    <p:sldId id="522" r:id="rId205"/>
    <p:sldId id="523" r:id="rId206"/>
    <p:sldId id="524" r:id="rId207"/>
    <p:sldId id="525" r:id="rId208"/>
    <p:sldId id="526" r:id="rId209"/>
    <p:sldId id="599" r:id="rId210"/>
    <p:sldId id="527" r:id="rId211"/>
    <p:sldId id="528" r:id="rId212"/>
    <p:sldId id="600" r:id="rId213"/>
    <p:sldId id="529" r:id="rId214"/>
    <p:sldId id="530" r:id="rId215"/>
    <p:sldId id="531" r:id="rId216"/>
    <p:sldId id="532" r:id="rId217"/>
    <p:sldId id="602" r:id="rId218"/>
    <p:sldId id="601" r:id="rId219"/>
    <p:sldId id="533" r:id="rId220"/>
    <p:sldId id="534" r:id="rId221"/>
    <p:sldId id="535" r:id="rId222"/>
    <p:sldId id="536" r:id="rId223"/>
    <p:sldId id="537" r:id="rId224"/>
    <p:sldId id="540" r:id="rId225"/>
    <p:sldId id="593" r:id="rId226"/>
    <p:sldId id="591" r:id="rId227"/>
    <p:sldId id="592" r:id="rId228"/>
    <p:sldId id="541" r:id="rId229"/>
    <p:sldId id="542" r:id="rId230"/>
    <p:sldId id="543" r:id="rId231"/>
    <p:sldId id="544" r:id="rId232"/>
    <p:sldId id="545" r:id="rId233"/>
    <p:sldId id="546" r:id="rId234"/>
    <p:sldId id="547" r:id="rId235"/>
    <p:sldId id="548" r:id="rId236"/>
    <p:sldId id="549" r:id="rId237"/>
    <p:sldId id="550" r:id="rId238"/>
    <p:sldId id="551" r:id="rId239"/>
    <p:sldId id="552" r:id="rId240"/>
    <p:sldId id="553" r:id="rId241"/>
    <p:sldId id="554" r:id="rId242"/>
    <p:sldId id="555" r:id="rId243"/>
    <p:sldId id="556" r:id="rId244"/>
    <p:sldId id="559" r:id="rId245"/>
    <p:sldId id="560" r:id="rId246"/>
    <p:sldId id="561" r:id="rId247"/>
    <p:sldId id="562" r:id="rId248"/>
    <p:sldId id="563" r:id="rId249"/>
    <p:sldId id="564" r:id="rId250"/>
    <p:sldId id="565" r:id="rId251"/>
    <p:sldId id="566" r:id="rId252"/>
    <p:sldId id="567" r:id="rId253"/>
    <p:sldId id="568" r:id="rId254"/>
    <p:sldId id="569" r:id="rId255"/>
    <p:sldId id="570" r:id="rId256"/>
    <p:sldId id="571" r:id="rId2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C3"/>
    <a:srgbClr val="CAB6E0"/>
    <a:srgbClr val="743124"/>
    <a:srgbClr val="7BABF1"/>
    <a:srgbClr val="FF3300"/>
    <a:srgbClr val="529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9" autoAdjust="0"/>
    <p:restoredTop sz="94660"/>
  </p:normalViewPr>
  <p:slideViewPr>
    <p:cSldViewPr snapToGrid="0">
      <p:cViewPr varScale="1">
        <p:scale>
          <a:sx n="90" d="100"/>
          <a:sy n="90" d="100"/>
        </p:scale>
        <p:origin x="208" y="6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diagrams/_rels/data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slide" Target="../slides/slide73.xml"/></Relationships>
</file>

<file path=ppt/diagrams/_rels/data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F3C9B-513C-4638-A929-FF6310BCC66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A22618E6-EA86-4926-A516-EED16381D430}">
      <dgm:prSet phldrT="[Text]"/>
      <dgm:spPr/>
      <dgm:t>
        <a:bodyPr/>
        <a:lstStyle/>
        <a:p>
          <a:r>
            <a:rPr lang="en-US" dirty="0"/>
            <a:t>Economic Indicators</a:t>
          </a:r>
        </a:p>
      </dgm:t>
    </dgm:pt>
    <dgm:pt modelId="{D21E64C8-17DE-42D8-BB50-809EF631EF16}" type="parTrans" cxnId="{A56BC051-A7E0-48F9-B521-4A04D9AF21A5}">
      <dgm:prSet/>
      <dgm:spPr/>
      <dgm:t>
        <a:bodyPr/>
        <a:lstStyle/>
        <a:p>
          <a:endParaRPr lang="en-US"/>
        </a:p>
      </dgm:t>
    </dgm:pt>
    <dgm:pt modelId="{545ADADE-312D-41D9-850B-04F3E5A188D2}" type="sibTrans" cxnId="{A56BC051-A7E0-48F9-B521-4A04D9AF21A5}">
      <dgm:prSet/>
      <dgm:spPr/>
      <dgm:t>
        <a:bodyPr/>
        <a:lstStyle/>
        <a:p>
          <a:endParaRPr lang="en-US"/>
        </a:p>
      </dgm:t>
    </dgm:pt>
    <dgm:pt modelId="{52D427C9-EF9D-45D0-AF30-8F391DD91F3D}">
      <dgm:prSet phldrT="[Text]"/>
      <dgm:spPr>
        <a:solidFill>
          <a:schemeClr val="accent3">
            <a:lumMod val="20000"/>
            <a:lumOff val="80000"/>
          </a:schemeClr>
        </a:solidFill>
      </dgm:spPr>
      <dgm:t>
        <a:bodyPr/>
        <a:lstStyle/>
        <a:p>
          <a:r>
            <a:rPr lang="en-US" dirty="0">
              <a:hlinkClick xmlns:r="http://schemas.openxmlformats.org/officeDocument/2006/relationships" r:id="rId1" action="ppaction://hlinksldjump"/>
            </a:rPr>
            <a:t>Gross Domestic Product (GDP)</a:t>
          </a:r>
          <a:endParaRPr lang="en-US" dirty="0"/>
        </a:p>
      </dgm:t>
    </dgm:pt>
    <dgm:pt modelId="{F18A4DDB-F65D-4A89-92F3-851CD1A7C6C4}" type="parTrans" cxnId="{3681E8B5-6861-4EAA-82BC-1F2613EBB513}">
      <dgm:prSet/>
      <dgm:spPr/>
      <dgm:t>
        <a:bodyPr/>
        <a:lstStyle/>
        <a:p>
          <a:endParaRPr lang="en-US"/>
        </a:p>
      </dgm:t>
    </dgm:pt>
    <dgm:pt modelId="{7077A784-C6C0-4CCD-8E4B-DB22F6E7B088}" type="sibTrans" cxnId="{3681E8B5-6861-4EAA-82BC-1F2613EBB513}">
      <dgm:prSet/>
      <dgm:spPr/>
      <dgm:t>
        <a:bodyPr/>
        <a:lstStyle/>
        <a:p>
          <a:endParaRPr lang="en-US"/>
        </a:p>
      </dgm:t>
    </dgm:pt>
    <dgm:pt modelId="{5333630B-59B4-4EB6-8FB0-FD64114B8295}">
      <dgm:prSet phldrT="[Text]"/>
      <dgm:spPr>
        <a:solidFill>
          <a:schemeClr val="accent3">
            <a:lumMod val="20000"/>
            <a:lumOff val="80000"/>
          </a:schemeClr>
        </a:solidFill>
      </dgm:spPr>
      <dgm:t>
        <a:bodyPr/>
        <a:lstStyle/>
        <a:p>
          <a:r>
            <a:rPr lang="en-US" dirty="0">
              <a:hlinkClick xmlns:r="http://schemas.openxmlformats.org/officeDocument/2006/relationships" r:id="rId2" action="ppaction://hlinksldjump"/>
            </a:rPr>
            <a:t>Unemployment</a:t>
          </a:r>
          <a:endParaRPr lang="en-US" dirty="0"/>
        </a:p>
      </dgm:t>
    </dgm:pt>
    <dgm:pt modelId="{046EEC8E-6214-4BBA-BB38-24B16508566E}" type="parTrans" cxnId="{6D1ACCCB-A28B-4990-A2EC-75958475E217}">
      <dgm:prSet/>
      <dgm:spPr/>
      <dgm:t>
        <a:bodyPr/>
        <a:lstStyle/>
        <a:p>
          <a:endParaRPr lang="en-US"/>
        </a:p>
      </dgm:t>
    </dgm:pt>
    <dgm:pt modelId="{290C14DC-AC41-472C-BDE4-FF84D80EFC53}" type="sibTrans" cxnId="{6D1ACCCB-A28B-4990-A2EC-75958475E217}">
      <dgm:prSet/>
      <dgm:spPr/>
      <dgm:t>
        <a:bodyPr/>
        <a:lstStyle/>
        <a:p>
          <a:endParaRPr lang="en-US"/>
        </a:p>
      </dgm:t>
    </dgm:pt>
    <dgm:pt modelId="{70CCE722-7C58-4142-BAB9-09C6431E5C3C}">
      <dgm:prSet phldrT="[Text]"/>
      <dgm:spPr>
        <a:solidFill>
          <a:schemeClr val="accent3">
            <a:lumMod val="20000"/>
            <a:lumOff val="80000"/>
          </a:schemeClr>
        </a:solidFill>
      </dgm:spPr>
      <dgm:t>
        <a:bodyPr/>
        <a:lstStyle/>
        <a:p>
          <a:r>
            <a:rPr lang="en-US" dirty="0">
              <a:hlinkClick xmlns:r="http://schemas.openxmlformats.org/officeDocument/2006/relationships" r:id="" action="ppaction://noaction"/>
            </a:rPr>
            <a:t>Inflation</a:t>
          </a:r>
          <a:endParaRPr lang="en-US" dirty="0"/>
        </a:p>
      </dgm:t>
    </dgm:pt>
    <dgm:pt modelId="{CCDCA494-5B5D-4591-88AA-6C7F278AC03E}" type="sibTrans" cxnId="{BF962084-218F-4383-9B68-197DC9BDB767}">
      <dgm:prSet/>
      <dgm:spPr/>
      <dgm:t>
        <a:bodyPr/>
        <a:lstStyle/>
        <a:p>
          <a:endParaRPr lang="en-US"/>
        </a:p>
      </dgm:t>
    </dgm:pt>
    <dgm:pt modelId="{E1F7920C-AF94-4ECD-B956-6B68D9685382}" type="parTrans" cxnId="{BF962084-218F-4383-9B68-197DC9BDB767}">
      <dgm:prSet/>
      <dgm:spPr/>
      <dgm:t>
        <a:bodyPr/>
        <a:lstStyle/>
        <a:p>
          <a:endParaRPr lang="en-US"/>
        </a:p>
      </dgm:t>
    </dgm:pt>
    <dgm:pt modelId="{A47B4133-1CC0-4330-A391-A397B609E262}" type="pres">
      <dgm:prSet presAssocID="{1E9F3C9B-513C-4638-A929-FF6310BCC667}" presName="hierChild1" presStyleCnt="0">
        <dgm:presLayoutVars>
          <dgm:orgChart val="1"/>
          <dgm:chPref val="1"/>
          <dgm:dir/>
          <dgm:animOne val="branch"/>
          <dgm:animLvl val="lvl"/>
          <dgm:resizeHandles/>
        </dgm:presLayoutVars>
      </dgm:prSet>
      <dgm:spPr/>
    </dgm:pt>
    <dgm:pt modelId="{757A5D95-F1F3-4E10-982E-56B6B9EECE1E}" type="pres">
      <dgm:prSet presAssocID="{A22618E6-EA86-4926-A516-EED16381D430}" presName="hierRoot1" presStyleCnt="0">
        <dgm:presLayoutVars>
          <dgm:hierBranch val="init"/>
        </dgm:presLayoutVars>
      </dgm:prSet>
      <dgm:spPr/>
    </dgm:pt>
    <dgm:pt modelId="{CAF6455D-27EA-48D8-8BCB-1D3F0888D923}" type="pres">
      <dgm:prSet presAssocID="{A22618E6-EA86-4926-A516-EED16381D430}" presName="rootComposite1" presStyleCnt="0"/>
      <dgm:spPr/>
    </dgm:pt>
    <dgm:pt modelId="{D3322603-5F44-47B3-98CD-89C2C20C3CC7}" type="pres">
      <dgm:prSet presAssocID="{A22618E6-EA86-4926-A516-EED16381D430}" presName="rootText1" presStyleLbl="node0" presStyleIdx="0" presStyleCnt="1">
        <dgm:presLayoutVars>
          <dgm:chPref val="3"/>
        </dgm:presLayoutVars>
      </dgm:prSet>
      <dgm:spPr/>
    </dgm:pt>
    <dgm:pt modelId="{3FBBB217-FDFE-4A17-9D8A-E8FCE64E74DD}" type="pres">
      <dgm:prSet presAssocID="{A22618E6-EA86-4926-A516-EED16381D430}" presName="rootConnector1" presStyleLbl="node1" presStyleIdx="0" presStyleCnt="0"/>
      <dgm:spPr/>
    </dgm:pt>
    <dgm:pt modelId="{26A808E9-F75F-4D9F-A2DD-7EEDBE386F55}" type="pres">
      <dgm:prSet presAssocID="{A22618E6-EA86-4926-A516-EED16381D430}" presName="hierChild2" presStyleCnt="0"/>
      <dgm:spPr/>
    </dgm:pt>
    <dgm:pt modelId="{B8AFE177-A256-41B6-A2BB-72CBA74D0A93}" type="pres">
      <dgm:prSet presAssocID="{F18A4DDB-F65D-4A89-92F3-851CD1A7C6C4}" presName="Name37" presStyleLbl="parChTrans1D2" presStyleIdx="0" presStyleCnt="3"/>
      <dgm:spPr/>
    </dgm:pt>
    <dgm:pt modelId="{4B76A1D0-6971-4AB3-84C6-787AC5BC3499}" type="pres">
      <dgm:prSet presAssocID="{52D427C9-EF9D-45D0-AF30-8F391DD91F3D}" presName="hierRoot2" presStyleCnt="0">
        <dgm:presLayoutVars>
          <dgm:hierBranch val="init"/>
        </dgm:presLayoutVars>
      </dgm:prSet>
      <dgm:spPr/>
    </dgm:pt>
    <dgm:pt modelId="{0EE8EFF7-C546-48EB-B30B-A2F56B96262C}" type="pres">
      <dgm:prSet presAssocID="{52D427C9-EF9D-45D0-AF30-8F391DD91F3D}" presName="rootComposite" presStyleCnt="0"/>
      <dgm:spPr/>
    </dgm:pt>
    <dgm:pt modelId="{D5B29B19-A4B4-496F-8435-DB5C2795104A}" type="pres">
      <dgm:prSet presAssocID="{52D427C9-EF9D-45D0-AF30-8F391DD91F3D}" presName="rootText" presStyleLbl="node2" presStyleIdx="0" presStyleCnt="3">
        <dgm:presLayoutVars>
          <dgm:chPref val="3"/>
        </dgm:presLayoutVars>
      </dgm:prSet>
      <dgm:spPr/>
    </dgm:pt>
    <dgm:pt modelId="{223E37E9-727D-4657-B729-48755752A8E2}" type="pres">
      <dgm:prSet presAssocID="{52D427C9-EF9D-45D0-AF30-8F391DD91F3D}" presName="rootConnector" presStyleLbl="node2" presStyleIdx="0" presStyleCnt="3"/>
      <dgm:spPr/>
    </dgm:pt>
    <dgm:pt modelId="{E5F0CA22-00B6-4FE3-B617-D896DA20144F}" type="pres">
      <dgm:prSet presAssocID="{52D427C9-EF9D-45D0-AF30-8F391DD91F3D}" presName="hierChild4" presStyleCnt="0"/>
      <dgm:spPr/>
    </dgm:pt>
    <dgm:pt modelId="{41655EA8-6BFC-4892-8C04-F518368453FA}" type="pres">
      <dgm:prSet presAssocID="{52D427C9-EF9D-45D0-AF30-8F391DD91F3D}" presName="hierChild5" presStyleCnt="0"/>
      <dgm:spPr/>
    </dgm:pt>
    <dgm:pt modelId="{50316DFB-F917-445B-BC9F-3699A325BBFF}" type="pres">
      <dgm:prSet presAssocID="{046EEC8E-6214-4BBA-BB38-24B16508566E}" presName="Name37" presStyleLbl="parChTrans1D2" presStyleIdx="1" presStyleCnt="3"/>
      <dgm:spPr/>
    </dgm:pt>
    <dgm:pt modelId="{6BE93C57-D73B-4C7E-914A-9F417C418E5F}" type="pres">
      <dgm:prSet presAssocID="{5333630B-59B4-4EB6-8FB0-FD64114B8295}" presName="hierRoot2" presStyleCnt="0">
        <dgm:presLayoutVars>
          <dgm:hierBranch val="init"/>
        </dgm:presLayoutVars>
      </dgm:prSet>
      <dgm:spPr/>
    </dgm:pt>
    <dgm:pt modelId="{67FE56C3-D700-4FD4-AC4C-23A644C15BF9}" type="pres">
      <dgm:prSet presAssocID="{5333630B-59B4-4EB6-8FB0-FD64114B8295}" presName="rootComposite" presStyleCnt="0"/>
      <dgm:spPr/>
    </dgm:pt>
    <dgm:pt modelId="{CD1BB0F2-7B30-4B4A-A4AF-89F12850C197}" type="pres">
      <dgm:prSet presAssocID="{5333630B-59B4-4EB6-8FB0-FD64114B8295}" presName="rootText" presStyleLbl="node2" presStyleIdx="1" presStyleCnt="3">
        <dgm:presLayoutVars>
          <dgm:chPref val="3"/>
        </dgm:presLayoutVars>
      </dgm:prSet>
      <dgm:spPr/>
    </dgm:pt>
    <dgm:pt modelId="{F99070EA-B6F6-495B-A6AD-5ACA661E8726}" type="pres">
      <dgm:prSet presAssocID="{5333630B-59B4-4EB6-8FB0-FD64114B8295}" presName="rootConnector" presStyleLbl="node2" presStyleIdx="1" presStyleCnt="3"/>
      <dgm:spPr/>
    </dgm:pt>
    <dgm:pt modelId="{8002CADA-BA39-4016-B21F-AFE36D199C8A}" type="pres">
      <dgm:prSet presAssocID="{5333630B-59B4-4EB6-8FB0-FD64114B8295}" presName="hierChild4" presStyleCnt="0"/>
      <dgm:spPr/>
    </dgm:pt>
    <dgm:pt modelId="{3108DD84-5CA0-4065-80ED-3EB4DE563D83}" type="pres">
      <dgm:prSet presAssocID="{5333630B-59B4-4EB6-8FB0-FD64114B8295}" presName="hierChild5" presStyleCnt="0"/>
      <dgm:spPr/>
    </dgm:pt>
    <dgm:pt modelId="{9A1BE6ED-18CB-4CA6-8544-8C7E180C40CE}" type="pres">
      <dgm:prSet presAssocID="{E1F7920C-AF94-4ECD-B956-6B68D9685382}" presName="Name37" presStyleLbl="parChTrans1D2" presStyleIdx="2" presStyleCnt="3"/>
      <dgm:spPr/>
    </dgm:pt>
    <dgm:pt modelId="{0838D12A-83A5-4DFE-A613-4D1C8B647D80}" type="pres">
      <dgm:prSet presAssocID="{70CCE722-7C58-4142-BAB9-09C6431E5C3C}" presName="hierRoot2" presStyleCnt="0">
        <dgm:presLayoutVars>
          <dgm:hierBranch val="init"/>
        </dgm:presLayoutVars>
      </dgm:prSet>
      <dgm:spPr/>
    </dgm:pt>
    <dgm:pt modelId="{876D3CBC-3B3F-428D-A8C3-95AE65BC72D5}" type="pres">
      <dgm:prSet presAssocID="{70CCE722-7C58-4142-BAB9-09C6431E5C3C}" presName="rootComposite" presStyleCnt="0"/>
      <dgm:spPr/>
    </dgm:pt>
    <dgm:pt modelId="{18BF6365-9EB4-498F-A3A7-B4930220470E}" type="pres">
      <dgm:prSet presAssocID="{70CCE722-7C58-4142-BAB9-09C6431E5C3C}" presName="rootText" presStyleLbl="node2" presStyleIdx="2" presStyleCnt="3">
        <dgm:presLayoutVars>
          <dgm:chPref val="3"/>
        </dgm:presLayoutVars>
      </dgm:prSet>
      <dgm:spPr/>
    </dgm:pt>
    <dgm:pt modelId="{5247AD36-CDBF-4942-8802-C8BEDFAA4C11}" type="pres">
      <dgm:prSet presAssocID="{70CCE722-7C58-4142-BAB9-09C6431E5C3C}" presName="rootConnector" presStyleLbl="node2" presStyleIdx="2" presStyleCnt="3"/>
      <dgm:spPr/>
    </dgm:pt>
    <dgm:pt modelId="{8F9D77CE-C9AC-4FC5-B99B-1FD8EEBA2113}" type="pres">
      <dgm:prSet presAssocID="{70CCE722-7C58-4142-BAB9-09C6431E5C3C}" presName="hierChild4" presStyleCnt="0"/>
      <dgm:spPr/>
    </dgm:pt>
    <dgm:pt modelId="{6994772C-4104-4882-9B8B-6A8F867F7AFA}" type="pres">
      <dgm:prSet presAssocID="{70CCE722-7C58-4142-BAB9-09C6431E5C3C}" presName="hierChild5" presStyleCnt="0"/>
      <dgm:spPr/>
    </dgm:pt>
    <dgm:pt modelId="{7CA25B01-0C7E-4DA1-BD13-DA3FF336432A}" type="pres">
      <dgm:prSet presAssocID="{A22618E6-EA86-4926-A516-EED16381D430}" presName="hierChild3" presStyleCnt="0"/>
      <dgm:spPr/>
    </dgm:pt>
  </dgm:ptLst>
  <dgm:cxnLst>
    <dgm:cxn modelId="{BEA10726-4931-46BB-AA17-F372652B6330}" type="presOf" srcId="{70CCE722-7C58-4142-BAB9-09C6431E5C3C}" destId="{18BF6365-9EB4-498F-A3A7-B4930220470E}" srcOrd="0" destOrd="0" presId="urn:microsoft.com/office/officeart/2005/8/layout/orgChart1"/>
    <dgm:cxn modelId="{A56BC051-A7E0-48F9-B521-4A04D9AF21A5}" srcId="{1E9F3C9B-513C-4638-A929-FF6310BCC667}" destId="{A22618E6-EA86-4926-A516-EED16381D430}" srcOrd="0" destOrd="0" parTransId="{D21E64C8-17DE-42D8-BB50-809EF631EF16}" sibTransId="{545ADADE-312D-41D9-850B-04F3E5A188D2}"/>
    <dgm:cxn modelId="{55529B66-D1C3-40A1-8C27-67A4F0AEB4A4}" type="presOf" srcId="{5333630B-59B4-4EB6-8FB0-FD64114B8295}" destId="{F99070EA-B6F6-495B-A6AD-5ACA661E8726}" srcOrd="1" destOrd="0" presId="urn:microsoft.com/office/officeart/2005/8/layout/orgChart1"/>
    <dgm:cxn modelId="{CD980372-C02D-412B-84F1-57E58BA8F933}" type="presOf" srcId="{046EEC8E-6214-4BBA-BB38-24B16508566E}" destId="{50316DFB-F917-445B-BC9F-3699A325BBFF}" srcOrd="0" destOrd="0" presId="urn:microsoft.com/office/officeart/2005/8/layout/orgChart1"/>
    <dgm:cxn modelId="{1A188379-DEEA-4E75-98F3-C751B2E31A5E}" type="presOf" srcId="{52D427C9-EF9D-45D0-AF30-8F391DD91F3D}" destId="{223E37E9-727D-4657-B729-48755752A8E2}" srcOrd="1" destOrd="0" presId="urn:microsoft.com/office/officeart/2005/8/layout/orgChart1"/>
    <dgm:cxn modelId="{BF962084-218F-4383-9B68-197DC9BDB767}" srcId="{A22618E6-EA86-4926-A516-EED16381D430}" destId="{70CCE722-7C58-4142-BAB9-09C6431E5C3C}" srcOrd="2" destOrd="0" parTransId="{E1F7920C-AF94-4ECD-B956-6B68D9685382}" sibTransId="{CCDCA494-5B5D-4591-88AA-6C7F278AC03E}"/>
    <dgm:cxn modelId="{81FEA289-1A1A-4080-A03F-2F3F00560659}" type="presOf" srcId="{1E9F3C9B-513C-4638-A929-FF6310BCC667}" destId="{A47B4133-1CC0-4330-A391-A397B609E262}" srcOrd="0" destOrd="0" presId="urn:microsoft.com/office/officeart/2005/8/layout/orgChart1"/>
    <dgm:cxn modelId="{1D5EA896-A701-4D9F-8E94-736A521C08EE}" type="presOf" srcId="{A22618E6-EA86-4926-A516-EED16381D430}" destId="{D3322603-5F44-47B3-98CD-89C2C20C3CC7}" srcOrd="0" destOrd="0" presId="urn:microsoft.com/office/officeart/2005/8/layout/orgChart1"/>
    <dgm:cxn modelId="{65B6B2A2-BF52-4198-8656-6E2E54DA2D3D}" type="presOf" srcId="{70CCE722-7C58-4142-BAB9-09C6431E5C3C}" destId="{5247AD36-CDBF-4942-8802-C8BEDFAA4C11}" srcOrd="1" destOrd="0" presId="urn:microsoft.com/office/officeart/2005/8/layout/orgChart1"/>
    <dgm:cxn modelId="{3681E8B5-6861-4EAA-82BC-1F2613EBB513}" srcId="{A22618E6-EA86-4926-A516-EED16381D430}" destId="{52D427C9-EF9D-45D0-AF30-8F391DD91F3D}" srcOrd="0" destOrd="0" parTransId="{F18A4DDB-F65D-4A89-92F3-851CD1A7C6C4}" sibTransId="{7077A784-C6C0-4CCD-8E4B-DB22F6E7B088}"/>
    <dgm:cxn modelId="{C88DAABD-5B33-4029-A76A-4B6E0F63978A}" type="presOf" srcId="{A22618E6-EA86-4926-A516-EED16381D430}" destId="{3FBBB217-FDFE-4A17-9D8A-E8FCE64E74DD}" srcOrd="1" destOrd="0" presId="urn:microsoft.com/office/officeart/2005/8/layout/orgChart1"/>
    <dgm:cxn modelId="{8C540CC3-AA2F-4016-9325-F6F1B9A4B418}" type="presOf" srcId="{F18A4DDB-F65D-4A89-92F3-851CD1A7C6C4}" destId="{B8AFE177-A256-41B6-A2BB-72CBA74D0A93}" srcOrd="0" destOrd="0" presId="urn:microsoft.com/office/officeart/2005/8/layout/orgChart1"/>
    <dgm:cxn modelId="{6D1ACCCB-A28B-4990-A2EC-75958475E217}" srcId="{A22618E6-EA86-4926-A516-EED16381D430}" destId="{5333630B-59B4-4EB6-8FB0-FD64114B8295}" srcOrd="1" destOrd="0" parTransId="{046EEC8E-6214-4BBA-BB38-24B16508566E}" sibTransId="{290C14DC-AC41-472C-BDE4-FF84D80EFC53}"/>
    <dgm:cxn modelId="{D3946BF2-BA74-4166-A415-640724C8EDEC}" type="presOf" srcId="{5333630B-59B4-4EB6-8FB0-FD64114B8295}" destId="{CD1BB0F2-7B30-4B4A-A4AF-89F12850C197}" srcOrd="0" destOrd="0" presId="urn:microsoft.com/office/officeart/2005/8/layout/orgChart1"/>
    <dgm:cxn modelId="{043E30F5-D904-4E70-B00D-020048E014E8}" type="presOf" srcId="{52D427C9-EF9D-45D0-AF30-8F391DD91F3D}" destId="{D5B29B19-A4B4-496F-8435-DB5C2795104A}" srcOrd="0" destOrd="0" presId="urn:microsoft.com/office/officeart/2005/8/layout/orgChart1"/>
    <dgm:cxn modelId="{D543D6FE-4E88-4615-B111-315416F3E39A}" type="presOf" srcId="{E1F7920C-AF94-4ECD-B956-6B68D9685382}" destId="{9A1BE6ED-18CB-4CA6-8544-8C7E180C40CE}" srcOrd="0" destOrd="0" presId="urn:microsoft.com/office/officeart/2005/8/layout/orgChart1"/>
    <dgm:cxn modelId="{66FC523E-4318-45EB-AD41-FC69E6665C3F}" type="presParOf" srcId="{A47B4133-1CC0-4330-A391-A397B609E262}" destId="{757A5D95-F1F3-4E10-982E-56B6B9EECE1E}" srcOrd="0" destOrd="0" presId="urn:microsoft.com/office/officeart/2005/8/layout/orgChart1"/>
    <dgm:cxn modelId="{3A91032B-E6BE-4886-B3BB-F75003B09566}" type="presParOf" srcId="{757A5D95-F1F3-4E10-982E-56B6B9EECE1E}" destId="{CAF6455D-27EA-48D8-8BCB-1D3F0888D923}" srcOrd="0" destOrd="0" presId="urn:microsoft.com/office/officeart/2005/8/layout/orgChart1"/>
    <dgm:cxn modelId="{7C39D1B6-9C38-41C3-9F6A-3C15F0CAD9DB}" type="presParOf" srcId="{CAF6455D-27EA-48D8-8BCB-1D3F0888D923}" destId="{D3322603-5F44-47B3-98CD-89C2C20C3CC7}" srcOrd="0" destOrd="0" presId="urn:microsoft.com/office/officeart/2005/8/layout/orgChart1"/>
    <dgm:cxn modelId="{A549263B-892D-4C3E-B57A-2B954E945D82}" type="presParOf" srcId="{CAF6455D-27EA-48D8-8BCB-1D3F0888D923}" destId="{3FBBB217-FDFE-4A17-9D8A-E8FCE64E74DD}" srcOrd="1" destOrd="0" presId="urn:microsoft.com/office/officeart/2005/8/layout/orgChart1"/>
    <dgm:cxn modelId="{ADE5ED26-4779-468E-9A38-C10414714668}" type="presParOf" srcId="{757A5D95-F1F3-4E10-982E-56B6B9EECE1E}" destId="{26A808E9-F75F-4D9F-A2DD-7EEDBE386F55}" srcOrd="1" destOrd="0" presId="urn:microsoft.com/office/officeart/2005/8/layout/orgChart1"/>
    <dgm:cxn modelId="{8A502A99-703A-443F-BBC0-30A80A834393}" type="presParOf" srcId="{26A808E9-F75F-4D9F-A2DD-7EEDBE386F55}" destId="{B8AFE177-A256-41B6-A2BB-72CBA74D0A93}" srcOrd="0" destOrd="0" presId="urn:microsoft.com/office/officeart/2005/8/layout/orgChart1"/>
    <dgm:cxn modelId="{3C001111-DAB8-4E35-8B11-3F979C4D7287}" type="presParOf" srcId="{26A808E9-F75F-4D9F-A2DD-7EEDBE386F55}" destId="{4B76A1D0-6971-4AB3-84C6-787AC5BC3499}" srcOrd="1" destOrd="0" presId="urn:microsoft.com/office/officeart/2005/8/layout/orgChart1"/>
    <dgm:cxn modelId="{6D32A4E6-0A68-4876-84D2-D31FC7E50A36}" type="presParOf" srcId="{4B76A1D0-6971-4AB3-84C6-787AC5BC3499}" destId="{0EE8EFF7-C546-48EB-B30B-A2F56B96262C}" srcOrd="0" destOrd="0" presId="urn:microsoft.com/office/officeart/2005/8/layout/orgChart1"/>
    <dgm:cxn modelId="{F3C5CC19-A05C-4C03-A2CB-F0C433705F17}" type="presParOf" srcId="{0EE8EFF7-C546-48EB-B30B-A2F56B96262C}" destId="{D5B29B19-A4B4-496F-8435-DB5C2795104A}" srcOrd="0" destOrd="0" presId="urn:microsoft.com/office/officeart/2005/8/layout/orgChart1"/>
    <dgm:cxn modelId="{AA49D3B7-8757-4C21-9BB8-5F00EFC96B88}" type="presParOf" srcId="{0EE8EFF7-C546-48EB-B30B-A2F56B96262C}" destId="{223E37E9-727D-4657-B729-48755752A8E2}" srcOrd="1" destOrd="0" presId="urn:microsoft.com/office/officeart/2005/8/layout/orgChart1"/>
    <dgm:cxn modelId="{E911E13E-8277-460D-B897-6E29FF56F343}" type="presParOf" srcId="{4B76A1D0-6971-4AB3-84C6-787AC5BC3499}" destId="{E5F0CA22-00B6-4FE3-B617-D896DA20144F}" srcOrd="1" destOrd="0" presId="urn:microsoft.com/office/officeart/2005/8/layout/orgChart1"/>
    <dgm:cxn modelId="{48B037A2-52DA-4093-898F-6485A378DAE4}" type="presParOf" srcId="{4B76A1D0-6971-4AB3-84C6-787AC5BC3499}" destId="{41655EA8-6BFC-4892-8C04-F518368453FA}" srcOrd="2" destOrd="0" presId="urn:microsoft.com/office/officeart/2005/8/layout/orgChart1"/>
    <dgm:cxn modelId="{4A350550-6923-4FFF-8E19-2FCA5414B659}" type="presParOf" srcId="{26A808E9-F75F-4D9F-A2DD-7EEDBE386F55}" destId="{50316DFB-F917-445B-BC9F-3699A325BBFF}" srcOrd="2" destOrd="0" presId="urn:microsoft.com/office/officeart/2005/8/layout/orgChart1"/>
    <dgm:cxn modelId="{8F3DBE39-83AB-455F-BF10-CFDDF5119F34}" type="presParOf" srcId="{26A808E9-F75F-4D9F-A2DD-7EEDBE386F55}" destId="{6BE93C57-D73B-4C7E-914A-9F417C418E5F}" srcOrd="3" destOrd="0" presId="urn:microsoft.com/office/officeart/2005/8/layout/orgChart1"/>
    <dgm:cxn modelId="{29925FC3-6208-4865-BF80-46AF57E98C18}" type="presParOf" srcId="{6BE93C57-D73B-4C7E-914A-9F417C418E5F}" destId="{67FE56C3-D700-4FD4-AC4C-23A644C15BF9}" srcOrd="0" destOrd="0" presId="urn:microsoft.com/office/officeart/2005/8/layout/orgChart1"/>
    <dgm:cxn modelId="{BBAA8ACB-BB69-4DB9-B6C9-5A023486F782}" type="presParOf" srcId="{67FE56C3-D700-4FD4-AC4C-23A644C15BF9}" destId="{CD1BB0F2-7B30-4B4A-A4AF-89F12850C197}" srcOrd="0" destOrd="0" presId="urn:microsoft.com/office/officeart/2005/8/layout/orgChart1"/>
    <dgm:cxn modelId="{CC3E1BD9-E652-44DF-AF2E-5F16A145D157}" type="presParOf" srcId="{67FE56C3-D700-4FD4-AC4C-23A644C15BF9}" destId="{F99070EA-B6F6-495B-A6AD-5ACA661E8726}" srcOrd="1" destOrd="0" presId="urn:microsoft.com/office/officeart/2005/8/layout/orgChart1"/>
    <dgm:cxn modelId="{598405C8-FCA4-4C7C-A429-C13BE53E6773}" type="presParOf" srcId="{6BE93C57-D73B-4C7E-914A-9F417C418E5F}" destId="{8002CADA-BA39-4016-B21F-AFE36D199C8A}" srcOrd="1" destOrd="0" presId="urn:microsoft.com/office/officeart/2005/8/layout/orgChart1"/>
    <dgm:cxn modelId="{BADE26B0-0CBD-46C8-A23C-2F8DBCE87D9C}" type="presParOf" srcId="{6BE93C57-D73B-4C7E-914A-9F417C418E5F}" destId="{3108DD84-5CA0-4065-80ED-3EB4DE563D83}" srcOrd="2" destOrd="0" presId="urn:microsoft.com/office/officeart/2005/8/layout/orgChart1"/>
    <dgm:cxn modelId="{879EB150-735A-4675-A3D9-A032D089AD20}" type="presParOf" srcId="{26A808E9-F75F-4D9F-A2DD-7EEDBE386F55}" destId="{9A1BE6ED-18CB-4CA6-8544-8C7E180C40CE}" srcOrd="4" destOrd="0" presId="urn:microsoft.com/office/officeart/2005/8/layout/orgChart1"/>
    <dgm:cxn modelId="{3A19051E-3A4D-4E2A-B51E-C157B1CAFDCC}" type="presParOf" srcId="{26A808E9-F75F-4D9F-A2DD-7EEDBE386F55}" destId="{0838D12A-83A5-4DFE-A613-4D1C8B647D80}" srcOrd="5" destOrd="0" presId="urn:microsoft.com/office/officeart/2005/8/layout/orgChart1"/>
    <dgm:cxn modelId="{6DB63640-4EC8-4666-AB36-8A8714ED85FF}" type="presParOf" srcId="{0838D12A-83A5-4DFE-A613-4D1C8B647D80}" destId="{876D3CBC-3B3F-428D-A8C3-95AE65BC72D5}" srcOrd="0" destOrd="0" presId="urn:microsoft.com/office/officeart/2005/8/layout/orgChart1"/>
    <dgm:cxn modelId="{F7ADD79C-AEA7-4C41-8CC9-F8F3107DCBF4}" type="presParOf" srcId="{876D3CBC-3B3F-428D-A8C3-95AE65BC72D5}" destId="{18BF6365-9EB4-498F-A3A7-B4930220470E}" srcOrd="0" destOrd="0" presId="urn:microsoft.com/office/officeart/2005/8/layout/orgChart1"/>
    <dgm:cxn modelId="{D5E3EEC4-B853-40EA-AD8B-E1B82D17A996}" type="presParOf" srcId="{876D3CBC-3B3F-428D-A8C3-95AE65BC72D5}" destId="{5247AD36-CDBF-4942-8802-C8BEDFAA4C11}" srcOrd="1" destOrd="0" presId="urn:microsoft.com/office/officeart/2005/8/layout/orgChart1"/>
    <dgm:cxn modelId="{EA582B06-3CA5-40FC-ADD7-B5D00E9797BF}" type="presParOf" srcId="{0838D12A-83A5-4DFE-A613-4D1C8B647D80}" destId="{8F9D77CE-C9AC-4FC5-B99B-1FD8EEBA2113}" srcOrd="1" destOrd="0" presId="urn:microsoft.com/office/officeart/2005/8/layout/orgChart1"/>
    <dgm:cxn modelId="{04A3042A-DB5F-4640-8667-95ABFC062D67}" type="presParOf" srcId="{0838D12A-83A5-4DFE-A613-4D1C8B647D80}" destId="{6994772C-4104-4882-9B8B-6A8F867F7AFA}" srcOrd="2" destOrd="0" presId="urn:microsoft.com/office/officeart/2005/8/layout/orgChart1"/>
    <dgm:cxn modelId="{AF3817AB-1381-4107-A3D9-71BC58266FEA}" type="presParOf" srcId="{757A5D95-F1F3-4E10-982E-56B6B9EECE1E}" destId="{7CA25B01-0C7E-4DA1-BD13-DA3FF33643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9F3C9B-513C-4638-A929-FF6310BCC66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A22618E6-EA86-4926-A516-EED16381D430}">
      <dgm:prSet phldrT="[Text]"/>
      <dgm:spPr/>
      <dgm:t>
        <a:bodyPr/>
        <a:lstStyle/>
        <a:p>
          <a:r>
            <a:rPr lang="en-US" dirty="0"/>
            <a:t>Economic Indicators</a:t>
          </a:r>
        </a:p>
      </dgm:t>
    </dgm:pt>
    <dgm:pt modelId="{D21E64C8-17DE-42D8-BB50-809EF631EF16}" type="parTrans" cxnId="{A56BC051-A7E0-48F9-B521-4A04D9AF21A5}">
      <dgm:prSet/>
      <dgm:spPr/>
      <dgm:t>
        <a:bodyPr/>
        <a:lstStyle/>
        <a:p>
          <a:endParaRPr lang="en-US"/>
        </a:p>
      </dgm:t>
    </dgm:pt>
    <dgm:pt modelId="{545ADADE-312D-41D9-850B-04F3E5A188D2}" type="sibTrans" cxnId="{A56BC051-A7E0-48F9-B521-4A04D9AF21A5}">
      <dgm:prSet/>
      <dgm:spPr/>
      <dgm:t>
        <a:bodyPr/>
        <a:lstStyle/>
        <a:p>
          <a:endParaRPr lang="en-US"/>
        </a:p>
      </dgm:t>
    </dgm:pt>
    <dgm:pt modelId="{52D427C9-EF9D-45D0-AF30-8F391DD91F3D}">
      <dgm:prSet phldrT="[Text]"/>
      <dgm:spPr>
        <a:solidFill>
          <a:schemeClr val="accent2">
            <a:lumMod val="40000"/>
            <a:lumOff val="60000"/>
          </a:schemeClr>
        </a:solidFill>
      </dgm:spPr>
      <dgm:t>
        <a:bodyPr/>
        <a:lstStyle/>
        <a:p>
          <a:r>
            <a:rPr lang="en-US" dirty="0">
              <a:hlinkClick xmlns:r="http://schemas.openxmlformats.org/officeDocument/2006/relationships" r:id="rId1" action="ppaction://hlinksldjump"/>
            </a:rPr>
            <a:t>Gross Domestic Product (GDP)</a:t>
          </a:r>
          <a:endParaRPr lang="en-US" dirty="0"/>
        </a:p>
      </dgm:t>
    </dgm:pt>
    <dgm:pt modelId="{F18A4DDB-F65D-4A89-92F3-851CD1A7C6C4}" type="parTrans" cxnId="{3681E8B5-6861-4EAA-82BC-1F2613EBB513}">
      <dgm:prSet/>
      <dgm:spPr/>
      <dgm:t>
        <a:bodyPr/>
        <a:lstStyle/>
        <a:p>
          <a:endParaRPr lang="en-US"/>
        </a:p>
      </dgm:t>
    </dgm:pt>
    <dgm:pt modelId="{7077A784-C6C0-4CCD-8E4B-DB22F6E7B088}" type="sibTrans" cxnId="{3681E8B5-6861-4EAA-82BC-1F2613EBB513}">
      <dgm:prSet/>
      <dgm:spPr/>
      <dgm:t>
        <a:bodyPr/>
        <a:lstStyle/>
        <a:p>
          <a:endParaRPr lang="en-US"/>
        </a:p>
      </dgm:t>
    </dgm:pt>
    <dgm:pt modelId="{5333630B-59B4-4EB6-8FB0-FD64114B8295}">
      <dgm:prSet phldrT="[Text]"/>
      <dgm:spPr>
        <a:solidFill>
          <a:schemeClr val="accent2">
            <a:lumMod val="40000"/>
            <a:lumOff val="60000"/>
          </a:schemeClr>
        </a:solidFill>
      </dgm:spPr>
      <dgm:t>
        <a:bodyPr/>
        <a:lstStyle/>
        <a:p>
          <a:r>
            <a:rPr lang="en-US" dirty="0">
              <a:hlinkClick xmlns:r="http://schemas.openxmlformats.org/officeDocument/2006/relationships" r:id="rId2" action="ppaction://hlinksldjump"/>
            </a:rPr>
            <a:t>Unemployment</a:t>
          </a:r>
          <a:endParaRPr lang="en-US" dirty="0"/>
        </a:p>
      </dgm:t>
    </dgm:pt>
    <dgm:pt modelId="{046EEC8E-6214-4BBA-BB38-24B16508566E}" type="parTrans" cxnId="{6D1ACCCB-A28B-4990-A2EC-75958475E217}">
      <dgm:prSet/>
      <dgm:spPr/>
      <dgm:t>
        <a:bodyPr/>
        <a:lstStyle/>
        <a:p>
          <a:endParaRPr lang="en-US"/>
        </a:p>
      </dgm:t>
    </dgm:pt>
    <dgm:pt modelId="{290C14DC-AC41-472C-BDE4-FF84D80EFC53}" type="sibTrans" cxnId="{6D1ACCCB-A28B-4990-A2EC-75958475E217}">
      <dgm:prSet/>
      <dgm:spPr/>
      <dgm:t>
        <a:bodyPr/>
        <a:lstStyle/>
        <a:p>
          <a:endParaRPr lang="en-US"/>
        </a:p>
      </dgm:t>
    </dgm:pt>
    <dgm:pt modelId="{70CCE722-7C58-4142-BAB9-09C6431E5C3C}">
      <dgm:prSet phldrT="[Text]"/>
      <dgm:spPr>
        <a:solidFill>
          <a:schemeClr val="accent2">
            <a:lumMod val="40000"/>
            <a:lumOff val="60000"/>
          </a:schemeClr>
        </a:solidFill>
      </dgm:spPr>
      <dgm:t>
        <a:bodyPr/>
        <a:lstStyle/>
        <a:p>
          <a:r>
            <a:rPr lang="en-US" dirty="0">
              <a:hlinkClick xmlns:r="http://schemas.openxmlformats.org/officeDocument/2006/relationships" r:id="" action="ppaction://noaction"/>
            </a:rPr>
            <a:t>Inflation</a:t>
          </a:r>
          <a:endParaRPr lang="en-US" dirty="0"/>
        </a:p>
      </dgm:t>
    </dgm:pt>
    <dgm:pt modelId="{CCDCA494-5B5D-4591-88AA-6C7F278AC03E}" type="sibTrans" cxnId="{BF962084-218F-4383-9B68-197DC9BDB767}">
      <dgm:prSet/>
      <dgm:spPr/>
      <dgm:t>
        <a:bodyPr/>
        <a:lstStyle/>
        <a:p>
          <a:endParaRPr lang="en-US"/>
        </a:p>
      </dgm:t>
    </dgm:pt>
    <dgm:pt modelId="{E1F7920C-AF94-4ECD-B956-6B68D9685382}" type="parTrans" cxnId="{BF962084-218F-4383-9B68-197DC9BDB767}">
      <dgm:prSet/>
      <dgm:spPr/>
      <dgm:t>
        <a:bodyPr/>
        <a:lstStyle/>
        <a:p>
          <a:endParaRPr lang="en-US"/>
        </a:p>
      </dgm:t>
    </dgm:pt>
    <dgm:pt modelId="{A47B4133-1CC0-4330-A391-A397B609E262}" type="pres">
      <dgm:prSet presAssocID="{1E9F3C9B-513C-4638-A929-FF6310BCC667}" presName="hierChild1" presStyleCnt="0">
        <dgm:presLayoutVars>
          <dgm:orgChart val="1"/>
          <dgm:chPref val="1"/>
          <dgm:dir/>
          <dgm:animOne val="branch"/>
          <dgm:animLvl val="lvl"/>
          <dgm:resizeHandles/>
        </dgm:presLayoutVars>
      </dgm:prSet>
      <dgm:spPr/>
    </dgm:pt>
    <dgm:pt modelId="{757A5D95-F1F3-4E10-982E-56B6B9EECE1E}" type="pres">
      <dgm:prSet presAssocID="{A22618E6-EA86-4926-A516-EED16381D430}" presName="hierRoot1" presStyleCnt="0">
        <dgm:presLayoutVars>
          <dgm:hierBranch val="init"/>
        </dgm:presLayoutVars>
      </dgm:prSet>
      <dgm:spPr/>
    </dgm:pt>
    <dgm:pt modelId="{CAF6455D-27EA-48D8-8BCB-1D3F0888D923}" type="pres">
      <dgm:prSet presAssocID="{A22618E6-EA86-4926-A516-EED16381D430}" presName="rootComposite1" presStyleCnt="0"/>
      <dgm:spPr/>
    </dgm:pt>
    <dgm:pt modelId="{D3322603-5F44-47B3-98CD-89C2C20C3CC7}" type="pres">
      <dgm:prSet presAssocID="{A22618E6-EA86-4926-A516-EED16381D430}" presName="rootText1" presStyleLbl="node0" presStyleIdx="0" presStyleCnt="1">
        <dgm:presLayoutVars>
          <dgm:chPref val="3"/>
        </dgm:presLayoutVars>
      </dgm:prSet>
      <dgm:spPr/>
    </dgm:pt>
    <dgm:pt modelId="{3FBBB217-FDFE-4A17-9D8A-E8FCE64E74DD}" type="pres">
      <dgm:prSet presAssocID="{A22618E6-EA86-4926-A516-EED16381D430}" presName="rootConnector1" presStyleLbl="node1" presStyleIdx="0" presStyleCnt="0"/>
      <dgm:spPr/>
    </dgm:pt>
    <dgm:pt modelId="{26A808E9-F75F-4D9F-A2DD-7EEDBE386F55}" type="pres">
      <dgm:prSet presAssocID="{A22618E6-EA86-4926-A516-EED16381D430}" presName="hierChild2" presStyleCnt="0"/>
      <dgm:spPr/>
    </dgm:pt>
    <dgm:pt modelId="{B8AFE177-A256-41B6-A2BB-72CBA74D0A93}" type="pres">
      <dgm:prSet presAssocID="{F18A4DDB-F65D-4A89-92F3-851CD1A7C6C4}" presName="Name37" presStyleLbl="parChTrans1D2" presStyleIdx="0" presStyleCnt="3"/>
      <dgm:spPr/>
    </dgm:pt>
    <dgm:pt modelId="{4B76A1D0-6971-4AB3-84C6-787AC5BC3499}" type="pres">
      <dgm:prSet presAssocID="{52D427C9-EF9D-45D0-AF30-8F391DD91F3D}" presName="hierRoot2" presStyleCnt="0">
        <dgm:presLayoutVars>
          <dgm:hierBranch val="init"/>
        </dgm:presLayoutVars>
      </dgm:prSet>
      <dgm:spPr/>
    </dgm:pt>
    <dgm:pt modelId="{0EE8EFF7-C546-48EB-B30B-A2F56B96262C}" type="pres">
      <dgm:prSet presAssocID="{52D427C9-EF9D-45D0-AF30-8F391DD91F3D}" presName="rootComposite" presStyleCnt="0"/>
      <dgm:spPr/>
    </dgm:pt>
    <dgm:pt modelId="{D5B29B19-A4B4-496F-8435-DB5C2795104A}" type="pres">
      <dgm:prSet presAssocID="{52D427C9-EF9D-45D0-AF30-8F391DD91F3D}" presName="rootText" presStyleLbl="node2" presStyleIdx="0" presStyleCnt="3">
        <dgm:presLayoutVars>
          <dgm:chPref val="3"/>
        </dgm:presLayoutVars>
      </dgm:prSet>
      <dgm:spPr/>
    </dgm:pt>
    <dgm:pt modelId="{223E37E9-727D-4657-B729-48755752A8E2}" type="pres">
      <dgm:prSet presAssocID="{52D427C9-EF9D-45D0-AF30-8F391DD91F3D}" presName="rootConnector" presStyleLbl="node2" presStyleIdx="0" presStyleCnt="3"/>
      <dgm:spPr/>
    </dgm:pt>
    <dgm:pt modelId="{E5F0CA22-00B6-4FE3-B617-D896DA20144F}" type="pres">
      <dgm:prSet presAssocID="{52D427C9-EF9D-45D0-AF30-8F391DD91F3D}" presName="hierChild4" presStyleCnt="0"/>
      <dgm:spPr/>
    </dgm:pt>
    <dgm:pt modelId="{41655EA8-6BFC-4892-8C04-F518368453FA}" type="pres">
      <dgm:prSet presAssocID="{52D427C9-EF9D-45D0-AF30-8F391DD91F3D}" presName="hierChild5" presStyleCnt="0"/>
      <dgm:spPr/>
    </dgm:pt>
    <dgm:pt modelId="{50316DFB-F917-445B-BC9F-3699A325BBFF}" type="pres">
      <dgm:prSet presAssocID="{046EEC8E-6214-4BBA-BB38-24B16508566E}" presName="Name37" presStyleLbl="parChTrans1D2" presStyleIdx="1" presStyleCnt="3"/>
      <dgm:spPr/>
    </dgm:pt>
    <dgm:pt modelId="{6BE93C57-D73B-4C7E-914A-9F417C418E5F}" type="pres">
      <dgm:prSet presAssocID="{5333630B-59B4-4EB6-8FB0-FD64114B8295}" presName="hierRoot2" presStyleCnt="0">
        <dgm:presLayoutVars>
          <dgm:hierBranch val="init"/>
        </dgm:presLayoutVars>
      </dgm:prSet>
      <dgm:spPr/>
    </dgm:pt>
    <dgm:pt modelId="{67FE56C3-D700-4FD4-AC4C-23A644C15BF9}" type="pres">
      <dgm:prSet presAssocID="{5333630B-59B4-4EB6-8FB0-FD64114B8295}" presName="rootComposite" presStyleCnt="0"/>
      <dgm:spPr/>
    </dgm:pt>
    <dgm:pt modelId="{CD1BB0F2-7B30-4B4A-A4AF-89F12850C197}" type="pres">
      <dgm:prSet presAssocID="{5333630B-59B4-4EB6-8FB0-FD64114B8295}" presName="rootText" presStyleLbl="node2" presStyleIdx="1" presStyleCnt="3">
        <dgm:presLayoutVars>
          <dgm:chPref val="3"/>
        </dgm:presLayoutVars>
      </dgm:prSet>
      <dgm:spPr/>
    </dgm:pt>
    <dgm:pt modelId="{F99070EA-B6F6-495B-A6AD-5ACA661E8726}" type="pres">
      <dgm:prSet presAssocID="{5333630B-59B4-4EB6-8FB0-FD64114B8295}" presName="rootConnector" presStyleLbl="node2" presStyleIdx="1" presStyleCnt="3"/>
      <dgm:spPr/>
    </dgm:pt>
    <dgm:pt modelId="{8002CADA-BA39-4016-B21F-AFE36D199C8A}" type="pres">
      <dgm:prSet presAssocID="{5333630B-59B4-4EB6-8FB0-FD64114B8295}" presName="hierChild4" presStyleCnt="0"/>
      <dgm:spPr/>
    </dgm:pt>
    <dgm:pt modelId="{3108DD84-5CA0-4065-80ED-3EB4DE563D83}" type="pres">
      <dgm:prSet presAssocID="{5333630B-59B4-4EB6-8FB0-FD64114B8295}" presName="hierChild5" presStyleCnt="0"/>
      <dgm:spPr/>
    </dgm:pt>
    <dgm:pt modelId="{9A1BE6ED-18CB-4CA6-8544-8C7E180C40CE}" type="pres">
      <dgm:prSet presAssocID="{E1F7920C-AF94-4ECD-B956-6B68D9685382}" presName="Name37" presStyleLbl="parChTrans1D2" presStyleIdx="2" presStyleCnt="3"/>
      <dgm:spPr/>
    </dgm:pt>
    <dgm:pt modelId="{0838D12A-83A5-4DFE-A613-4D1C8B647D80}" type="pres">
      <dgm:prSet presAssocID="{70CCE722-7C58-4142-BAB9-09C6431E5C3C}" presName="hierRoot2" presStyleCnt="0">
        <dgm:presLayoutVars>
          <dgm:hierBranch val="init"/>
        </dgm:presLayoutVars>
      </dgm:prSet>
      <dgm:spPr/>
    </dgm:pt>
    <dgm:pt modelId="{876D3CBC-3B3F-428D-A8C3-95AE65BC72D5}" type="pres">
      <dgm:prSet presAssocID="{70CCE722-7C58-4142-BAB9-09C6431E5C3C}" presName="rootComposite" presStyleCnt="0"/>
      <dgm:spPr/>
    </dgm:pt>
    <dgm:pt modelId="{18BF6365-9EB4-498F-A3A7-B4930220470E}" type="pres">
      <dgm:prSet presAssocID="{70CCE722-7C58-4142-BAB9-09C6431E5C3C}" presName="rootText" presStyleLbl="node2" presStyleIdx="2" presStyleCnt="3">
        <dgm:presLayoutVars>
          <dgm:chPref val="3"/>
        </dgm:presLayoutVars>
      </dgm:prSet>
      <dgm:spPr/>
    </dgm:pt>
    <dgm:pt modelId="{5247AD36-CDBF-4942-8802-C8BEDFAA4C11}" type="pres">
      <dgm:prSet presAssocID="{70CCE722-7C58-4142-BAB9-09C6431E5C3C}" presName="rootConnector" presStyleLbl="node2" presStyleIdx="2" presStyleCnt="3"/>
      <dgm:spPr/>
    </dgm:pt>
    <dgm:pt modelId="{8F9D77CE-C9AC-4FC5-B99B-1FD8EEBA2113}" type="pres">
      <dgm:prSet presAssocID="{70CCE722-7C58-4142-BAB9-09C6431E5C3C}" presName="hierChild4" presStyleCnt="0"/>
      <dgm:spPr/>
    </dgm:pt>
    <dgm:pt modelId="{6994772C-4104-4882-9B8B-6A8F867F7AFA}" type="pres">
      <dgm:prSet presAssocID="{70CCE722-7C58-4142-BAB9-09C6431E5C3C}" presName="hierChild5" presStyleCnt="0"/>
      <dgm:spPr/>
    </dgm:pt>
    <dgm:pt modelId="{7CA25B01-0C7E-4DA1-BD13-DA3FF336432A}" type="pres">
      <dgm:prSet presAssocID="{A22618E6-EA86-4926-A516-EED16381D430}" presName="hierChild3" presStyleCnt="0"/>
      <dgm:spPr/>
    </dgm:pt>
  </dgm:ptLst>
  <dgm:cxnLst>
    <dgm:cxn modelId="{BEA10726-4931-46BB-AA17-F372652B6330}" type="presOf" srcId="{70CCE722-7C58-4142-BAB9-09C6431E5C3C}" destId="{18BF6365-9EB4-498F-A3A7-B4930220470E}" srcOrd="0" destOrd="0" presId="urn:microsoft.com/office/officeart/2005/8/layout/orgChart1"/>
    <dgm:cxn modelId="{A56BC051-A7E0-48F9-B521-4A04D9AF21A5}" srcId="{1E9F3C9B-513C-4638-A929-FF6310BCC667}" destId="{A22618E6-EA86-4926-A516-EED16381D430}" srcOrd="0" destOrd="0" parTransId="{D21E64C8-17DE-42D8-BB50-809EF631EF16}" sibTransId="{545ADADE-312D-41D9-850B-04F3E5A188D2}"/>
    <dgm:cxn modelId="{55529B66-D1C3-40A1-8C27-67A4F0AEB4A4}" type="presOf" srcId="{5333630B-59B4-4EB6-8FB0-FD64114B8295}" destId="{F99070EA-B6F6-495B-A6AD-5ACA661E8726}" srcOrd="1" destOrd="0" presId="urn:microsoft.com/office/officeart/2005/8/layout/orgChart1"/>
    <dgm:cxn modelId="{CD980372-C02D-412B-84F1-57E58BA8F933}" type="presOf" srcId="{046EEC8E-6214-4BBA-BB38-24B16508566E}" destId="{50316DFB-F917-445B-BC9F-3699A325BBFF}" srcOrd="0" destOrd="0" presId="urn:microsoft.com/office/officeart/2005/8/layout/orgChart1"/>
    <dgm:cxn modelId="{1A188379-DEEA-4E75-98F3-C751B2E31A5E}" type="presOf" srcId="{52D427C9-EF9D-45D0-AF30-8F391DD91F3D}" destId="{223E37E9-727D-4657-B729-48755752A8E2}" srcOrd="1" destOrd="0" presId="urn:microsoft.com/office/officeart/2005/8/layout/orgChart1"/>
    <dgm:cxn modelId="{BF962084-218F-4383-9B68-197DC9BDB767}" srcId="{A22618E6-EA86-4926-A516-EED16381D430}" destId="{70CCE722-7C58-4142-BAB9-09C6431E5C3C}" srcOrd="2" destOrd="0" parTransId="{E1F7920C-AF94-4ECD-B956-6B68D9685382}" sibTransId="{CCDCA494-5B5D-4591-88AA-6C7F278AC03E}"/>
    <dgm:cxn modelId="{81FEA289-1A1A-4080-A03F-2F3F00560659}" type="presOf" srcId="{1E9F3C9B-513C-4638-A929-FF6310BCC667}" destId="{A47B4133-1CC0-4330-A391-A397B609E262}" srcOrd="0" destOrd="0" presId="urn:microsoft.com/office/officeart/2005/8/layout/orgChart1"/>
    <dgm:cxn modelId="{1D5EA896-A701-4D9F-8E94-736A521C08EE}" type="presOf" srcId="{A22618E6-EA86-4926-A516-EED16381D430}" destId="{D3322603-5F44-47B3-98CD-89C2C20C3CC7}" srcOrd="0" destOrd="0" presId="urn:microsoft.com/office/officeart/2005/8/layout/orgChart1"/>
    <dgm:cxn modelId="{65B6B2A2-BF52-4198-8656-6E2E54DA2D3D}" type="presOf" srcId="{70CCE722-7C58-4142-BAB9-09C6431E5C3C}" destId="{5247AD36-CDBF-4942-8802-C8BEDFAA4C11}" srcOrd="1" destOrd="0" presId="urn:microsoft.com/office/officeart/2005/8/layout/orgChart1"/>
    <dgm:cxn modelId="{3681E8B5-6861-4EAA-82BC-1F2613EBB513}" srcId="{A22618E6-EA86-4926-A516-EED16381D430}" destId="{52D427C9-EF9D-45D0-AF30-8F391DD91F3D}" srcOrd="0" destOrd="0" parTransId="{F18A4DDB-F65D-4A89-92F3-851CD1A7C6C4}" sibTransId="{7077A784-C6C0-4CCD-8E4B-DB22F6E7B088}"/>
    <dgm:cxn modelId="{C88DAABD-5B33-4029-A76A-4B6E0F63978A}" type="presOf" srcId="{A22618E6-EA86-4926-A516-EED16381D430}" destId="{3FBBB217-FDFE-4A17-9D8A-E8FCE64E74DD}" srcOrd="1" destOrd="0" presId="urn:microsoft.com/office/officeart/2005/8/layout/orgChart1"/>
    <dgm:cxn modelId="{8C540CC3-AA2F-4016-9325-F6F1B9A4B418}" type="presOf" srcId="{F18A4DDB-F65D-4A89-92F3-851CD1A7C6C4}" destId="{B8AFE177-A256-41B6-A2BB-72CBA74D0A93}" srcOrd="0" destOrd="0" presId="urn:microsoft.com/office/officeart/2005/8/layout/orgChart1"/>
    <dgm:cxn modelId="{6D1ACCCB-A28B-4990-A2EC-75958475E217}" srcId="{A22618E6-EA86-4926-A516-EED16381D430}" destId="{5333630B-59B4-4EB6-8FB0-FD64114B8295}" srcOrd="1" destOrd="0" parTransId="{046EEC8E-6214-4BBA-BB38-24B16508566E}" sibTransId="{290C14DC-AC41-472C-BDE4-FF84D80EFC53}"/>
    <dgm:cxn modelId="{D3946BF2-BA74-4166-A415-640724C8EDEC}" type="presOf" srcId="{5333630B-59B4-4EB6-8FB0-FD64114B8295}" destId="{CD1BB0F2-7B30-4B4A-A4AF-89F12850C197}" srcOrd="0" destOrd="0" presId="urn:microsoft.com/office/officeart/2005/8/layout/orgChart1"/>
    <dgm:cxn modelId="{043E30F5-D904-4E70-B00D-020048E014E8}" type="presOf" srcId="{52D427C9-EF9D-45D0-AF30-8F391DD91F3D}" destId="{D5B29B19-A4B4-496F-8435-DB5C2795104A}" srcOrd="0" destOrd="0" presId="urn:microsoft.com/office/officeart/2005/8/layout/orgChart1"/>
    <dgm:cxn modelId="{D543D6FE-4E88-4615-B111-315416F3E39A}" type="presOf" srcId="{E1F7920C-AF94-4ECD-B956-6B68D9685382}" destId="{9A1BE6ED-18CB-4CA6-8544-8C7E180C40CE}" srcOrd="0" destOrd="0" presId="urn:microsoft.com/office/officeart/2005/8/layout/orgChart1"/>
    <dgm:cxn modelId="{66FC523E-4318-45EB-AD41-FC69E6665C3F}" type="presParOf" srcId="{A47B4133-1CC0-4330-A391-A397B609E262}" destId="{757A5D95-F1F3-4E10-982E-56B6B9EECE1E}" srcOrd="0" destOrd="0" presId="urn:microsoft.com/office/officeart/2005/8/layout/orgChart1"/>
    <dgm:cxn modelId="{3A91032B-E6BE-4886-B3BB-F75003B09566}" type="presParOf" srcId="{757A5D95-F1F3-4E10-982E-56B6B9EECE1E}" destId="{CAF6455D-27EA-48D8-8BCB-1D3F0888D923}" srcOrd="0" destOrd="0" presId="urn:microsoft.com/office/officeart/2005/8/layout/orgChart1"/>
    <dgm:cxn modelId="{7C39D1B6-9C38-41C3-9F6A-3C15F0CAD9DB}" type="presParOf" srcId="{CAF6455D-27EA-48D8-8BCB-1D3F0888D923}" destId="{D3322603-5F44-47B3-98CD-89C2C20C3CC7}" srcOrd="0" destOrd="0" presId="urn:microsoft.com/office/officeart/2005/8/layout/orgChart1"/>
    <dgm:cxn modelId="{A549263B-892D-4C3E-B57A-2B954E945D82}" type="presParOf" srcId="{CAF6455D-27EA-48D8-8BCB-1D3F0888D923}" destId="{3FBBB217-FDFE-4A17-9D8A-E8FCE64E74DD}" srcOrd="1" destOrd="0" presId="urn:microsoft.com/office/officeart/2005/8/layout/orgChart1"/>
    <dgm:cxn modelId="{ADE5ED26-4779-468E-9A38-C10414714668}" type="presParOf" srcId="{757A5D95-F1F3-4E10-982E-56B6B9EECE1E}" destId="{26A808E9-F75F-4D9F-A2DD-7EEDBE386F55}" srcOrd="1" destOrd="0" presId="urn:microsoft.com/office/officeart/2005/8/layout/orgChart1"/>
    <dgm:cxn modelId="{8A502A99-703A-443F-BBC0-30A80A834393}" type="presParOf" srcId="{26A808E9-F75F-4D9F-A2DD-7EEDBE386F55}" destId="{B8AFE177-A256-41B6-A2BB-72CBA74D0A93}" srcOrd="0" destOrd="0" presId="urn:microsoft.com/office/officeart/2005/8/layout/orgChart1"/>
    <dgm:cxn modelId="{3C001111-DAB8-4E35-8B11-3F979C4D7287}" type="presParOf" srcId="{26A808E9-F75F-4D9F-A2DD-7EEDBE386F55}" destId="{4B76A1D0-6971-4AB3-84C6-787AC5BC3499}" srcOrd="1" destOrd="0" presId="urn:microsoft.com/office/officeart/2005/8/layout/orgChart1"/>
    <dgm:cxn modelId="{6D32A4E6-0A68-4876-84D2-D31FC7E50A36}" type="presParOf" srcId="{4B76A1D0-6971-4AB3-84C6-787AC5BC3499}" destId="{0EE8EFF7-C546-48EB-B30B-A2F56B96262C}" srcOrd="0" destOrd="0" presId="urn:microsoft.com/office/officeart/2005/8/layout/orgChart1"/>
    <dgm:cxn modelId="{F3C5CC19-A05C-4C03-A2CB-F0C433705F17}" type="presParOf" srcId="{0EE8EFF7-C546-48EB-B30B-A2F56B96262C}" destId="{D5B29B19-A4B4-496F-8435-DB5C2795104A}" srcOrd="0" destOrd="0" presId="urn:microsoft.com/office/officeart/2005/8/layout/orgChart1"/>
    <dgm:cxn modelId="{AA49D3B7-8757-4C21-9BB8-5F00EFC96B88}" type="presParOf" srcId="{0EE8EFF7-C546-48EB-B30B-A2F56B96262C}" destId="{223E37E9-727D-4657-B729-48755752A8E2}" srcOrd="1" destOrd="0" presId="urn:microsoft.com/office/officeart/2005/8/layout/orgChart1"/>
    <dgm:cxn modelId="{E911E13E-8277-460D-B897-6E29FF56F343}" type="presParOf" srcId="{4B76A1D0-6971-4AB3-84C6-787AC5BC3499}" destId="{E5F0CA22-00B6-4FE3-B617-D896DA20144F}" srcOrd="1" destOrd="0" presId="urn:microsoft.com/office/officeart/2005/8/layout/orgChart1"/>
    <dgm:cxn modelId="{48B037A2-52DA-4093-898F-6485A378DAE4}" type="presParOf" srcId="{4B76A1D0-6971-4AB3-84C6-787AC5BC3499}" destId="{41655EA8-6BFC-4892-8C04-F518368453FA}" srcOrd="2" destOrd="0" presId="urn:microsoft.com/office/officeart/2005/8/layout/orgChart1"/>
    <dgm:cxn modelId="{4A350550-6923-4FFF-8E19-2FCA5414B659}" type="presParOf" srcId="{26A808E9-F75F-4D9F-A2DD-7EEDBE386F55}" destId="{50316DFB-F917-445B-BC9F-3699A325BBFF}" srcOrd="2" destOrd="0" presId="urn:microsoft.com/office/officeart/2005/8/layout/orgChart1"/>
    <dgm:cxn modelId="{8F3DBE39-83AB-455F-BF10-CFDDF5119F34}" type="presParOf" srcId="{26A808E9-F75F-4D9F-A2DD-7EEDBE386F55}" destId="{6BE93C57-D73B-4C7E-914A-9F417C418E5F}" srcOrd="3" destOrd="0" presId="urn:microsoft.com/office/officeart/2005/8/layout/orgChart1"/>
    <dgm:cxn modelId="{29925FC3-6208-4865-BF80-46AF57E98C18}" type="presParOf" srcId="{6BE93C57-D73B-4C7E-914A-9F417C418E5F}" destId="{67FE56C3-D700-4FD4-AC4C-23A644C15BF9}" srcOrd="0" destOrd="0" presId="urn:microsoft.com/office/officeart/2005/8/layout/orgChart1"/>
    <dgm:cxn modelId="{BBAA8ACB-BB69-4DB9-B6C9-5A023486F782}" type="presParOf" srcId="{67FE56C3-D700-4FD4-AC4C-23A644C15BF9}" destId="{CD1BB0F2-7B30-4B4A-A4AF-89F12850C197}" srcOrd="0" destOrd="0" presId="urn:microsoft.com/office/officeart/2005/8/layout/orgChart1"/>
    <dgm:cxn modelId="{CC3E1BD9-E652-44DF-AF2E-5F16A145D157}" type="presParOf" srcId="{67FE56C3-D700-4FD4-AC4C-23A644C15BF9}" destId="{F99070EA-B6F6-495B-A6AD-5ACA661E8726}" srcOrd="1" destOrd="0" presId="urn:microsoft.com/office/officeart/2005/8/layout/orgChart1"/>
    <dgm:cxn modelId="{598405C8-FCA4-4C7C-A429-C13BE53E6773}" type="presParOf" srcId="{6BE93C57-D73B-4C7E-914A-9F417C418E5F}" destId="{8002CADA-BA39-4016-B21F-AFE36D199C8A}" srcOrd="1" destOrd="0" presId="urn:microsoft.com/office/officeart/2005/8/layout/orgChart1"/>
    <dgm:cxn modelId="{BADE26B0-0CBD-46C8-A23C-2F8DBCE87D9C}" type="presParOf" srcId="{6BE93C57-D73B-4C7E-914A-9F417C418E5F}" destId="{3108DD84-5CA0-4065-80ED-3EB4DE563D83}" srcOrd="2" destOrd="0" presId="urn:microsoft.com/office/officeart/2005/8/layout/orgChart1"/>
    <dgm:cxn modelId="{879EB150-735A-4675-A3D9-A032D089AD20}" type="presParOf" srcId="{26A808E9-F75F-4D9F-A2DD-7EEDBE386F55}" destId="{9A1BE6ED-18CB-4CA6-8544-8C7E180C40CE}" srcOrd="4" destOrd="0" presId="urn:microsoft.com/office/officeart/2005/8/layout/orgChart1"/>
    <dgm:cxn modelId="{3A19051E-3A4D-4E2A-B51E-C157B1CAFDCC}" type="presParOf" srcId="{26A808E9-F75F-4D9F-A2DD-7EEDBE386F55}" destId="{0838D12A-83A5-4DFE-A613-4D1C8B647D80}" srcOrd="5" destOrd="0" presId="urn:microsoft.com/office/officeart/2005/8/layout/orgChart1"/>
    <dgm:cxn modelId="{6DB63640-4EC8-4666-AB36-8A8714ED85FF}" type="presParOf" srcId="{0838D12A-83A5-4DFE-A613-4D1C8B647D80}" destId="{876D3CBC-3B3F-428D-A8C3-95AE65BC72D5}" srcOrd="0" destOrd="0" presId="urn:microsoft.com/office/officeart/2005/8/layout/orgChart1"/>
    <dgm:cxn modelId="{F7ADD79C-AEA7-4C41-8CC9-F8F3107DCBF4}" type="presParOf" srcId="{876D3CBC-3B3F-428D-A8C3-95AE65BC72D5}" destId="{18BF6365-9EB4-498F-A3A7-B4930220470E}" srcOrd="0" destOrd="0" presId="urn:microsoft.com/office/officeart/2005/8/layout/orgChart1"/>
    <dgm:cxn modelId="{D5E3EEC4-B853-40EA-AD8B-E1B82D17A996}" type="presParOf" srcId="{876D3CBC-3B3F-428D-A8C3-95AE65BC72D5}" destId="{5247AD36-CDBF-4942-8802-C8BEDFAA4C11}" srcOrd="1" destOrd="0" presId="urn:microsoft.com/office/officeart/2005/8/layout/orgChart1"/>
    <dgm:cxn modelId="{EA582B06-3CA5-40FC-ADD7-B5D00E9797BF}" type="presParOf" srcId="{0838D12A-83A5-4DFE-A613-4D1C8B647D80}" destId="{8F9D77CE-C9AC-4FC5-B99B-1FD8EEBA2113}" srcOrd="1" destOrd="0" presId="urn:microsoft.com/office/officeart/2005/8/layout/orgChart1"/>
    <dgm:cxn modelId="{04A3042A-DB5F-4640-8667-95ABFC062D67}" type="presParOf" srcId="{0838D12A-83A5-4DFE-A613-4D1C8B647D80}" destId="{6994772C-4104-4882-9B8B-6A8F867F7AFA}" srcOrd="2" destOrd="0" presId="urn:microsoft.com/office/officeart/2005/8/layout/orgChart1"/>
    <dgm:cxn modelId="{AF3817AB-1381-4107-A3D9-71BC58266FEA}" type="presParOf" srcId="{757A5D95-F1F3-4E10-982E-56B6B9EECE1E}" destId="{7CA25B01-0C7E-4DA1-BD13-DA3FF33643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9F3C9B-513C-4638-A929-FF6310BCC66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A22618E6-EA86-4926-A516-EED16381D430}">
      <dgm:prSet phldrT="[Text]"/>
      <dgm:spPr/>
      <dgm:t>
        <a:bodyPr/>
        <a:lstStyle/>
        <a:p>
          <a:r>
            <a:rPr lang="en-US" dirty="0"/>
            <a:t>Economic Indicators</a:t>
          </a:r>
        </a:p>
      </dgm:t>
    </dgm:pt>
    <dgm:pt modelId="{D21E64C8-17DE-42D8-BB50-809EF631EF16}" type="parTrans" cxnId="{A56BC051-A7E0-48F9-B521-4A04D9AF21A5}">
      <dgm:prSet/>
      <dgm:spPr/>
      <dgm:t>
        <a:bodyPr/>
        <a:lstStyle/>
        <a:p>
          <a:endParaRPr lang="en-US"/>
        </a:p>
      </dgm:t>
    </dgm:pt>
    <dgm:pt modelId="{545ADADE-312D-41D9-850B-04F3E5A188D2}" type="sibTrans" cxnId="{A56BC051-A7E0-48F9-B521-4A04D9AF21A5}">
      <dgm:prSet/>
      <dgm:spPr/>
      <dgm:t>
        <a:bodyPr/>
        <a:lstStyle/>
        <a:p>
          <a:endParaRPr lang="en-US"/>
        </a:p>
      </dgm:t>
    </dgm:pt>
    <dgm:pt modelId="{52D427C9-EF9D-45D0-AF30-8F391DD91F3D}">
      <dgm:prSet phldrT="[Text]"/>
      <dgm:spPr>
        <a:solidFill>
          <a:schemeClr val="accent3">
            <a:lumMod val="20000"/>
            <a:lumOff val="80000"/>
          </a:schemeClr>
        </a:solidFill>
      </dgm:spPr>
      <dgm:t>
        <a:bodyPr/>
        <a:lstStyle/>
        <a:p>
          <a:r>
            <a:rPr lang="en-US" dirty="0">
              <a:hlinkClick xmlns:r="http://schemas.openxmlformats.org/officeDocument/2006/relationships" r:id="rId1" action="ppaction://hlinksldjump"/>
            </a:rPr>
            <a:t>Gross Domestic Product (GDP)</a:t>
          </a:r>
          <a:endParaRPr lang="en-US" dirty="0"/>
        </a:p>
      </dgm:t>
    </dgm:pt>
    <dgm:pt modelId="{F18A4DDB-F65D-4A89-92F3-851CD1A7C6C4}" type="parTrans" cxnId="{3681E8B5-6861-4EAA-82BC-1F2613EBB513}">
      <dgm:prSet/>
      <dgm:spPr/>
      <dgm:t>
        <a:bodyPr/>
        <a:lstStyle/>
        <a:p>
          <a:endParaRPr lang="en-US"/>
        </a:p>
      </dgm:t>
    </dgm:pt>
    <dgm:pt modelId="{7077A784-C6C0-4CCD-8E4B-DB22F6E7B088}" type="sibTrans" cxnId="{3681E8B5-6861-4EAA-82BC-1F2613EBB513}">
      <dgm:prSet/>
      <dgm:spPr/>
      <dgm:t>
        <a:bodyPr/>
        <a:lstStyle/>
        <a:p>
          <a:endParaRPr lang="en-US"/>
        </a:p>
      </dgm:t>
    </dgm:pt>
    <dgm:pt modelId="{5333630B-59B4-4EB6-8FB0-FD64114B8295}">
      <dgm:prSet phldrT="[Text]"/>
      <dgm:spPr>
        <a:solidFill>
          <a:schemeClr val="accent3">
            <a:lumMod val="20000"/>
            <a:lumOff val="80000"/>
          </a:schemeClr>
        </a:solidFill>
      </dgm:spPr>
      <dgm:t>
        <a:bodyPr/>
        <a:lstStyle/>
        <a:p>
          <a:r>
            <a:rPr lang="en-US" dirty="0">
              <a:hlinkClick xmlns:r="http://schemas.openxmlformats.org/officeDocument/2006/relationships" r:id="rId2" action="ppaction://hlinksldjump"/>
            </a:rPr>
            <a:t>Unemployment</a:t>
          </a:r>
          <a:endParaRPr lang="en-US" dirty="0"/>
        </a:p>
      </dgm:t>
    </dgm:pt>
    <dgm:pt modelId="{046EEC8E-6214-4BBA-BB38-24B16508566E}" type="parTrans" cxnId="{6D1ACCCB-A28B-4990-A2EC-75958475E217}">
      <dgm:prSet/>
      <dgm:spPr/>
      <dgm:t>
        <a:bodyPr/>
        <a:lstStyle/>
        <a:p>
          <a:endParaRPr lang="en-US"/>
        </a:p>
      </dgm:t>
    </dgm:pt>
    <dgm:pt modelId="{290C14DC-AC41-472C-BDE4-FF84D80EFC53}" type="sibTrans" cxnId="{6D1ACCCB-A28B-4990-A2EC-75958475E217}">
      <dgm:prSet/>
      <dgm:spPr/>
      <dgm:t>
        <a:bodyPr/>
        <a:lstStyle/>
        <a:p>
          <a:endParaRPr lang="en-US"/>
        </a:p>
      </dgm:t>
    </dgm:pt>
    <dgm:pt modelId="{70CCE722-7C58-4142-BAB9-09C6431E5C3C}">
      <dgm:prSet phldrT="[Text]"/>
      <dgm:spPr>
        <a:solidFill>
          <a:schemeClr val="accent3">
            <a:lumMod val="20000"/>
            <a:lumOff val="80000"/>
          </a:schemeClr>
        </a:solidFill>
      </dgm:spPr>
      <dgm:t>
        <a:bodyPr/>
        <a:lstStyle/>
        <a:p>
          <a:r>
            <a:rPr lang="en-US" dirty="0">
              <a:hlinkClick xmlns:r="http://schemas.openxmlformats.org/officeDocument/2006/relationships" r:id="" action="ppaction://noaction"/>
            </a:rPr>
            <a:t>Inflation</a:t>
          </a:r>
          <a:endParaRPr lang="en-US" dirty="0"/>
        </a:p>
      </dgm:t>
    </dgm:pt>
    <dgm:pt modelId="{CCDCA494-5B5D-4591-88AA-6C7F278AC03E}" type="sibTrans" cxnId="{BF962084-218F-4383-9B68-197DC9BDB767}">
      <dgm:prSet/>
      <dgm:spPr/>
      <dgm:t>
        <a:bodyPr/>
        <a:lstStyle/>
        <a:p>
          <a:endParaRPr lang="en-US"/>
        </a:p>
      </dgm:t>
    </dgm:pt>
    <dgm:pt modelId="{E1F7920C-AF94-4ECD-B956-6B68D9685382}" type="parTrans" cxnId="{BF962084-218F-4383-9B68-197DC9BDB767}">
      <dgm:prSet/>
      <dgm:spPr/>
      <dgm:t>
        <a:bodyPr/>
        <a:lstStyle/>
        <a:p>
          <a:endParaRPr lang="en-US"/>
        </a:p>
      </dgm:t>
    </dgm:pt>
    <dgm:pt modelId="{A47B4133-1CC0-4330-A391-A397B609E262}" type="pres">
      <dgm:prSet presAssocID="{1E9F3C9B-513C-4638-A929-FF6310BCC667}" presName="hierChild1" presStyleCnt="0">
        <dgm:presLayoutVars>
          <dgm:orgChart val="1"/>
          <dgm:chPref val="1"/>
          <dgm:dir/>
          <dgm:animOne val="branch"/>
          <dgm:animLvl val="lvl"/>
          <dgm:resizeHandles/>
        </dgm:presLayoutVars>
      </dgm:prSet>
      <dgm:spPr/>
    </dgm:pt>
    <dgm:pt modelId="{757A5D95-F1F3-4E10-982E-56B6B9EECE1E}" type="pres">
      <dgm:prSet presAssocID="{A22618E6-EA86-4926-A516-EED16381D430}" presName="hierRoot1" presStyleCnt="0">
        <dgm:presLayoutVars>
          <dgm:hierBranch val="init"/>
        </dgm:presLayoutVars>
      </dgm:prSet>
      <dgm:spPr/>
    </dgm:pt>
    <dgm:pt modelId="{CAF6455D-27EA-48D8-8BCB-1D3F0888D923}" type="pres">
      <dgm:prSet presAssocID="{A22618E6-EA86-4926-A516-EED16381D430}" presName="rootComposite1" presStyleCnt="0"/>
      <dgm:spPr/>
    </dgm:pt>
    <dgm:pt modelId="{D3322603-5F44-47B3-98CD-89C2C20C3CC7}" type="pres">
      <dgm:prSet presAssocID="{A22618E6-EA86-4926-A516-EED16381D430}" presName="rootText1" presStyleLbl="node0" presStyleIdx="0" presStyleCnt="1">
        <dgm:presLayoutVars>
          <dgm:chPref val="3"/>
        </dgm:presLayoutVars>
      </dgm:prSet>
      <dgm:spPr/>
    </dgm:pt>
    <dgm:pt modelId="{3FBBB217-FDFE-4A17-9D8A-E8FCE64E74DD}" type="pres">
      <dgm:prSet presAssocID="{A22618E6-EA86-4926-A516-EED16381D430}" presName="rootConnector1" presStyleLbl="node1" presStyleIdx="0" presStyleCnt="0"/>
      <dgm:spPr/>
    </dgm:pt>
    <dgm:pt modelId="{26A808E9-F75F-4D9F-A2DD-7EEDBE386F55}" type="pres">
      <dgm:prSet presAssocID="{A22618E6-EA86-4926-A516-EED16381D430}" presName="hierChild2" presStyleCnt="0"/>
      <dgm:spPr/>
    </dgm:pt>
    <dgm:pt modelId="{B8AFE177-A256-41B6-A2BB-72CBA74D0A93}" type="pres">
      <dgm:prSet presAssocID="{F18A4DDB-F65D-4A89-92F3-851CD1A7C6C4}" presName="Name37" presStyleLbl="parChTrans1D2" presStyleIdx="0" presStyleCnt="3"/>
      <dgm:spPr/>
    </dgm:pt>
    <dgm:pt modelId="{4B76A1D0-6971-4AB3-84C6-787AC5BC3499}" type="pres">
      <dgm:prSet presAssocID="{52D427C9-EF9D-45D0-AF30-8F391DD91F3D}" presName="hierRoot2" presStyleCnt="0">
        <dgm:presLayoutVars>
          <dgm:hierBranch val="init"/>
        </dgm:presLayoutVars>
      </dgm:prSet>
      <dgm:spPr/>
    </dgm:pt>
    <dgm:pt modelId="{0EE8EFF7-C546-48EB-B30B-A2F56B96262C}" type="pres">
      <dgm:prSet presAssocID="{52D427C9-EF9D-45D0-AF30-8F391DD91F3D}" presName="rootComposite" presStyleCnt="0"/>
      <dgm:spPr/>
    </dgm:pt>
    <dgm:pt modelId="{D5B29B19-A4B4-496F-8435-DB5C2795104A}" type="pres">
      <dgm:prSet presAssocID="{52D427C9-EF9D-45D0-AF30-8F391DD91F3D}" presName="rootText" presStyleLbl="node2" presStyleIdx="0" presStyleCnt="3">
        <dgm:presLayoutVars>
          <dgm:chPref val="3"/>
        </dgm:presLayoutVars>
      </dgm:prSet>
      <dgm:spPr/>
    </dgm:pt>
    <dgm:pt modelId="{223E37E9-727D-4657-B729-48755752A8E2}" type="pres">
      <dgm:prSet presAssocID="{52D427C9-EF9D-45D0-AF30-8F391DD91F3D}" presName="rootConnector" presStyleLbl="node2" presStyleIdx="0" presStyleCnt="3"/>
      <dgm:spPr/>
    </dgm:pt>
    <dgm:pt modelId="{E5F0CA22-00B6-4FE3-B617-D896DA20144F}" type="pres">
      <dgm:prSet presAssocID="{52D427C9-EF9D-45D0-AF30-8F391DD91F3D}" presName="hierChild4" presStyleCnt="0"/>
      <dgm:spPr/>
    </dgm:pt>
    <dgm:pt modelId="{41655EA8-6BFC-4892-8C04-F518368453FA}" type="pres">
      <dgm:prSet presAssocID="{52D427C9-EF9D-45D0-AF30-8F391DD91F3D}" presName="hierChild5" presStyleCnt="0"/>
      <dgm:spPr/>
    </dgm:pt>
    <dgm:pt modelId="{50316DFB-F917-445B-BC9F-3699A325BBFF}" type="pres">
      <dgm:prSet presAssocID="{046EEC8E-6214-4BBA-BB38-24B16508566E}" presName="Name37" presStyleLbl="parChTrans1D2" presStyleIdx="1" presStyleCnt="3"/>
      <dgm:spPr/>
    </dgm:pt>
    <dgm:pt modelId="{6BE93C57-D73B-4C7E-914A-9F417C418E5F}" type="pres">
      <dgm:prSet presAssocID="{5333630B-59B4-4EB6-8FB0-FD64114B8295}" presName="hierRoot2" presStyleCnt="0">
        <dgm:presLayoutVars>
          <dgm:hierBranch val="init"/>
        </dgm:presLayoutVars>
      </dgm:prSet>
      <dgm:spPr/>
    </dgm:pt>
    <dgm:pt modelId="{67FE56C3-D700-4FD4-AC4C-23A644C15BF9}" type="pres">
      <dgm:prSet presAssocID="{5333630B-59B4-4EB6-8FB0-FD64114B8295}" presName="rootComposite" presStyleCnt="0"/>
      <dgm:spPr/>
    </dgm:pt>
    <dgm:pt modelId="{CD1BB0F2-7B30-4B4A-A4AF-89F12850C197}" type="pres">
      <dgm:prSet presAssocID="{5333630B-59B4-4EB6-8FB0-FD64114B8295}" presName="rootText" presStyleLbl="node2" presStyleIdx="1" presStyleCnt="3">
        <dgm:presLayoutVars>
          <dgm:chPref val="3"/>
        </dgm:presLayoutVars>
      </dgm:prSet>
      <dgm:spPr/>
    </dgm:pt>
    <dgm:pt modelId="{F99070EA-B6F6-495B-A6AD-5ACA661E8726}" type="pres">
      <dgm:prSet presAssocID="{5333630B-59B4-4EB6-8FB0-FD64114B8295}" presName="rootConnector" presStyleLbl="node2" presStyleIdx="1" presStyleCnt="3"/>
      <dgm:spPr/>
    </dgm:pt>
    <dgm:pt modelId="{8002CADA-BA39-4016-B21F-AFE36D199C8A}" type="pres">
      <dgm:prSet presAssocID="{5333630B-59B4-4EB6-8FB0-FD64114B8295}" presName="hierChild4" presStyleCnt="0"/>
      <dgm:spPr/>
    </dgm:pt>
    <dgm:pt modelId="{3108DD84-5CA0-4065-80ED-3EB4DE563D83}" type="pres">
      <dgm:prSet presAssocID="{5333630B-59B4-4EB6-8FB0-FD64114B8295}" presName="hierChild5" presStyleCnt="0"/>
      <dgm:spPr/>
    </dgm:pt>
    <dgm:pt modelId="{9A1BE6ED-18CB-4CA6-8544-8C7E180C40CE}" type="pres">
      <dgm:prSet presAssocID="{E1F7920C-AF94-4ECD-B956-6B68D9685382}" presName="Name37" presStyleLbl="parChTrans1D2" presStyleIdx="2" presStyleCnt="3"/>
      <dgm:spPr/>
    </dgm:pt>
    <dgm:pt modelId="{0838D12A-83A5-4DFE-A613-4D1C8B647D80}" type="pres">
      <dgm:prSet presAssocID="{70CCE722-7C58-4142-BAB9-09C6431E5C3C}" presName="hierRoot2" presStyleCnt="0">
        <dgm:presLayoutVars>
          <dgm:hierBranch val="init"/>
        </dgm:presLayoutVars>
      </dgm:prSet>
      <dgm:spPr/>
    </dgm:pt>
    <dgm:pt modelId="{876D3CBC-3B3F-428D-A8C3-95AE65BC72D5}" type="pres">
      <dgm:prSet presAssocID="{70CCE722-7C58-4142-BAB9-09C6431E5C3C}" presName="rootComposite" presStyleCnt="0"/>
      <dgm:spPr/>
    </dgm:pt>
    <dgm:pt modelId="{18BF6365-9EB4-498F-A3A7-B4930220470E}" type="pres">
      <dgm:prSet presAssocID="{70CCE722-7C58-4142-BAB9-09C6431E5C3C}" presName="rootText" presStyleLbl="node2" presStyleIdx="2" presStyleCnt="3">
        <dgm:presLayoutVars>
          <dgm:chPref val="3"/>
        </dgm:presLayoutVars>
      </dgm:prSet>
      <dgm:spPr/>
    </dgm:pt>
    <dgm:pt modelId="{5247AD36-CDBF-4942-8802-C8BEDFAA4C11}" type="pres">
      <dgm:prSet presAssocID="{70CCE722-7C58-4142-BAB9-09C6431E5C3C}" presName="rootConnector" presStyleLbl="node2" presStyleIdx="2" presStyleCnt="3"/>
      <dgm:spPr/>
    </dgm:pt>
    <dgm:pt modelId="{8F9D77CE-C9AC-4FC5-B99B-1FD8EEBA2113}" type="pres">
      <dgm:prSet presAssocID="{70CCE722-7C58-4142-BAB9-09C6431E5C3C}" presName="hierChild4" presStyleCnt="0"/>
      <dgm:spPr/>
    </dgm:pt>
    <dgm:pt modelId="{6994772C-4104-4882-9B8B-6A8F867F7AFA}" type="pres">
      <dgm:prSet presAssocID="{70CCE722-7C58-4142-BAB9-09C6431E5C3C}" presName="hierChild5" presStyleCnt="0"/>
      <dgm:spPr/>
    </dgm:pt>
    <dgm:pt modelId="{7CA25B01-0C7E-4DA1-BD13-DA3FF336432A}" type="pres">
      <dgm:prSet presAssocID="{A22618E6-EA86-4926-A516-EED16381D430}" presName="hierChild3" presStyleCnt="0"/>
      <dgm:spPr/>
    </dgm:pt>
  </dgm:ptLst>
  <dgm:cxnLst>
    <dgm:cxn modelId="{BEA10726-4931-46BB-AA17-F372652B6330}" type="presOf" srcId="{70CCE722-7C58-4142-BAB9-09C6431E5C3C}" destId="{18BF6365-9EB4-498F-A3A7-B4930220470E}" srcOrd="0" destOrd="0" presId="urn:microsoft.com/office/officeart/2005/8/layout/orgChart1"/>
    <dgm:cxn modelId="{A56BC051-A7E0-48F9-B521-4A04D9AF21A5}" srcId="{1E9F3C9B-513C-4638-A929-FF6310BCC667}" destId="{A22618E6-EA86-4926-A516-EED16381D430}" srcOrd="0" destOrd="0" parTransId="{D21E64C8-17DE-42D8-BB50-809EF631EF16}" sibTransId="{545ADADE-312D-41D9-850B-04F3E5A188D2}"/>
    <dgm:cxn modelId="{55529B66-D1C3-40A1-8C27-67A4F0AEB4A4}" type="presOf" srcId="{5333630B-59B4-4EB6-8FB0-FD64114B8295}" destId="{F99070EA-B6F6-495B-A6AD-5ACA661E8726}" srcOrd="1" destOrd="0" presId="urn:microsoft.com/office/officeart/2005/8/layout/orgChart1"/>
    <dgm:cxn modelId="{CD980372-C02D-412B-84F1-57E58BA8F933}" type="presOf" srcId="{046EEC8E-6214-4BBA-BB38-24B16508566E}" destId="{50316DFB-F917-445B-BC9F-3699A325BBFF}" srcOrd="0" destOrd="0" presId="urn:microsoft.com/office/officeart/2005/8/layout/orgChart1"/>
    <dgm:cxn modelId="{1A188379-DEEA-4E75-98F3-C751B2E31A5E}" type="presOf" srcId="{52D427C9-EF9D-45D0-AF30-8F391DD91F3D}" destId="{223E37E9-727D-4657-B729-48755752A8E2}" srcOrd="1" destOrd="0" presId="urn:microsoft.com/office/officeart/2005/8/layout/orgChart1"/>
    <dgm:cxn modelId="{BF962084-218F-4383-9B68-197DC9BDB767}" srcId="{A22618E6-EA86-4926-A516-EED16381D430}" destId="{70CCE722-7C58-4142-BAB9-09C6431E5C3C}" srcOrd="2" destOrd="0" parTransId="{E1F7920C-AF94-4ECD-B956-6B68D9685382}" sibTransId="{CCDCA494-5B5D-4591-88AA-6C7F278AC03E}"/>
    <dgm:cxn modelId="{81FEA289-1A1A-4080-A03F-2F3F00560659}" type="presOf" srcId="{1E9F3C9B-513C-4638-A929-FF6310BCC667}" destId="{A47B4133-1CC0-4330-A391-A397B609E262}" srcOrd="0" destOrd="0" presId="urn:microsoft.com/office/officeart/2005/8/layout/orgChart1"/>
    <dgm:cxn modelId="{1D5EA896-A701-4D9F-8E94-736A521C08EE}" type="presOf" srcId="{A22618E6-EA86-4926-A516-EED16381D430}" destId="{D3322603-5F44-47B3-98CD-89C2C20C3CC7}" srcOrd="0" destOrd="0" presId="urn:microsoft.com/office/officeart/2005/8/layout/orgChart1"/>
    <dgm:cxn modelId="{65B6B2A2-BF52-4198-8656-6E2E54DA2D3D}" type="presOf" srcId="{70CCE722-7C58-4142-BAB9-09C6431E5C3C}" destId="{5247AD36-CDBF-4942-8802-C8BEDFAA4C11}" srcOrd="1" destOrd="0" presId="urn:microsoft.com/office/officeart/2005/8/layout/orgChart1"/>
    <dgm:cxn modelId="{3681E8B5-6861-4EAA-82BC-1F2613EBB513}" srcId="{A22618E6-EA86-4926-A516-EED16381D430}" destId="{52D427C9-EF9D-45D0-AF30-8F391DD91F3D}" srcOrd="0" destOrd="0" parTransId="{F18A4DDB-F65D-4A89-92F3-851CD1A7C6C4}" sibTransId="{7077A784-C6C0-4CCD-8E4B-DB22F6E7B088}"/>
    <dgm:cxn modelId="{C88DAABD-5B33-4029-A76A-4B6E0F63978A}" type="presOf" srcId="{A22618E6-EA86-4926-A516-EED16381D430}" destId="{3FBBB217-FDFE-4A17-9D8A-E8FCE64E74DD}" srcOrd="1" destOrd="0" presId="urn:microsoft.com/office/officeart/2005/8/layout/orgChart1"/>
    <dgm:cxn modelId="{8C540CC3-AA2F-4016-9325-F6F1B9A4B418}" type="presOf" srcId="{F18A4DDB-F65D-4A89-92F3-851CD1A7C6C4}" destId="{B8AFE177-A256-41B6-A2BB-72CBA74D0A93}" srcOrd="0" destOrd="0" presId="urn:microsoft.com/office/officeart/2005/8/layout/orgChart1"/>
    <dgm:cxn modelId="{6D1ACCCB-A28B-4990-A2EC-75958475E217}" srcId="{A22618E6-EA86-4926-A516-EED16381D430}" destId="{5333630B-59B4-4EB6-8FB0-FD64114B8295}" srcOrd="1" destOrd="0" parTransId="{046EEC8E-6214-4BBA-BB38-24B16508566E}" sibTransId="{290C14DC-AC41-472C-BDE4-FF84D80EFC53}"/>
    <dgm:cxn modelId="{D3946BF2-BA74-4166-A415-640724C8EDEC}" type="presOf" srcId="{5333630B-59B4-4EB6-8FB0-FD64114B8295}" destId="{CD1BB0F2-7B30-4B4A-A4AF-89F12850C197}" srcOrd="0" destOrd="0" presId="urn:microsoft.com/office/officeart/2005/8/layout/orgChart1"/>
    <dgm:cxn modelId="{043E30F5-D904-4E70-B00D-020048E014E8}" type="presOf" srcId="{52D427C9-EF9D-45D0-AF30-8F391DD91F3D}" destId="{D5B29B19-A4B4-496F-8435-DB5C2795104A}" srcOrd="0" destOrd="0" presId="urn:microsoft.com/office/officeart/2005/8/layout/orgChart1"/>
    <dgm:cxn modelId="{D543D6FE-4E88-4615-B111-315416F3E39A}" type="presOf" srcId="{E1F7920C-AF94-4ECD-B956-6B68D9685382}" destId="{9A1BE6ED-18CB-4CA6-8544-8C7E180C40CE}" srcOrd="0" destOrd="0" presId="urn:microsoft.com/office/officeart/2005/8/layout/orgChart1"/>
    <dgm:cxn modelId="{66FC523E-4318-45EB-AD41-FC69E6665C3F}" type="presParOf" srcId="{A47B4133-1CC0-4330-A391-A397B609E262}" destId="{757A5D95-F1F3-4E10-982E-56B6B9EECE1E}" srcOrd="0" destOrd="0" presId="urn:microsoft.com/office/officeart/2005/8/layout/orgChart1"/>
    <dgm:cxn modelId="{3A91032B-E6BE-4886-B3BB-F75003B09566}" type="presParOf" srcId="{757A5D95-F1F3-4E10-982E-56B6B9EECE1E}" destId="{CAF6455D-27EA-48D8-8BCB-1D3F0888D923}" srcOrd="0" destOrd="0" presId="urn:microsoft.com/office/officeart/2005/8/layout/orgChart1"/>
    <dgm:cxn modelId="{7C39D1B6-9C38-41C3-9F6A-3C15F0CAD9DB}" type="presParOf" srcId="{CAF6455D-27EA-48D8-8BCB-1D3F0888D923}" destId="{D3322603-5F44-47B3-98CD-89C2C20C3CC7}" srcOrd="0" destOrd="0" presId="urn:microsoft.com/office/officeart/2005/8/layout/orgChart1"/>
    <dgm:cxn modelId="{A549263B-892D-4C3E-B57A-2B954E945D82}" type="presParOf" srcId="{CAF6455D-27EA-48D8-8BCB-1D3F0888D923}" destId="{3FBBB217-FDFE-4A17-9D8A-E8FCE64E74DD}" srcOrd="1" destOrd="0" presId="urn:microsoft.com/office/officeart/2005/8/layout/orgChart1"/>
    <dgm:cxn modelId="{ADE5ED26-4779-468E-9A38-C10414714668}" type="presParOf" srcId="{757A5D95-F1F3-4E10-982E-56B6B9EECE1E}" destId="{26A808E9-F75F-4D9F-A2DD-7EEDBE386F55}" srcOrd="1" destOrd="0" presId="urn:microsoft.com/office/officeart/2005/8/layout/orgChart1"/>
    <dgm:cxn modelId="{8A502A99-703A-443F-BBC0-30A80A834393}" type="presParOf" srcId="{26A808E9-F75F-4D9F-A2DD-7EEDBE386F55}" destId="{B8AFE177-A256-41B6-A2BB-72CBA74D0A93}" srcOrd="0" destOrd="0" presId="urn:microsoft.com/office/officeart/2005/8/layout/orgChart1"/>
    <dgm:cxn modelId="{3C001111-DAB8-4E35-8B11-3F979C4D7287}" type="presParOf" srcId="{26A808E9-F75F-4D9F-A2DD-7EEDBE386F55}" destId="{4B76A1D0-6971-4AB3-84C6-787AC5BC3499}" srcOrd="1" destOrd="0" presId="urn:microsoft.com/office/officeart/2005/8/layout/orgChart1"/>
    <dgm:cxn modelId="{6D32A4E6-0A68-4876-84D2-D31FC7E50A36}" type="presParOf" srcId="{4B76A1D0-6971-4AB3-84C6-787AC5BC3499}" destId="{0EE8EFF7-C546-48EB-B30B-A2F56B96262C}" srcOrd="0" destOrd="0" presId="urn:microsoft.com/office/officeart/2005/8/layout/orgChart1"/>
    <dgm:cxn modelId="{F3C5CC19-A05C-4C03-A2CB-F0C433705F17}" type="presParOf" srcId="{0EE8EFF7-C546-48EB-B30B-A2F56B96262C}" destId="{D5B29B19-A4B4-496F-8435-DB5C2795104A}" srcOrd="0" destOrd="0" presId="urn:microsoft.com/office/officeart/2005/8/layout/orgChart1"/>
    <dgm:cxn modelId="{AA49D3B7-8757-4C21-9BB8-5F00EFC96B88}" type="presParOf" srcId="{0EE8EFF7-C546-48EB-B30B-A2F56B96262C}" destId="{223E37E9-727D-4657-B729-48755752A8E2}" srcOrd="1" destOrd="0" presId="urn:microsoft.com/office/officeart/2005/8/layout/orgChart1"/>
    <dgm:cxn modelId="{E911E13E-8277-460D-B897-6E29FF56F343}" type="presParOf" srcId="{4B76A1D0-6971-4AB3-84C6-787AC5BC3499}" destId="{E5F0CA22-00B6-4FE3-B617-D896DA20144F}" srcOrd="1" destOrd="0" presId="urn:microsoft.com/office/officeart/2005/8/layout/orgChart1"/>
    <dgm:cxn modelId="{48B037A2-52DA-4093-898F-6485A378DAE4}" type="presParOf" srcId="{4B76A1D0-6971-4AB3-84C6-787AC5BC3499}" destId="{41655EA8-6BFC-4892-8C04-F518368453FA}" srcOrd="2" destOrd="0" presId="urn:microsoft.com/office/officeart/2005/8/layout/orgChart1"/>
    <dgm:cxn modelId="{4A350550-6923-4FFF-8E19-2FCA5414B659}" type="presParOf" srcId="{26A808E9-F75F-4D9F-A2DD-7EEDBE386F55}" destId="{50316DFB-F917-445B-BC9F-3699A325BBFF}" srcOrd="2" destOrd="0" presId="urn:microsoft.com/office/officeart/2005/8/layout/orgChart1"/>
    <dgm:cxn modelId="{8F3DBE39-83AB-455F-BF10-CFDDF5119F34}" type="presParOf" srcId="{26A808E9-F75F-4D9F-A2DD-7EEDBE386F55}" destId="{6BE93C57-D73B-4C7E-914A-9F417C418E5F}" srcOrd="3" destOrd="0" presId="urn:microsoft.com/office/officeart/2005/8/layout/orgChart1"/>
    <dgm:cxn modelId="{29925FC3-6208-4865-BF80-46AF57E98C18}" type="presParOf" srcId="{6BE93C57-D73B-4C7E-914A-9F417C418E5F}" destId="{67FE56C3-D700-4FD4-AC4C-23A644C15BF9}" srcOrd="0" destOrd="0" presId="urn:microsoft.com/office/officeart/2005/8/layout/orgChart1"/>
    <dgm:cxn modelId="{BBAA8ACB-BB69-4DB9-B6C9-5A023486F782}" type="presParOf" srcId="{67FE56C3-D700-4FD4-AC4C-23A644C15BF9}" destId="{CD1BB0F2-7B30-4B4A-A4AF-89F12850C197}" srcOrd="0" destOrd="0" presId="urn:microsoft.com/office/officeart/2005/8/layout/orgChart1"/>
    <dgm:cxn modelId="{CC3E1BD9-E652-44DF-AF2E-5F16A145D157}" type="presParOf" srcId="{67FE56C3-D700-4FD4-AC4C-23A644C15BF9}" destId="{F99070EA-B6F6-495B-A6AD-5ACA661E8726}" srcOrd="1" destOrd="0" presId="urn:microsoft.com/office/officeart/2005/8/layout/orgChart1"/>
    <dgm:cxn modelId="{598405C8-FCA4-4C7C-A429-C13BE53E6773}" type="presParOf" srcId="{6BE93C57-D73B-4C7E-914A-9F417C418E5F}" destId="{8002CADA-BA39-4016-B21F-AFE36D199C8A}" srcOrd="1" destOrd="0" presId="urn:microsoft.com/office/officeart/2005/8/layout/orgChart1"/>
    <dgm:cxn modelId="{BADE26B0-0CBD-46C8-A23C-2F8DBCE87D9C}" type="presParOf" srcId="{6BE93C57-D73B-4C7E-914A-9F417C418E5F}" destId="{3108DD84-5CA0-4065-80ED-3EB4DE563D83}" srcOrd="2" destOrd="0" presId="urn:microsoft.com/office/officeart/2005/8/layout/orgChart1"/>
    <dgm:cxn modelId="{879EB150-735A-4675-A3D9-A032D089AD20}" type="presParOf" srcId="{26A808E9-F75F-4D9F-A2DD-7EEDBE386F55}" destId="{9A1BE6ED-18CB-4CA6-8544-8C7E180C40CE}" srcOrd="4" destOrd="0" presId="urn:microsoft.com/office/officeart/2005/8/layout/orgChart1"/>
    <dgm:cxn modelId="{3A19051E-3A4D-4E2A-B51E-C157B1CAFDCC}" type="presParOf" srcId="{26A808E9-F75F-4D9F-A2DD-7EEDBE386F55}" destId="{0838D12A-83A5-4DFE-A613-4D1C8B647D80}" srcOrd="5" destOrd="0" presId="urn:microsoft.com/office/officeart/2005/8/layout/orgChart1"/>
    <dgm:cxn modelId="{6DB63640-4EC8-4666-AB36-8A8714ED85FF}" type="presParOf" srcId="{0838D12A-83A5-4DFE-A613-4D1C8B647D80}" destId="{876D3CBC-3B3F-428D-A8C3-95AE65BC72D5}" srcOrd="0" destOrd="0" presId="urn:microsoft.com/office/officeart/2005/8/layout/orgChart1"/>
    <dgm:cxn modelId="{F7ADD79C-AEA7-4C41-8CC9-F8F3107DCBF4}" type="presParOf" srcId="{876D3CBC-3B3F-428D-A8C3-95AE65BC72D5}" destId="{18BF6365-9EB4-498F-A3A7-B4930220470E}" srcOrd="0" destOrd="0" presId="urn:microsoft.com/office/officeart/2005/8/layout/orgChart1"/>
    <dgm:cxn modelId="{D5E3EEC4-B853-40EA-AD8B-E1B82D17A996}" type="presParOf" srcId="{876D3CBC-3B3F-428D-A8C3-95AE65BC72D5}" destId="{5247AD36-CDBF-4942-8802-C8BEDFAA4C11}" srcOrd="1" destOrd="0" presId="urn:microsoft.com/office/officeart/2005/8/layout/orgChart1"/>
    <dgm:cxn modelId="{EA582B06-3CA5-40FC-ADD7-B5D00E9797BF}" type="presParOf" srcId="{0838D12A-83A5-4DFE-A613-4D1C8B647D80}" destId="{8F9D77CE-C9AC-4FC5-B99B-1FD8EEBA2113}" srcOrd="1" destOrd="0" presId="urn:microsoft.com/office/officeart/2005/8/layout/orgChart1"/>
    <dgm:cxn modelId="{04A3042A-DB5F-4640-8667-95ABFC062D67}" type="presParOf" srcId="{0838D12A-83A5-4DFE-A613-4D1C8B647D80}" destId="{6994772C-4104-4882-9B8B-6A8F867F7AFA}" srcOrd="2" destOrd="0" presId="urn:microsoft.com/office/officeart/2005/8/layout/orgChart1"/>
    <dgm:cxn modelId="{AF3817AB-1381-4107-A3D9-71BC58266FEA}" type="presParOf" srcId="{757A5D95-F1F3-4E10-982E-56B6B9EECE1E}" destId="{7CA25B01-0C7E-4DA1-BD13-DA3FF33643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E6ED-18CB-4CA6-8544-8C7E180C40CE}">
      <dsp:nvSpPr>
        <dsp:cNvPr id="0" name=""/>
        <dsp:cNvSpPr/>
      </dsp:nvSpPr>
      <dsp:spPr>
        <a:xfrm>
          <a:off x="3285469" y="1561581"/>
          <a:ext cx="2324493" cy="403424"/>
        </a:xfrm>
        <a:custGeom>
          <a:avLst/>
          <a:gdLst/>
          <a:ahLst/>
          <a:cxnLst/>
          <a:rect l="0" t="0" r="0" b="0"/>
          <a:pathLst>
            <a:path>
              <a:moveTo>
                <a:pt x="0" y="0"/>
              </a:moveTo>
              <a:lnTo>
                <a:pt x="0" y="201712"/>
              </a:lnTo>
              <a:lnTo>
                <a:pt x="2324493" y="201712"/>
              </a:lnTo>
              <a:lnTo>
                <a:pt x="2324493"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16DFB-F917-445B-BC9F-3699A325BBFF}">
      <dsp:nvSpPr>
        <dsp:cNvPr id="0" name=""/>
        <dsp:cNvSpPr/>
      </dsp:nvSpPr>
      <dsp:spPr>
        <a:xfrm>
          <a:off x="3239749" y="1561581"/>
          <a:ext cx="91440" cy="403424"/>
        </a:xfrm>
        <a:custGeom>
          <a:avLst/>
          <a:gdLst/>
          <a:ahLst/>
          <a:cxnLst/>
          <a:rect l="0" t="0" r="0" b="0"/>
          <a:pathLst>
            <a:path>
              <a:moveTo>
                <a:pt x="45720" y="0"/>
              </a:moveTo>
              <a:lnTo>
                <a:pt x="4572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AFE177-A256-41B6-A2BB-72CBA74D0A93}">
      <dsp:nvSpPr>
        <dsp:cNvPr id="0" name=""/>
        <dsp:cNvSpPr/>
      </dsp:nvSpPr>
      <dsp:spPr>
        <a:xfrm>
          <a:off x="960975" y="1561581"/>
          <a:ext cx="2324493" cy="403424"/>
        </a:xfrm>
        <a:custGeom>
          <a:avLst/>
          <a:gdLst/>
          <a:ahLst/>
          <a:cxnLst/>
          <a:rect l="0" t="0" r="0" b="0"/>
          <a:pathLst>
            <a:path>
              <a:moveTo>
                <a:pt x="2324493" y="0"/>
              </a:moveTo>
              <a:lnTo>
                <a:pt x="2324493" y="201712"/>
              </a:lnTo>
              <a:lnTo>
                <a:pt x="0" y="201712"/>
              </a:lnTo>
              <a:lnTo>
                <a:pt x="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322603-5F44-47B3-98CD-89C2C20C3CC7}">
      <dsp:nvSpPr>
        <dsp:cNvPr id="0" name=""/>
        <dsp:cNvSpPr/>
      </dsp:nvSpPr>
      <dsp:spPr>
        <a:xfrm>
          <a:off x="2324934" y="601046"/>
          <a:ext cx="1921068" cy="9605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Economic Indicators</a:t>
          </a:r>
        </a:p>
      </dsp:txBody>
      <dsp:txXfrm>
        <a:off x="2324934" y="601046"/>
        <a:ext cx="1921068" cy="960534"/>
      </dsp:txXfrm>
    </dsp:sp>
    <dsp:sp modelId="{D5B29B19-A4B4-496F-8435-DB5C2795104A}">
      <dsp:nvSpPr>
        <dsp:cNvPr id="0" name=""/>
        <dsp:cNvSpPr/>
      </dsp:nvSpPr>
      <dsp:spPr>
        <a:xfrm>
          <a:off x="441" y="1965005"/>
          <a:ext cx="1921068" cy="960534"/>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Gross Domestic Product (GDP)</a:t>
          </a:r>
          <a:endParaRPr lang="en-US" sz="2300" kern="1200" dirty="0"/>
        </a:p>
      </dsp:txBody>
      <dsp:txXfrm>
        <a:off x="441" y="1965005"/>
        <a:ext cx="1921068" cy="960534"/>
      </dsp:txXfrm>
    </dsp:sp>
    <dsp:sp modelId="{CD1BB0F2-7B30-4B4A-A4AF-89F12850C197}">
      <dsp:nvSpPr>
        <dsp:cNvPr id="0" name=""/>
        <dsp:cNvSpPr/>
      </dsp:nvSpPr>
      <dsp:spPr>
        <a:xfrm>
          <a:off x="2324934" y="1965005"/>
          <a:ext cx="1921068" cy="960534"/>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Unemployment</a:t>
          </a:r>
          <a:endParaRPr lang="en-US" sz="2300" kern="1200" dirty="0"/>
        </a:p>
      </dsp:txBody>
      <dsp:txXfrm>
        <a:off x="2324934" y="1965005"/>
        <a:ext cx="1921068" cy="960534"/>
      </dsp:txXfrm>
    </dsp:sp>
    <dsp:sp modelId="{18BF6365-9EB4-498F-A3A7-B4930220470E}">
      <dsp:nvSpPr>
        <dsp:cNvPr id="0" name=""/>
        <dsp:cNvSpPr/>
      </dsp:nvSpPr>
      <dsp:spPr>
        <a:xfrm>
          <a:off x="4649427" y="1965005"/>
          <a:ext cx="1921068" cy="960534"/>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noaction"/>
            </a:rPr>
            <a:t>Inflation</a:t>
          </a:r>
          <a:endParaRPr lang="en-US" sz="2300" kern="1200" dirty="0"/>
        </a:p>
      </dsp:txBody>
      <dsp:txXfrm>
        <a:off x="4649427" y="1965005"/>
        <a:ext cx="1921068" cy="960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E6ED-18CB-4CA6-8544-8C7E180C40CE}">
      <dsp:nvSpPr>
        <dsp:cNvPr id="0" name=""/>
        <dsp:cNvSpPr/>
      </dsp:nvSpPr>
      <dsp:spPr>
        <a:xfrm>
          <a:off x="3285469" y="1561581"/>
          <a:ext cx="2324493" cy="403424"/>
        </a:xfrm>
        <a:custGeom>
          <a:avLst/>
          <a:gdLst/>
          <a:ahLst/>
          <a:cxnLst/>
          <a:rect l="0" t="0" r="0" b="0"/>
          <a:pathLst>
            <a:path>
              <a:moveTo>
                <a:pt x="0" y="0"/>
              </a:moveTo>
              <a:lnTo>
                <a:pt x="0" y="201712"/>
              </a:lnTo>
              <a:lnTo>
                <a:pt x="2324493" y="201712"/>
              </a:lnTo>
              <a:lnTo>
                <a:pt x="2324493"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16DFB-F917-445B-BC9F-3699A325BBFF}">
      <dsp:nvSpPr>
        <dsp:cNvPr id="0" name=""/>
        <dsp:cNvSpPr/>
      </dsp:nvSpPr>
      <dsp:spPr>
        <a:xfrm>
          <a:off x="3239749" y="1561581"/>
          <a:ext cx="91440" cy="403424"/>
        </a:xfrm>
        <a:custGeom>
          <a:avLst/>
          <a:gdLst/>
          <a:ahLst/>
          <a:cxnLst/>
          <a:rect l="0" t="0" r="0" b="0"/>
          <a:pathLst>
            <a:path>
              <a:moveTo>
                <a:pt x="45720" y="0"/>
              </a:moveTo>
              <a:lnTo>
                <a:pt x="4572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AFE177-A256-41B6-A2BB-72CBA74D0A93}">
      <dsp:nvSpPr>
        <dsp:cNvPr id="0" name=""/>
        <dsp:cNvSpPr/>
      </dsp:nvSpPr>
      <dsp:spPr>
        <a:xfrm>
          <a:off x="960975" y="1561581"/>
          <a:ext cx="2324493" cy="403424"/>
        </a:xfrm>
        <a:custGeom>
          <a:avLst/>
          <a:gdLst/>
          <a:ahLst/>
          <a:cxnLst/>
          <a:rect l="0" t="0" r="0" b="0"/>
          <a:pathLst>
            <a:path>
              <a:moveTo>
                <a:pt x="2324493" y="0"/>
              </a:moveTo>
              <a:lnTo>
                <a:pt x="2324493" y="201712"/>
              </a:lnTo>
              <a:lnTo>
                <a:pt x="0" y="201712"/>
              </a:lnTo>
              <a:lnTo>
                <a:pt x="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322603-5F44-47B3-98CD-89C2C20C3CC7}">
      <dsp:nvSpPr>
        <dsp:cNvPr id="0" name=""/>
        <dsp:cNvSpPr/>
      </dsp:nvSpPr>
      <dsp:spPr>
        <a:xfrm>
          <a:off x="2324934" y="601046"/>
          <a:ext cx="1921068" cy="9605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Economic Indicators</a:t>
          </a:r>
        </a:p>
      </dsp:txBody>
      <dsp:txXfrm>
        <a:off x="2324934" y="601046"/>
        <a:ext cx="1921068" cy="960534"/>
      </dsp:txXfrm>
    </dsp:sp>
    <dsp:sp modelId="{D5B29B19-A4B4-496F-8435-DB5C2795104A}">
      <dsp:nvSpPr>
        <dsp:cNvPr id="0" name=""/>
        <dsp:cNvSpPr/>
      </dsp:nvSpPr>
      <dsp:spPr>
        <a:xfrm>
          <a:off x="441" y="1965005"/>
          <a:ext cx="1921068" cy="960534"/>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Gross Domestic Product (GDP)</a:t>
          </a:r>
          <a:endParaRPr lang="en-US" sz="2300" kern="1200" dirty="0"/>
        </a:p>
      </dsp:txBody>
      <dsp:txXfrm>
        <a:off x="441" y="1965005"/>
        <a:ext cx="1921068" cy="960534"/>
      </dsp:txXfrm>
    </dsp:sp>
    <dsp:sp modelId="{CD1BB0F2-7B30-4B4A-A4AF-89F12850C197}">
      <dsp:nvSpPr>
        <dsp:cNvPr id="0" name=""/>
        <dsp:cNvSpPr/>
      </dsp:nvSpPr>
      <dsp:spPr>
        <a:xfrm>
          <a:off x="2324934" y="1965005"/>
          <a:ext cx="1921068" cy="960534"/>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Unemployment</a:t>
          </a:r>
          <a:endParaRPr lang="en-US" sz="2300" kern="1200" dirty="0"/>
        </a:p>
      </dsp:txBody>
      <dsp:txXfrm>
        <a:off x="2324934" y="1965005"/>
        <a:ext cx="1921068" cy="960534"/>
      </dsp:txXfrm>
    </dsp:sp>
    <dsp:sp modelId="{18BF6365-9EB4-498F-A3A7-B4930220470E}">
      <dsp:nvSpPr>
        <dsp:cNvPr id="0" name=""/>
        <dsp:cNvSpPr/>
      </dsp:nvSpPr>
      <dsp:spPr>
        <a:xfrm>
          <a:off x="4649427" y="1965005"/>
          <a:ext cx="1921068" cy="960534"/>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noaction"/>
            </a:rPr>
            <a:t>Inflation</a:t>
          </a:r>
          <a:endParaRPr lang="en-US" sz="2300" kern="1200" dirty="0"/>
        </a:p>
      </dsp:txBody>
      <dsp:txXfrm>
        <a:off x="4649427" y="1965005"/>
        <a:ext cx="1921068" cy="9605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E6ED-18CB-4CA6-8544-8C7E180C40CE}">
      <dsp:nvSpPr>
        <dsp:cNvPr id="0" name=""/>
        <dsp:cNvSpPr/>
      </dsp:nvSpPr>
      <dsp:spPr>
        <a:xfrm>
          <a:off x="3285469" y="1561581"/>
          <a:ext cx="2324493" cy="403424"/>
        </a:xfrm>
        <a:custGeom>
          <a:avLst/>
          <a:gdLst/>
          <a:ahLst/>
          <a:cxnLst/>
          <a:rect l="0" t="0" r="0" b="0"/>
          <a:pathLst>
            <a:path>
              <a:moveTo>
                <a:pt x="0" y="0"/>
              </a:moveTo>
              <a:lnTo>
                <a:pt x="0" y="201712"/>
              </a:lnTo>
              <a:lnTo>
                <a:pt x="2324493" y="201712"/>
              </a:lnTo>
              <a:lnTo>
                <a:pt x="2324493"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16DFB-F917-445B-BC9F-3699A325BBFF}">
      <dsp:nvSpPr>
        <dsp:cNvPr id="0" name=""/>
        <dsp:cNvSpPr/>
      </dsp:nvSpPr>
      <dsp:spPr>
        <a:xfrm>
          <a:off x="3239749" y="1561581"/>
          <a:ext cx="91440" cy="403424"/>
        </a:xfrm>
        <a:custGeom>
          <a:avLst/>
          <a:gdLst/>
          <a:ahLst/>
          <a:cxnLst/>
          <a:rect l="0" t="0" r="0" b="0"/>
          <a:pathLst>
            <a:path>
              <a:moveTo>
                <a:pt x="45720" y="0"/>
              </a:moveTo>
              <a:lnTo>
                <a:pt x="4572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AFE177-A256-41B6-A2BB-72CBA74D0A93}">
      <dsp:nvSpPr>
        <dsp:cNvPr id="0" name=""/>
        <dsp:cNvSpPr/>
      </dsp:nvSpPr>
      <dsp:spPr>
        <a:xfrm>
          <a:off x="960975" y="1561581"/>
          <a:ext cx="2324493" cy="403424"/>
        </a:xfrm>
        <a:custGeom>
          <a:avLst/>
          <a:gdLst/>
          <a:ahLst/>
          <a:cxnLst/>
          <a:rect l="0" t="0" r="0" b="0"/>
          <a:pathLst>
            <a:path>
              <a:moveTo>
                <a:pt x="2324493" y="0"/>
              </a:moveTo>
              <a:lnTo>
                <a:pt x="2324493" y="201712"/>
              </a:lnTo>
              <a:lnTo>
                <a:pt x="0" y="201712"/>
              </a:lnTo>
              <a:lnTo>
                <a:pt x="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322603-5F44-47B3-98CD-89C2C20C3CC7}">
      <dsp:nvSpPr>
        <dsp:cNvPr id="0" name=""/>
        <dsp:cNvSpPr/>
      </dsp:nvSpPr>
      <dsp:spPr>
        <a:xfrm>
          <a:off x="2324934" y="601046"/>
          <a:ext cx="1921068" cy="9605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Economic Indicators</a:t>
          </a:r>
        </a:p>
      </dsp:txBody>
      <dsp:txXfrm>
        <a:off x="2324934" y="601046"/>
        <a:ext cx="1921068" cy="960534"/>
      </dsp:txXfrm>
    </dsp:sp>
    <dsp:sp modelId="{D5B29B19-A4B4-496F-8435-DB5C2795104A}">
      <dsp:nvSpPr>
        <dsp:cNvPr id="0" name=""/>
        <dsp:cNvSpPr/>
      </dsp:nvSpPr>
      <dsp:spPr>
        <a:xfrm>
          <a:off x="441" y="1965005"/>
          <a:ext cx="1921068" cy="960534"/>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Gross Domestic Product (GDP)</a:t>
          </a:r>
          <a:endParaRPr lang="en-US" sz="2300" kern="1200" dirty="0"/>
        </a:p>
      </dsp:txBody>
      <dsp:txXfrm>
        <a:off x="441" y="1965005"/>
        <a:ext cx="1921068" cy="960534"/>
      </dsp:txXfrm>
    </dsp:sp>
    <dsp:sp modelId="{CD1BB0F2-7B30-4B4A-A4AF-89F12850C197}">
      <dsp:nvSpPr>
        <dsp:cNvPr id="0" name=""/>
        <dsp:cNvSpPr/>
      </dsp:nvSpPr>
      <dsp:spPr>
        <a:xfrm>
          <a:off x="2324934" y="1965005"/>
          <a:ext cx="1921068" cy="960534"/>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Unemployment</a:t>
          </a:r>
          <a:endParaRPr lang="en-US" sz="2300" kern="1200" dirty="0"/>
        </a:p>
      </dsp:txBody>
      <dsp:txXfrm>
        <a:off x="2324934" y="1965005"/>
        <a:ext cx="1921068" cy="960534"/>
      </dsp:txXfrm>
    </dsp:sp>
    <dsp:sp modelId="{18BF6365-9EB4-498F-A3A7-B4930220470E}">
      <dsp:nvSpPr>
        <dsp:cNvPr id="0" name=""/>
        <dsp:cNvSpPr/>
      </dsp:nvSpPr>
      <dsp:spPr>
        <a:xfrm>
          <a:off x="4649427" y="1965005"/>
          <a:ext cx="1921068" cy="960534"/>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noaction"/>
            </a:rPr>
            <a:t>Inflation</a:t>
          </a:r>
          <a:endParaRPr lang="en-US" sz="2300" kern="1200" dirty="0"/>
        </a:p>
      </dsp:txBody>
      <dsp:txXfrm>
        <a:off x="4649427" y="1965005"/>
        <a:ext cx="1921068" cy="9605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521" units="cm"/>
          <inkml:channel name="Y" type="integer" min="-900" max="1080" units="cm"/>
          <inkml:channel name="T" type="integer" max="2.14748E9" units="dev"/>
        </inkml:traceFormat>
        <inkml:channelProperties>
          <inkml:channelProperty channel="X" name="resolution" value="73.81551" units="1/cm"/>
          <inkml:channelProperty channel="Y" name="resolution" value="73.8806" units="1/cm"/>
          <inkml:channelProperty channel="T" name="resolution" value="1" units="1/dev"/>
        </inkml:channelProperties>
      </inkml:inkSource>
      <inkml:timestamp xml:id="ts0" timeString="2021-01-27T08:49:14.507"/>
    </inkml:context>
    <inkml:brush xml:id="br0">
      <inkml:brushProperty name="width" value="0.05292" units="cm"/>
      <inkml:brushProperty name="height" value="0.05292" units="cm"/>
      <inkml:brushProperty name="color" value="#FF0000"/>
    </inkml:brush>
  </inkml:definitions>
  <inkml:trace contextRef="#ctx0" brushRef="#br0">22913 8608 0,'0'-18'16,"0"1"-1,0-1 1,0 0-16,0 1 16,0-1-16,0 0 15,0 1-15,0-36 16,0 35-16,0 0 15,0-17 1,0 0-16,0 17 0,0 1 16,-18-1-1,18 0-15,-17-35 16,17 36 0,0-1-16,-18 1 15,18-36-15,-18 35 16,18 0-16,0 1 15,-17-19-15,17 19 16,0-18-16,0 17 16,-18 0-16,18 1 15,-18-1-15,18 0 16,0-17-16,0 17 16,0-17-16,0 17 15,0 1-15,0-1 16,0 1-1,0 34 110,-17-17-109,17 18 0,-18-18-1,18 17 1,0 19 0,-17-36-16,-1 0 15,0 17-15,18 1 16,0 0-16,-17-18 15,17 17 1,0 1-16,0 0 16,-18-18-16,18 17 15,0 1-15,-18-18 16,18 18 0,0-1-16,-17-17 0,-1 0 15,18 18 16,-18-18-15,36 0 125,-18-18-126,18 18-15,-1 0 16,1 0-16,0-17 16,-18-1-16,17 18 15,-17-18-15,18 1 16,-18-1-16,18 18 15,-1-18-15,1 1 16,-18-1-16,17 18 16,-17-18-16,18-17 15,0 17-15,-1 18 16,-17-17-16,18 17 16,-18-18-16,0 1 15,18 17 16,-1 0 110,1 0-110,0 0-31,-18 17 16,17-17-16,-17 18 16,18-18-1,-18 17-15,0 19 16,17-36-16,-17 17 15,18-17 1,0 0-16,-1 0 16,-17 18-16,18-18 15,0 0 17</inkml:trace>
  <inkml:trace contextRef="#ctx0" brushRef="#br0" timeOffset="1495.14">26741 7779 0,'0'17'31,"0"1"-15,0 0-16,0-1 16,0 1-16,0 0 15,0-1 1,0 19-16,0 16 15,0-16-15,0-1 16,0 18-16,0-35 16,0 17-16,0 0 15,0-17-15,0 17 16,0-17-16,0-1 16,0 1-16,0 0 15,0-1 1,0 1-1,0-1-15,0 1 16,0 17 62,0-17-62,0 0-1,0-1-15,0 1 16,0 0 15,0-1 16,0-34 141,0-1-173,0 0-15</inkml:trace>
  <inkml:trace contextRef="#ctx0" brushRef="#br0" timeOffset="2383.05">26670 7743 0,'-18'0'15,"1"0"1,-1 0 0,0 0-1,18 18 17,0 0-32,-17-18 15,17 17-15,0 1 16,0 0-1,-18-18-15,18 17 16,-17-17-16,17 18 16,0 0-16,17-18 234,-17-18-218,18 0-16,-18 1 15,17 17-15,-17-18 16,18 0-16</inkml:trace>
  <inkml:trace contextRef="#ctx0" brushRef="#br0" timeOffset="3047.09">26793 7638 0,'18'0'16,"17"0"-1,-17 0-15,0 0 16,-1 17 0,1-17-16,-18 18 15,18-18 1,-1 0 0,1 18-1,-1-18 1,-17 17-16,18-17 15,-18 18-15,0-1 16,18-17-16,-18 18 31,-18-18 141</inkml:trace>
  <inkml:trace contextRef="#ctx0" brushRef="#br0" timeOffset="4198.88">25047 7638 0,'18'0'0,"-1"0"16,1 0 0,0 0-16,-1 0 15,1 0-15,-18-18 16,18 18-16,-1 0 16,1 0-16,0 0 15,-1 0 1,1-18-16,0 18 15,17 0-15,-18 0 16,1 0-16,0 0 16,-1 0-16,1 0 15,0 0-15,-1 0 16,1 0-16,0 0 16,-1 0-16,1 0 15,-1 0 126,1 0-126</inkml:trace>
  <inkml:trace contextRef="#ctx0" brushRef="#br0" timeOffset="5142.29">28575 7673 0,'18'0'0,"-1"0"15,1 0-15,0 0 16,-1 0-16,1 0 15,35 0-15,-18 0 16,0 0-16,1 0 16,16 0-1,-16 18-15,17-18 0,-36 17 16,1-17-16,17 0 16,-17 0-16,0 18 15,-1-18 1,1 0-16,-1 0 15,1 0-15,0 0 16,-1 0-16,1 0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2DADC-1B6F-4B93-9B26-946D22752536}" type="datetimeFigureOut">
              <a:rPr lang="en-AU" smtClean="0"/>
              <a:t>28/10/2025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69211-1D51-40B4-9E1B-6DD8E48EBB1A}" type="slidenum">
              <a:rPr lang="en-AU" smtClean="0"/>
              <a:t>‹#›</a:t>
            </a:fld>
            <a:endParaRPr lang="en-AU"/>
          </a:p>
        </p:txBody>
      </p:sp>
    </p:spTree>
    <p:extLst>
      <p:ext uri="{BB962C8B-B14F-4D97-AF65-F5344CB8AC3E}">
        <p14:creationId xmlns:p14="http://schemas.microsoft.com/office/powerpoint/2010/main" val="111593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7A69211-1D51-40B4-9E1B-6DD8E48EBB1A}" type="slidenum">
              <a:rPr lang="en-AU" smtClean="0"/>
              <a:t>35</a:t>
            </a:fld>
            <a:endParaRPr lang="en-AU"/>
          </a:p>
        </p:txBody>
      </p:sp>
    </p:spTree>
    <p:extLst>
      <p:ext uri="{BB962C8B-B14F-4D97-AF65-F5344CB8AC3E}">
        <p14:creationId xmlns:p14="http://schemas.microsoft.com/office/powerpoint/2010/main" val="342187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6F87862-B965-46BC-AB04-B28D630BFBEC}" type="slidenum">
              <a:rPr lang="en-AU" smtClean="0"/>
              <a:t>235</a:t>
            </a:fld>
            <a:endParaRPr lang="en-AU"/>
          </a:p>
        </p:txBody>
      </p:sp>
    </p:spTree>
    <p:extLst>
      <p:ext uri="{BB962C8B-B14F-4D97-AF65-F5344CB8AC3E}">
        <p14:creationId xmlns:p14="http://schemas.microsoft.com/office/powerpoint/2010/main" val="365133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ACA6A-5EA2-4F9B-B34F-5F760784E436}"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41826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19154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93137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72133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8ACA6A-5EA2-4F9B-B34F-5F760784E436}" type="datetimeFigureOut">
              <a:rPr lang="en-US" smtClean="0"/>
              <a:t>10/28/25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90214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ACA6A-5EA2-4F9B-B34F-5F760784E436}"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83592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ACA6A-5EA2-4F9B-B34F-5F760784E436}" type="datetimeFigureOut">
              <a:rPr lang="en-US" smtClean="0"/>
              <a:t>10/28/25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49897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ACA6A-5EA2-4F9B-B34F-5F760784E436}" type="datetimeFigureOut">
              <a:rPr lang="en-US" smtClean="0"/>
              <a:t>10/28/25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33041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ACA6A-5EA2-4F9B-B34F-5F760784E436}" type="datetimeFigureOut">
              <a:rPr lang="en-US" smtClean="0"/>
              <a:t>10/28/25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01109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244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10/28/25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51789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ACA6A-5EA2-4F9B-B34F-5F760784E436}" type="datetimeFigureOut">
              <a:rPr lang="en-US" smtClean="0"/>
              <a:t>10/28/25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D1E4-2BFC-4FF0-B01D-675E93EBA6C7}" type="slidenum">
              <a:rPr lang="en-US" smtClean="0"/>
              <a:t>‹#›</a:t>
            </a:fld>
            <a:endParaRPr lang="en-US"/>
          </a:p>
        </p:txBody>
      </p:sp>
    </p:spTree>
    <p:extLst>
      <p:ext uri="{BB962C8B-B14F-4D97-AF65-F5344CB8AC3E}">
        <p14:creationId xmlns:p14="http://schemas.microsoft.com/office/powerpoint/2010/main" val="80800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uPRQnQxsL3E"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slide" Target="slide35.xml"/><Relationship Id="rId4" Type="http://schemas.openxmlformats.org/officeDocument/2006/relationships/image" Target="../media/image117.jpeg"/></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slide" Target="slide35.xml"/><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124.png"/><Relationship Id="rId4" Type="http://schemas.openxmlformats.org/officeDocument/2006/relationships/hyperlink" Target="https://youtu.be/Q_C3whhH2gc?t=118"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9.png"/><Relationship Id="rId7" Type="http://schemas.openxmlformats.org/officeDocument/2006/relationships/image" Target="../media/image115.png"/><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1.png"/><Relationship Id="rId4" Type="http://schemas.openxmlformats.org/officeDocument/2006/relationships/image" Target="../media/image11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www.youtube.com/watch?v=0MqY1bYEg1k&amp;ab_channel=WallStreetJournal"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22.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41.png"/><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 Target="slide69.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3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4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search?q=why+are+labor+participation+rates+in+the+us+falling&amp;oq=why+are+labor+participation+rates+in+the+us+falling&amp;aqs=chrome..69i57j0i457j0l5.9956j0j4&amp;sourceid=chrome&amp;ie=UTF-8"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youtu.be/T8-85cZRI9o?t=209" TargetMode="External"/><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 Target="slide34.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 Target="slide34.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72.png"/><Relationship Id="rId4" Type="http://schemas.openxmlformats.org/officeDocument/2006/relationships/image" Target="../media/image199.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0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hyperlink" Target="https://www.youtube.com/watch?v=rGqhTQyY6g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215.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166.png"/><Relationship Id="rId4" Type="http://schemas.openxmlformats.org/officeDocument/2006/relationships/image" Target="../media/image213.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166.png"/></Relationships>
</file>

<file path=ppt/slides/_rels/slide2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3.xml"/><Relationship Id="rId7" Type="http://schemas.openxmlformats.org/officeDocument/2006/relationships/slide" Target="slide12.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3.png"/><Relationship Id="rId4" Type="http://schemas.openxmlformats.org/officeDocument/2006/relationships/diagramQuickStyle" Target="../diagrams/quickStyle3.xml"/><Relationship Id="rId9" Type="http://schemas.openxmlformats.org/officeDocument/2006/relationships/image" Target="../media/image2.png"/></Relationships>
</file>

<file path=ppt/slides/_rels/slide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hyperlink" Target="https://youtu.be/Y5jr_zv2Y9M?t=214" TargetMode="Externa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hyperlink" Target="https://youtu.be/PHe0bXAIuk0?t=460" TargetMode="External"/><Relationship Id="rId5" Type="http://schemas.openxmlformats.org/officeDocument/2006/relationships/image" Target="../media/image218.png"/><Relationship Id="rId4" Type="http://schemas.openxmlformats.org/officeDocument/2006/relationships/image" Target="../media/image217.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gif"/></Relationships>
</file>

<file path=ppt/slides/_rels/slide237.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6.png"/></Relationships>
</file>

<file path=ppt/slides/_rels/slide23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27.png"/><Relationship Id="rId7" Type="http://schemas.openxmlformats.org/officeDocument/2006/relationships/image" Target="../media/image223.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23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28.png"/></Relationships>
</file>

<file path=ppt/slides/_rels/slide25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uPRQnQxsL3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slide" Target="slide1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png"/><Relationship Id="rId4" Type="http://schemas.openxmlformats.org/officeDocument/2006/relationships/diagramQuickStyle" Target="../diagrams/quickStyle1.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hyperlink" Target="https://www.youtube.com/watch?v=Y5K8__QTF2I" TargetMode="External"/><Relationship Id="rId7" Type="http://schemas.openxmlformats.org/officeDocument/2006/relationships/slide" Target="slide41.xml"/><Relationship Id="rId2" Type="http://schemas.openxmlformats.org/officeDocument/2006/relationships/hyperlink" Target="https://www.youtube.com/watch?v=_t-ZDHFr73s"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www.youtube.com/watch?v=TUx-ljgB-5Q" TargetMode="External"/><Relationship Id="rId4" Type="http://schemas.openxmlformats.org/officeDocument/2006/relationships/image" Target="../media/image50.png"/><Relationship Id="rId9" Type="http://schemas.openxmlformats.org/officeDocument/2006/relationships/slide" Target="slide4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slide" Target="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wiWursKR9Ao"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2.xml"/><Relationship Id="rId7" Type="http://schemas.openxmlformats.org/officeDocument/2006/relationships/slide" Target="slide58.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png"/><Relationship Id="rId4" Type="http://schemas.openxmlformats.org/officeDocument/2006/relationships/diagramQuickStyle" Target="../diagrams/quickStyle2.xml"/><Relationship Id="rId9"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youtube.com/watch?v=f3tpehKSJwA" TargetMode="External"/><Relationship Id="rId9" Type="http://schemas.openxmlformats.org/officeDocument/2006/relationships/hyperlink" Target="https://youtu.be/E6A_WpUY2LI?t=201"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FHNW8riAIII"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youtube.com/watch?v=f3tpehKSJwA"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adfafs" TargetMode="Externa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21.emf"/><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108.png"/><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37.xml"/><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slide" Target="slide39.xml"/><Relationship Id="rId9"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500" dirty="0"/>
              <a:t>Unemployment</a:t>
            </a:r>
          </a:p>
        </p:txBody>
      </p:sp>
      <p:sp>
        <p:nvSpPr>
          <p:cNvPr id="4" name="Text Placeholder 3"/>
          <p:cNvSpPr>
            <a:spLocks noGrp="1"/>
          </p:cNvSpPr>
          <p:nvPr>
            <p:ph type="body" idx="1"/>
          </p:nvPr>
        </p:nvSpPr>
        <p:spPr/>
        <p:txBody>
          <a:bodyPr/>
          <a:lstStyle/>
          <a:p>
            <a:r>
              <a:rPr lang="en-US" dirty="0">
                <a:hlinkClick r:id="rId2"/>
              </a:rPr>
              <a:t>Link</a:t>
            </a:r>
            <a:r>
              <a:rPr lang="en-US" dirty="0"/>
              <a:t> (watch after explaining labor force and unemployment rate)</a:t>
            </a:r>
          </a:p>
        </p:txBody>
      </p:sp>
    </p:spTree>
    <p:extLst>
      <p:ext uri="{BB962C8B-B14F-4D97-AF65-F5344CB8AC3E}">
        <p14:creationId xmlns:p14="http://schemas.microsoft.com/office/powerpoint/2010/main" val="224219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73" y="-37898"/>
            <a:ext cx="10515600" cy="1325563"/>
          </a:xfrm>
        </p:spPr>
        <p:txBody>
          <a:bodyPr/>
          <a:lstStyle/>
          <a:p>
            <a:r>
              <a:rPr lang="en-US" dirty="0"/>
              <a:t>The Labor Force</a:t>
            </a:r>
          </a:p>
        </p:txBody>
      </p:sp>
      <p:sp>
        <p:nvSpPr>
          <p:cNvPr id="3" name="Content Placeholder 2"/>
          <p:cNvSpPr>
            <a:spLocks noGrp="1"/>
          </p:cNvSpPr>
          <p:nvPr>
            <p:ph idx="1"/>
          </p:nvPr>
        </p:nvSpPr>
        <p:spPr>
          <a:xfrm>
            <a:off x="319302" y="3701846"/>
            <a:ext cx="4373370" cy="2684206"/>
          </a:xfrm>
          <a:solidFill>
            <a:schemeClr val="accent1">
              <a:lumMod val="40000"/>
              <a:lumOff val="60000"/>
            </a:schemeClr>
          </a:solidFill>
        </p:spPr>
        <p:txBody>
          <a:bodyPr>
            <a:normAutofit fontScale="92500" lnSpcReduction="10000"/>
          </a:bodyPr>
          <a:lstStyle/>
          <a:p>
            <a:r>
              <a:rPr lang="en-US" dirty="0"/>
              <a:t>Labor Force</a:t>
            </a:r>
          </a:p>
          <a:p>
            <a:pPr lvl="1"/>
            <a:r>
              <a:rPr lang="en-US" dirty="0">
                <a:solidFill>
                  <a:srgbClr val="00B0F0"/>
                </a:solidFill>
              </a:rPr>
              <a:t>Old enough </a:t>
            </a:r>
            <a:r>
              <a:rPr lang="en-US" dirty="0"/>
              <a:t>(usually 16+ years)</a:t>
            </a:r>
          </a:p>
          <a:p>
            <a:pPr lvl="1"/>
            <a:r>
              <a:rPr lang="en-US" dirty="0">
                <a:solidFill>
                  <a:srgbClr val="00B0F0"/>
                </a:solidFill>
              </a:rPr>
              <a:t>Capable of working </a:t>
            </a:r>
            <a:r>
              <a:rPr lang="en-US" dirty="0"/>
              <a:t>(</a:t>
            </a:r>
            <a:r>
              <a:rPr lang="en-US" dirty="0" err="1"/>
              <a:t>eg</a:t>
            </a:r>
            <a:r>
              <a:rPr lang="en-US" dirty="0"/>
              <a:t>. healthy and mentally capable)</a:t>
            </a:r>
          </a:p>
          <a:p>
            <a:pPr lvl="1"/>
            <a:r>
              <a:rPr lang="en-US" dirty="0"/>
              <a:t>Actively </a:t>
            </a:r>
            <a:r>
              <a:rPr lang="en-US" dirty="0">
                <a:solidFill>
                  <a:srgbClr val="00B0F0"/>
                </a:solidFill>
              </a:rPr>
              <a:t>looking for work</a:t>
            </a:r>
          </a:p>
          <a:p>
            <a:pPr lvl="1"/>
            <a:r>
              <a:rPr lang="en-US" dirty="0"/>
              <a:t>Not in prison or other institutions</a:t>
            </a:r>
          </a:p>
          <a:p>
            <a:pPr lvl="1"/>
            <a:r>
              <a:rPr lang="en-US" dirty="0"/>
              <a:t>Not retired</a:t>
            </a:r>
          </a:p>
          <a:p>
            <a:endParaRPr lang="en-US" dirty="0"/>
          </a:p>
        </p:txBody>
      </p:sp>
      <p:sp>
        <p:nvSpPr>
          <p:cNvPr id="6" name="TextBox 5"/>
          <p:cNvSpPr txBox="1"/>
          <p:nvPr/>
        </p:nvSpPr>
        <p:spPr>
          <a:xfrm>
            <a:off x="6569912" y="359953"/>
            <a:ext cx="4940605"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Labor Force = people between 16-65 who are able to work and looking for work</a:t>
            </a:r>
          </a:p>
        </p:txBody>
      </p:sp>
      <p:pic>
        <p:nvPicPr>
          <p:cNvPr id="7" name="Picture 6"/>
          <p:cNvPicPr>
            <a:picLocks noChangeAspect="1"/>
          </p:cNvPicPr>
          <p:nvPr/>
        </p:nvPicPr>
        <p:blipFill>
          <a:blip r:embed="rId2"/>
          <a:stretch>
            <a:fillRect/>
          </a:stretch>
        </p:blipFill>
        <p:spPr>
          <a:xfrm>
            <a:off x="7326893" y="5451431"/>
            <a:ext cx="4638242" cy="1134115"/>
          </a:xfrm>
          <a:prstGeom prst="rect">
            <a:avLst/>
          </a:prstGeom>
        </p:spPr>
      </p:pic>
      <p:sp>
        <p:nvSpPr>
          <p:cNvPr id="9" name="TextBox 8"/>
          <p:cNvSpPr txBox="1"/>
          <p:nvPr/>
        </p:nvSpPr>
        <p:spPr>
          <a:xfrm>
            <a:off x="5175403" y="5631439"/>
            <a:ext cx="2218259" cy="954107"/>
          </a:xfrm>
          <a:prstGeom prst="rect">
            <a:avLst/>
          </a:prstGeom>
          <a:noFill/>
        </p:spPr>
        <p:txBody>
          <a:bodyPr wrap="square" rtlCol="0">
            <a:spAutoFit/>
          </a:bodyPr>
          <a:lstStyle/>
          <a:p>
            <a:r>
              <a:rPr lang="en-AU" sz="1400" dirty="0"/>
              <a:t>Note: Different definitions of the </a:t>
            </a:r>
            <a:r>
              <a:rPr lang="en-AU" sz="1400" dirty="0" err="1"/>
              <a:t>labor</a:t>
            </a:r>
            <a:r>
              <a:rPr lang="en-AU" sz="1400" dirty="0"/>
              <a:t> force can exist that don’t include government workers etc.</a:t>
            </a:r>
          </a:p>
        </p:txBody>
      </p:sp>
      <p:sp>
        <p:nvSpPr>
          <p:cNvPr id="10" name="TextBox 9"/>
          <p:cNvSpPr txBox="1"/>
          <p:nvPr/>
        </p:nvSpPr>
        <p:spPr>
          <a:xfrm>
            <a:off x="442452" y="1146325"/>
            <a:ext cx="4479172" cy="2554545"/>
          </a:xfrm>
          <a:prstGeom prst="rect">
            <a:avLst/>
          </a:prstGeom>
          <a:noFill/>
        </p:spPr>
        <p:txBody>
          <a:bodyPr wrap="square" rtlCol="0">
            <a:spAutoFit/>
          </a:bodyPr>
          <a:lstStyle/>
          <a:p>
            <a:r>
              <a:rPr lang="en-AU" sz="2000" dirty="0"/>
              <a:t>The </a:t>
            </a:r>
            <a:r>
              <a:rPr lang="en-AU" sz="2000" dirty="0" err="1"/>
              <a:t>labor</a:t>
            </a:r>
            <a:r>
              <a:rPr lang="en-AU" sz="2000" dirty="0"/>
              <a:t> force includes all people who </a:t>
            </a:r>
            <a:r>
              <a:rPr lang="en-AU" sz="2000" dirty="0">
                <a:solidFill>
                  <a:srgbClr val="00B0F0"/>
                </a:solidFill>
              </a:rPr>
              <a:t>ARE</a:t>
            </a:r>
            <a:r>
              <a:rPr lang="en-AU" sz="2000" dirty="0"/>
              <a:t> or </a:t>
            </a:r>
            <a:r>
              <a:rPr lang="en-AU" sz="2000" dirty="0">
                <a:solidFill>
                  <a:srgbClr val="00B0F0"/>
                </a:solidFill>
              </a:rPr>
              <a:t>ARE TRYING to participate in work</a:t>
            </a:r>
            <a:r>
              <a:rPr lang="en-AU" sz="2000" dirty="0"/>
              <a:t> as a profession.</a:t>
            </a:r>
          </a:p>
          <a:p>
            <a:pPr marL="800100" lvl="1" indent="-342900">
              <a:buFont typeface="Arial" panose="020B0604020202020204" pitchFamily="34" charset="0"/>
              <a:buChar char="•"/>
            </a:pPr>
            <a:r>
              <a:rPr lang="en-AU" sz="2000" dirty="0"/>
              <a:t>Note: This means that if you don’t have a job but are at least trying to get one, you are in the </a:t>
            </a:r>
            <a:r>
              <a:rPr lang="en-AU" sz="2000" dirty="0" err="1"/>
              <a:t>labor</a:t>
            </a:r>
            <a:r>
              <a:rPr lang="en-AU" sz="2000" dirty="0"/>
              <a:t> force even if you’re not working.</a:t>
            </a:r>
          </a:p>
        </p:txBody>
      </p:sp>
      <p:pic>
        <p:nvPicPr>
          <p:cNvPr id="1026" name="Picture 2" descr="Labor Force - Definition, Formula, Example, Calcul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403" y="1345860"/>
            <a:ext cx="6794918" cy="37849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4532" y="4520317"/>
            <a:ext cx="5685789" cy="523220"/>
          </a:xfrm>
          <a:prstGeom prst="rect">
            <a:avLst/>
          </a:prstGeom>
          <a:noFill/>
        </p:spPr>
        <p:txBody>
          <a:bodyPr wrap="square" rtlCol="0">
            <a:spAutoFit/>
          </a:bodyPr>
          <a:lstStyle/>
          <a:p>
            <a:r>
              <a:rPr lang="en-US" sz="2800" dirty="0"/>
              <a:t>“We are all ready to work!”</a:t>
            </a:r>
          </a:p>
        </p:txBody>
      </p:sp>
      <p:pic>
        <p:nvPicPr>
          <p:cNvPr id="8" name="Picture 7"/>
          <p:cNvPicPr>
            <a:picLocks noChangeAspect="1"/>
          </p:cNvPicPr>
          <p:nvPr/>
        </p:nvPicPr>
        <p:blipFill>
          <a:blip r:embed="rId4"/>
          <a:stretch>
            <a:fillRect/>
          </a:stretch>
        </p:blipFill>
        <p:spPr>
          <a:xfrm>
            <a:off x="10704273" y="4719994"/>
            <a:ext cx="1222904" cy="356680"/>
          </a:xfrm>
          <a:prstGeom prst="rect">
            <a:avLst/>
          </a:prstGeom>
        </p:spPr>
      </p:pic>
    </p:spTree>
    <p:extLst>
      <p:ext uri="{BB962C8B-B14F-4D97-AF65-F5344CB8AC3E}">
        <p14:creationId xmlns:p14="http://schemas.microsoft.com/office/powerpoint/2010/main" val="6878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Consequences of Inflation - </a:t>
            </a:r>
            <a:r>
              <a:rPr lang="en-US" dirty="0">
                <a:solidFill>
                  <a:srgbClr val="00B050"/>
                </a:solidFill>
              </a:rPr>
              <a:t>Business and Transaction costs</a:t>
            </a:r>
            <a:br>
              <a:rPr lang="en-US" dirty="0">
                <a:solidFill>
                  <a:srgbClr val="00B050"/>
                </a:solidFill>
              </a:rPr>
            </a:br>
            <a:endParaRPr lang="en-US" dirty="0"/>
          </a:p>
        </p:txBody>
      </p:sp>
      <p:sp>
        <p:nvSpPr>
          <p:cNvPr id="3" name="Content Placeholder 2"/>
          <p:cNvSpPr>
            <a:spLocks noGrp="1"/>
          </p:cNvSpPr>
          <p:nvPr>
            <p:ph idx="1"/>
          </p:nvPr>
        </p:nvSpPr>
        <p:spPr>
          <a:xfrm>
            <a:off x="202410" y="1690688"/>
            <a:ext cx="6882427" cy="4817255"/>
          </a:xfrm>
        </p:spPr>
        <p:txBody>
          <a:bodyPr>
            <a:normAutofit fontScale="85000" lnSpcReduction="10000"/>
          </a:bodyPr>
          <a:lstStyle/>
          <a:p>
            <a:r>
              <a:rPr lang="en-US" dirty="0">
                <a:solidFill>
                  <a:srgbClr val="00B0F0"/>
                </a:solidFill>
              </a:rPr>
              <a:t>Menu Costs </a:t>
            </a:r>
            <a:r>
              <a:rPr lang="en-US" dirty="0"/>
              <a:t>– businesses must calculate new prices and then update the prices of their products on menus, websites, signs, billboards, brochures and other places which requires time and money</a:t>
            </a:r>
          </a:p>
          <a:p>
            <a:r>
              <a:rPr lang="en-US" dirty="0">
                <a:solidFill>
                  <a:srgbClr val="00B0F0"/>
                </a:solidFill>
              </a:rPr>
              <a:t>Shoe Leather Costs </a:t>
            </a:r>
            <a:endParaRPr lang="en-US" dirty="0"/>
          </a:p>
          <a:p>
            <a:pPr lvl="1"/>
            <a:r>
              <a:rPr lang="en-US" dirty="0"/>
              <a:t>People will </a:t>
            </a:r>
            <a:r>
              <a:rPr lang="en-US" u="sng" dirty="0"/>
              <a:t>incur larger transportation costs </a:t>
            </a:r>
            <a:r>
              <a:rPr lang="en-US" dirty="0"/>
              <a:t>to move money and withdraw money. </a:t>
            </a:r>
          </a:p>
          <a:p>
            <a:pPr lvl="2"/>
            <a:r>
              <a:rPr lang="en-US" dirty="0"/>
              <a:t>Note: China is a largely cashless society and so this cost would be far less as people carry physical money less often.</a:t>
            </a:r>
          </a:p>
          <a:p>
            <a:pPr lvl="1"/>
            <a:r>
              <a:rPr lang="en-US" dirty="0"/>
              <a:t>Because the value of money falls, individuals will spend </a:t>
            </a:r>
            <a:r>
              <a:rPr lang="en-US" u="sng" dirty="0"/>
              <a:t>time and effort converting cash into other things</a:t>
            </a:r>
            <a:r>
              <a:rPr lang="en-US" b="1" i="1" u="sng" dirty="0"/>
              <a:t> </a:t>
            </a:r>
            <a:r>
              <a:rPr lang="en-US" dirty="0"/>
              <a:t>which are more stable </a:t>
            </a:r>
            <a:r>
              <a:rPr lang="en-US" dirty="0" err="1"/>
              <a:t>eg</a:t>
            </a:r>
            <a:r>
              <a:rPr lang="en-US" dirty="0"/>
              <a:t>. gold, </a:t>
            </a:r>
            <a:r>
              <a:rPr lang="en-US" dirty="0" err="1"/>
              <a:t>jewellery</a:t>
            </a:r>
            <a:r>
              <a:rPr lang="en-US" dirty="0"/>
              <a:t>, collectibles. </a:t>
            </a:r>
          </a:p>
          <a:p>
            <a:pPr lvl="1"/>
            <a:r>
              <a:rPr lang="en-US" dirty="0"/>
              <a:t>Both of these things will cause people to </a:t>
            </a:r>
            <a:r>
              <a:rPr lang="en-US" dirty="0">
                <a:solidFill>
                  <a:srgbClr val="7030A0"/>
                </a:solidFill>
              </a:rPr>
              <a:t>expend time and energy</a:t>
            </a:r>
            <a:r>
              <a:rPr lang="en-US" dirty="0"/>
              <a:t> on these activities which we semi-jokingly claim will wear out people’s shoes – thus the term ‘shoe leather costs’. </a:t>
            </a:r>
          </a:p>
        </p:txBody>
      </p:sp>
      <p:pic>
        <p:nvPicPr>
          <p:cNvPr id="4" name="Picture 3"/>
          <p:cNvPicPr>
            <a:picLocks noChangeAspect="1"/>
          </p:cNvPicPr>
          <p:nvPr/>
        </p:nvPicPr>
        <p:blipFill>
          <a:blip r:embed="rId2"/>
          <a:stretch>
            <a:fillRect/>
          </a:stretch>
        </p:blipFill>
        <p:spPr>
          <a:xfrm>
            <a:off x="7215645" y="1092659"/>
            <a:ext cx="2230544" cy="2609315"/>
          </a:xfrm>
          <a:prstGeom prst="rect">
            <a:avLst/>
          </a:prstGeom>
        </p:spPr>
      </p:pic>
      <p:pic>
        <p:nvPicPr>
          <p:cNvPr id="5" name="Picture 4"/>
          <p:cNvPicPr>
            <a:picLocks noChangeAspect="1"/>
          </p:cNvPicPr>
          <p:nvPr/>
        </p:nvPicPr>
        <p:blipFill>
          <a:blip r:embed="rId3"/>
          <a:stretch>
            <a:fillRect/>
          </a:stretch>
        </p:blipFill>
        <p:spPr>
          <a:xfrm>
            <a:off x="8386656" y="3975894"/>
            <a:ext cx="2816520" cy="2434187"/>
          </a:xfrm>
          <a:prstGeom prst="rect">
            <a:avLst/>
          </a:prstGeom>
        </p:spPr>
      </p:pic>
      <p:pic>
        <p:nvPicPr>
          <p:cNvPr id="1026" name="Picture 2" descr="What are menu costs? Definition and meaning - Market Business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8533" y="461634"/>
            <a:ext cx="2843467" cy="3062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562" y="6086915"/>
            <a:ext cx="2241755" cy="646331"/>
          </a:xfrm>
          <a:prstGeom prst="rect">
            <a:avLst/>
          </a:prstGeom>
          <a:noFill/>
        </p:spPr>
        <p:txBody>
          <a:bodyPr wrap="square" rtlCol="0">
            <a:spAutoFit/>
          </a:bodyPr>
          <a:lstStyle/>
          <a:p>
            <a:r>
              <a:rPr lang="en-AU" dirty="0">
                <a:hlinkClick r:id="rId5" action="ppaction://hlinksldjump"/>
              </a:rPr>
              <a:t>Consequences of Inflation Home</a:t>
            </a:r>
            <a:endParaRPr lang="en-AU" dirty="0"/>
          </a:p>
        </p:txBody>
      </p:sp>
      <p:sp>
        <p:nvSpPr>
          <p:cNvPr id="6" name="TextBox 5"/>
          <p:cNvSpPr txBox="1"/>
          <p:nvPr/>
        </p:nvSpPr>
        <p:spPr>
          <a:xfrm>
            <a:off x="4710067" y="675025"/>
            <a:ext cx="3489960" cy="1015663"/>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Menu Costs – businesses have to change prices.</a:t>
            </a:r>
          </a:p>
          <a:p>
            <a:r>
              <a:rPr lang="en-US" sz="1200" dirty="0">
                <a:solidFill>
                  <a:srgbClr val="FF0000"/>
                </a:solidFill>
              </a:rPr>
              <a:t>Shoe leather costs – transport costs caused by people converting money and having to carry large amounts of cash.</a:t>
            </a:r>
          </a:p>
        </p:txBody>
      </p:sp>
    </p:spTree>
    <p:extLst>
      <p:ext uri="{BB962C8B-B14F-4D97-AF65-F5344CB8AC3E}">
        <p14:creationId xmlns:p14="http://schemas.microsoft.com/office/powerpoint/2010/main" val="9139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230781" y="1096271"/>
            <a:ext cx="8460007" cy="2928463"/>
          </a:xfrm>
          <a:prstGeom prst="rect">
            <a:avLst/>
          </a:prstGeom>
        </p:spPr>
      </p:pic>
      <p:sp>
        <p:nvSpPr>
          <p:cNvPr id="5" name="Title 1"/>
          <p:cNvSpPr>
            <a:spLocks noGrp="1"/>
          </p:cNvSpPr>
          <p:nvPr>
            <p:ph type="title"/>
          </p:nvPr>
        </p:nvSpPr>
        <p:spPr>
          <a:xfrm>
            <a:off x="838200" y="365126"/>
            <a:ext cx="10515600" cy="731146"/>
          </a:xfrm>
        </p:spPr>
        <p:txBody>
          <a:bodyPr/>
          <a:lstStyle/>
          <a:p>
            <a:r>
              <a:rPr lang="en-AU" dirty="0"/>
              <a:t>Module 14</a:t>
            </a:r>
          </a:p>
        </p:txBody>
      </p:sp>
      <p:sp>
        <p:nvSpPr>
          <p:cNvPr id="2" name="TextBox 1"/>
          <p:cNvSpPr txBox="1"/>
          <p:nvPr/>
        </p:nvSpPr>
        <p:spPr>
          <a:xfrm>
            <a:off x="1317523" y="3854245"/>
            <a:ext cx="8613058" cy="1200329"/>
          </a:xfrm>
          <a:prstGeom prst="rect">
            <a:avLst/>
          </a:prstGeom>
          <a:noFill/>
        </p:spPr>
        <p:txBody>
          <a:bodyPr wrap="square" rtlCol="0">
            <a:spAutoFit/>
          </a:bodyPr>
          <a:lstStyle/>
          <a:p>
            <a:r>
              <a:rPr lang="en-AU" sz="2400" dirty="0">
                <a:solidFill>
                  <a:srgbClr val="FF0000"/>
                </a:solidFill>
              </a:rPr>
              <a:t>Will be decreased, because people won’t have to spend as much effort, accessing their cash.</a:t>
            </a:r>
          </a:p>
          <a:p>
            <a:r>
              <a:rPr lang="en-AU" sz="2400" dirty="0">
                <a:solidFill>
                  <a:srgbClr val="FF0000"/>
                </a:solidFill>
              </a:rPr>
              <a:t>So shoe leather costs will be reduced.</a:t>
            </a:r>
          </a:p>
        </p:txBody>
      </p:sp>
    </p:spTree>
    <p:extLst>
      <p:ext uri="{BB962C8B-B14F-4D97-AF65-F5344CB8AC3E}">
        <p14:creationId xmlns:p14="http://schemas.microsoft.com/office/powerpoint/2010/main" val="237157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24" y="247877"/>
            <a:ext cx="10515600" cy="1325563"/>
          </a:xfrm>
        </p:spPr>
        <p:txBody>
          <a:bodyPr>
            <a:normAutofit fontScale="90000"/>
          </a:bodyPr>
          <a:lstStyle/>
          <a:p>
            <a:r>
              <a:rPr lang="en-US" dirty="0"/>
              <a:t>Consequences of Inflation - </a:t>
            </a:r>
            <a:r>
              <a:rPr lang="en-US" dirty="0">
                <a:solidFill>
                  <a:srgbClr val="00B050"/>
                </a:solidFill>
              </a:rPr>
              <a:t>Redistribution of wealth</a:t>
            </a:r>
            <a:br>
              <a:rPr lang="en-US" dirty="0">
                <a:solidFill>
                  <a:srgbClr val="00B050"/>
                </a:solidFill>
              </a:rPr>
            </a:br>
            <a:endParaRPr lang="en-US" dirty="0"/>
          </a:p>
        </p:txBody>
      </p:sp>
      <p:sp>
        <p:nvSpPr>
          <p:cNvPr id="3" name="Content Placeholder 2"/>
          <p:cNvSpPr>
            <a:spLocks noGrp="1"/>
          </p:cNvSpPr>
          <p:nvPr>
            <p:ph idx="1"/>
          </p:nvPr>
        </p:nvSpPr>
        <p:spPr>
          <a:xfrm>
            <a:off x="412955" y="1455174"/>
            <a:ext cx="5975145" cy="4721789"/>
          </a:xfrm>
        </p:spPr>
        <p:txBody>
          <a:bodyPr>
            <a:normAutofit fontScale="85000" lnSpcReduction="20000"/>
          </a:bodyPr>
          <a:lstStyle/>
          <a:p>
            <a:r>
              <a:rPr lang="en-US" dirty="0">
                <a:solidFill>
                  <a:srgbClr val="00B0F0"/>
                </a:solidFill>
              </a:rPr>
              <a:t>Fixed Nominal Incomes worth less </a:t>
            </a:r>
            <a:r>
              <a:rPr lang="en-US" dirty="0"/>
              <a:t>- Those on fixed incomes (</a:t>
            </a:r>
            <a:r>
              <a:rPr lang="en-US" dirty="0" err="1"/>
              <a:t>eg</a:t>
            </a:r>
            <a:r>
              <a:rPr lang="en-US" dirty="0"/>
              <a:t>. a pensioner on $100 a week) will see the value of their incomes fall if the price level rises. </a:t>
            </a:r>
          </a:p>
          <a:p>
            <a:r>
              <a:rPr lang="en-US" dirty="0">
                <a:solidFill>
                  <a:srgbClr val="00B0F0"/>
                </a:solidFill>
              </a:rPr>
              <a:t>Lower Value of Savings </a:t>
            </a:r>
            <a:r>
              <a:rPr lang="en-US" dirty="0"/>
              <a:t>– holders of money will see the value of their savings decrease. This decreases the incentive to save which will in turn affect investment. </a:t>
            </a:r>
          </a:p>
          <a:p>
            <a:r>
              <a:rPr lang="en-US" dirty="0">
                <a:solidFill>
                  <a:srgbClr val="00B0F0"/>
                </a:solidFill>
              </a:rPr>
              <a:t>Borrowers gain and lenders lose </a:t>
            </a:r>
            <a:r>
              <a:rPr lang="en-US" dirty="0"/>
              <a:t>– if the inflation is </a:t>
            </a:r>
            <a:r>
              <a:rPr lang="en-US" u="sng" dirty="0"/>
              <a:t>more than expected </a:t>
            </a:r>
            <a:r>
              <a:rPr lang="en-US" dirty="0"/>
              <a:t>then borrowers will pay less money in real terms to pay back loans, and lenders will receive less in real terms. </a:t>
            </a:r>
            <a:r>
              <a:rPr lang="en-US" dirty="0" err="1"/>
              <a:t>Eg</a:t>
            </a:r>
            <a:r>
              <a:rPr lang="en-US" dirty="0"/>
              <a:t>. A borrower pays $50 per week, but the $50 is now worth less</a:t>
            </a:r>
          </a:p>
          <a:p>
            <a:r>
              <a:rPr lang="en-US" dirty="0"/>
              <a:t>Note: We will revisit the Fisher Effect in more depth in following units</a:t>
            </a:r>
          </a:p>
        </p:txBody>
      </p:sp>
      <p:pic>
        <p:nvPicPr>
          <p:cNvPr id="4" name="Picture 3"/>
          <p:cNvPicPr>
            <a:picLocks noChangeAspect="1"/>
          </p:cNvPicPr>
          <p:nvPr/>
        </p:nvPicPr>
        <p:blipFill>
          <a:blip r:embed="rId2"/>
          <a:stretch>
            <a:fillRect/>
          </a:stretch>
        </p:blipFill>
        <p:spPr>
          <a:xfrm>
            <a:off x="7199123" y="745945"/>
            <a:ext cx="2112026" cy="1908946"/>
          </a:xfrm>
          <a:prstGeom prst="rect">
            <a:avLst/>
          </a:prstGeom>
        </p:spPr>
      </p:pic>
      <p:pic>
        <p:nvPicPr>
          <p:cNvPr id="5" name="Picture 4"/>
          <p:cNvPicPr>
            <a:picLocks noChangeAspect="1"/>
          </p:cNvPicPr>
          <p:nvPr/>
        </p:nvPicPr>
        <p:blipFill>
          <a:blip r:embed="rId3"/>
          <a:stretch>
            <a:fillRect/>
          </a:stretch>
        </p:blipFill>
        <p:spPr>
          <a:xfrm>
            <a:off x="7580048" y="4923717"/>
            <a:ext cx="2638793" cy="1752845"/>
          </a:xfrm>
          <a:prstGeom prst="rect">
            <a:avLst/>
          </a:prstGeom>
        </p:spPr>
      </p:pic>
      <p:pic>
        <p:nvPicPr>
          <p:cNvPr id="6" name="Picture 5"/>
          <p:cNvPicPr>
            <a:picLocks noChangeAspect="1"/>
          </p:cNvPicPr>
          <p:nvPr/>
        </p:nvPicPr>
        <p:blipFill>
          <a:blip r:embed="rId4"/>
          <a:stretch>
            <a:fillRect/>
          </a:stretch>
        </p:blipFill>
        <p:spPr>
          <a:xfrm>
            <a:off x="10294182" y="5356239"/>
            <a:ext cx="918685" cy="1021641"/>
          </a:xfrm>
          <a:prstGeom prst="rect">
            <a:avLst/>
          </a:prstGeom>
        </p:spPr>
      </p:pic>
      <p:pic>
        <p:nvPicPr>
          <p:cNvPr id="7" name="Picture 6"/>
          <p:cNvPicPr>
            <a:picLocks noChangeAspect="1"/>
          </p:cNvPicPr>
          <p:nvPr/>
        </p:nvPicPr>
        <p:blipFill>
          <a:blip r:embed="rId5"/>
          <a:stretch>
            <a:fillRect/>
          </a:stretch>
        </p:blipFill>
        <p:spPr>
          <a:xfrm>
            <a:off x="6677736" y="5356238"/>
            <a:ext cx="864642" cy="887802"/>
          </a:xfrm>
          <a:prstGeom prst="rect">
            <a:avLst/>
          </a:prstGeom>
        </p:spPr>
      </p:pic>
      <p:pic>
        <p:nvPicPr>
          <p:cNvPr id="8" name="Picture 7"/>
          <p:cNvPicPr>
            <a:picLocks noChangeAspect="1"/>
          </p:cNvPicPr>
          <p:nvPr/>
        </p:nvPicPr>
        <p:blipFill>
          <a:blip r:embed="rId6"/>
          <a:stretch>
            <a:fillRect/>
          </a:stretch>
        </p:blipFill>
        <p:spPr>
          <a:xfrm>
            <a:off x="7358255" y="3152958"/>
            <a:ext cx="2648320" cy="1705213"/>
          </a:xfrm>
          <a:prstGeom prst="rect">
            <a:avLst/>
          </a:prstGeom>
        </p:spPr>
      </p:pic>
      <p:sp>
        <p:nvSpPr>
          <p:cNvPr id="9" name="TextBox 8"/>
          <p:cNvSpPr txBox="1"/>
          <p:nvPr/>
        </p:nvSpPr>
        <p:spPr>
          <a:xfrm>
            <a:off x="580103" y="5814811"/>
            <a:ext cx="2241755" cy="646331"/>
          </a:xfrm>
          <a:prstGeom prst="rect">
            <a:avLst/>
          </a:prstGeom>
          <a:noFill/>
        </p:spPr>
        <p:txBody>
          <a:bodyPr wrap="square" rtlCol="0">
            <a:spAutoFit/>
          </a:bodyPr>
          <a:lstStyle/>
          <a:p>
            <a:r>
              <a:rPr lang="en-AU" dirty="0">
                <a:hlinkClick r:id="rId7" action="ppaction://hlinksldjump"/>
              </a:rPr>
              <a:t>Consequences of Inflation Home</a:t>
            </a:r>
            <a:endParaRPr lang="en-AU" dirty="0"/>
          </a:p>
        </p:txBody>
      </p:sp>
      <p:sp>
        <p:nvSpPr>
          <p:cNvPr id="10" name="TextBox 9"/>
          <p:cNvSpPr txBox="1"/>
          <p:nvPr/>
        </p:nvSpPr>
        <p:spPr>
          <a:xfrm>
            <a:off x="9509460" y="1007920"/>
            <a:ext cx="2488128" cy="1384995"/>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When there is inflation:</a:t>
            </a:r>
          </a:p>
          <a:p>
            <a:pPr marL="285750" indent="-285750">
              <a:buFont typeface="Arial" panose="020B0604020202020204" pitchFamily="34" charset="0"/>
              <a:buChar char="•"/>
            </a:pPr>
            <a:r>
              <a:rPr lang="en-US" sz="1400" dirty="0">
                <a:solidFill>
                  <a:srgbClr val="FF0000"/>
                </a:solidFill>
              </a:rPr>
              <a:t>People with savings and fixed incomes will lose.</a:t>
            </a:r>
          </a:p>
          <a:p>
            <a:pPr marL="285750" indent="-285750">
              <a:buFont typeface="Arial" panose="020B0604020202020204" pitchFamily="34" charset="0"/>
              <a:buChar char="•"/>
            </a:pPr>
            <a:r>
              <a:rPr lang="en-US" sz="1400" dirty="0">
                <a:solidFill>
                  <a:srgbClr val="FF0000"/>
                </a:solidFill>
              </a:rPr>
              <a:t>Borrowers will gain and lenders will lose.</a:t>
            </a:r>
          </a:p>
        </p:txBody>
      </p:sp>
    </p:spTree>
    <p:extLst>
      <p:ext uri="{BB962C8B-B14F-4D97-AF65-F5344CB8AC3E}">
        <p14:creationId xmlns:p14="http://schemas.microsoft.com/office/powerpoint/2010/main" val="92319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37107" y="1175996"/>
            <a:ext cx="6025861" cy="4376751"/>
          </a:xfrm>
          <a:prstGeom prst="rect">
            <a:avLst/>
          </a:prstGeom>
        </p:spPr>
      </p:pic>
      <p:sp>
        <p:nvSpPr>
          <p:cNvPr id="2" name="Title 1"/>
          <p:cNvSpPr>
            <a:spLocks noGrp="1"/>
          </p:cNvSpPr>
          <p:nvPr>
            <p:ph type="title"/>
          </p:nvPr>
        </p:nvSpPr>
        <p:spPr>
          <a:xfrm>
            <a:off x="604064" y="15906"/>
            <a:ext cx="10515600" cy="1325563"/>
          </a:xfrm>
        </p:spPr>
        <p:txBody>
          <a:bodyPr/>
          <a:lstStyle/>
          <a:p>
            <a:r>
              <a:rPr lang="en-US" dirty="0"/>
              <a:t>Inflation benefits borrowers</a:t>
            </a:r>
          </a:p>
        </p:txBody>
      </p:sp>
      <p:sp>
        <p:nvSpPr>
          <p:cNvPr id="3" name="Content Placeholder 2"/>
          <p:cNvSpPr>
            <a:spLocks noGrp="1"/>
          </p:cNvSpPr>
          <p:nvPr>
            <p:ph idx="1"/>
          </p:nvPr>
        </p:nvSpPr>
        <p:spPr>
          <a:xfrm>
            <a:off x="344128" y="3106994"/>
            <a:ext cx="3892591" cy="3126166"/>
          </a:xfrm>
        </p:spPr>
        <p:txBody>
          <a:bodyPr>
            <a:normAutofit fontScale="85000" lnSpcReduction="20000"/>
          </a:bodyPr>
          <a:lstStyle/>
          <a:p>
            <a:r>
              <a:rPr lang="en-US" dirty="0"/>
              <a:t>We know that </a:t>
            </a:r>
            <a:r>
              <a:rPr lang="en-US" dirty="0">
                <a:solidFill>
                  <a:srgbClr val="00B050"/>
                </a:solidFill>
              </a:rPr>
              <a:t>interest</a:t>
            </a:r>
            <a:r>
              <a:rPr lang="en-US" dirty="0"/>
              <a:t> is the </a:t>
            </a:r>
            <a:r>
              <a:rPr lang="en-US" dirty="0">
                <a:solidFill>
                  <a:srgbClr val="00B050"/>
                </a:solidFill>
              </a:rPr>
              <a:t>cost of borrowing money </a:t>
            </a:r>
            <a:r>
              <a:rPr lang="en-US" dirty="0"/>
              <a:t>/ the reward for lending money – it is the extra money that must be paid back.</a:t>
            </a:r>
          </a:p>
          <a:p>
            <a:r>
              <a:rPr lang="en-US" dirty="0"/>
              <a:t>With inflation, </a:t>
            </a:r>
            <a:r>
              <a:rPr lang="en-US" dirty="0">
                <a:solidFill>
                  <a:srgbClr val="00B050"/>
                </a:solidFill>
              </a:rPr>
              <a:t>the real value of all money decreases</a:t>
            </a:r>
            <a:r>
              <a:rPr lang="en-US" dirty="0"/>
              <a:t>. Therefore the </a:t>
            </a:r>
            <a:r>
              <a:rPr lang="en-US" b="1" dirty="0"/>
              <a:t>interest that you pay back will be worth less</a:t>
            </a:r>
            <a:r>
              <a:rPr lang="en-US" dirty="0"/>
              <a:t>.  </a:t>
            </a:r>
          </a:p>
        </p:txBody>
      </p:sp>
      <p:sp>
        <p:nvSpPr>
          <p:cNvPr id="4" name="TextBox 3"/>
          <p:cNvSpPr txBox="1"/>
          <p:nvPr/>
        </p:nvSpPr>
        <p:spPr>
          <a:xfrm>
            <a:off x="8587674" y="4451067"/>
            <a:ext cx="1458937" cy="523220"/>
          </a:xfrm>
          <a:prstGeom prst="rect">
            <a:avLst/>
          </a:prstGeom>
          <a:noFill/>
        </p:spPr>
        <p:txBody>
          <a:bodyPr wrap="square" rtlCol="0">
            <a:spAutoFit/>
          </a:bodyPr>
          <a:lstStyle/>
          <a:p>
            <a:r>
              <a:rPr lang="en-US" sz="1400" dirty="0"/>
              <a:t>Before Inflation</a:t>
            </a:r>
          </a:p>
          <a:p>
            <a:r>
              <a:rPr lang="en-US" sz="1400" dirty="0"/>
              <a:t>50K = 1 car</a:t>
            </a:r>
          </a:p>
        </p:txBody>
      </p:sp>
      <p:sp>
        <p:nvSpPr>
          <p:cNvPr id="6" name="Rectangle 5"/>
          <p:cNvSpPr/>
          <p:nvPr/>
        </p:nvSpPr>
        <p:spPr>
          <a:xfrm>
            <a:off x="9935308" y="4389512"/>
            <a:ext cx="1987062" cy="1169551"/>
          </a:xfrm>
          <a:prstGeom prst="rect">
            <a:avLst/>
          </a:prstGeom>
        </p:spPr>
        <p:txBody>
          <a:bodyPr wrap="square">
            <a:spAutoFit/>
          </a:bodyPr>
          <a:lstStyle/>
          <a:p>
            <a:r>
              <a:rPr lang="en-US" sz="1400" dirty="0"/>
              <a:t>After Inflation</a:t>
            </a:r>
          </a:p>
          <a:p>
            <a:r>
              <a:rPr lang="en-US" sz="1400" dirty="0"/>
              <a:t>50K = ¾ of a car</a:t>
            </a:r>
          </a:p>
          <a:p>
            <a:r>
              <a:rPr lang="en-US" sz="1400" dirty="0"/>
              <a:t>So you are getting an inflation discount in real terms!</a:t>
            </a:r>
          </a:p>
        </p:txBody>
      </p:sp>
      <p:pic>
        <p:nvPicPr>
          <p:cNvPr id="7" name="Picture 6"/>
          <p:cNvPicPr>
            <a:picLocks noChangeAspect="1"/>
          </p:cNvPicPr>
          <p:nvPr/>
        </p:nvPicPr>
        <p:blipFill>
          <a:blip r:embed="rId3"/>
          <a:stretch>
            <a:fillRect/>
          </a:stretch>
        </p:blipFill>
        <p:spPr>
          <a:xfrm>
            <a:off x="10672704" y="5365617"/>
            <a:ext cx="893921" cy="613152"/>
          </a:xfrm>
          <a:prstGeom prst="rect">
            <a:avLst/>
          </a:prstGeom>
        </p:spPr>
      </p:pic>
      <p:pic>
        <p:nvPicPr>
          <p:cNvPr id="8" name="Picture 7"/>
          <p:cNvPicPr>
            <a:picLocks noChangeAspect="1"/>
          </p:cNvPicPr>
          <p:nvPr/>
        </p:nvPicPr>
        <p:blipFill>
          <a:blip r:embed="rId4"/>
          <a:stretch>
            <a:fillRect/>
          </a:stretch>
        </p:blipFill>
        <p:spPr>
          <a:xfrm>
            <a:off x="8490060" y="4974287"/>
            <a:ext cx="1228586" cy="578460"/>
          </a:xfrm>
          <a:prstGeom prst="rect">
            <a:avLst/>
          </a:prstGeom>
        </p:spPr>
      </p:pic>
      <p:sp>
        <p:nvSpPr>
          <p:cNvPr id="9" name="TextBox 8"/>
          <p:cNvSpPr txBox="1"/>
          <p:nvPr/>
        </p:nvSpPr>
        <p:spPr>
          <a:xfrm>
            <a:off x="4862146" y="5851208"/>
            <a:ext cx="594834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With inflation, the interest paid back will have a lower real value. Borrowers will benefit from this.</a:t>
            </a:r>
          </a:p>
        </p:txBody>
      </p:sp>
      <p:sp>
        <p:nvSpPr>
          <p:cNvPr id="10" name="TextBox 9"/>
          <p:cNvSpPr txBox="1"/>
          <p:nvPr/>
        </p:nvSpPr>
        <p:spPr>
          <a:xfrm>
            <a:off x="360124" y="1075669"/>
            <a:ext cx="3932903" cy="2031325"/>
          </a:xfrm>
          <a:prstGeom prst="rect">
            <a:avLst/>
          </a:prstGeom>
          <a:solidFill>
            <a:schemeClr val="accent4">
              <a:lumMod val="20000"/>
              <a:lumOff val="80000"/>
            </a:schemeClr>
          </a:solidFill>
        </p:spPr>
        <p:txBody>
          <a:bodyPr wrap="square" rtlCol="0">
            <a:spAutoFit/>
          </a:bodyPr>
          <a:lstStyle/>
          <a:p>
            <a:r>
              <a:rPr lang="en-US" b="1" u="sng" dirty="0"/>
              <a:t>Borrowing and Interest</a:t>
            </a:r>
          </a:p>
          <a:p>
            <a:pPr marL="285750" indent="-285750">
              <a:buFont typeface="Arial" panose="020B0604020202020204" pitchFamily="34" charset="0"/>
              <a:buChar char="•"/>
            </a:pPr>
            <a:r>
              <a:rPr lang="en-US" dirty="0"/>
              <a:t>When an individual borrows money, they are usually expected to pay it back ‘with interest’. </a:t>
            </a:r>
          </a:p>
          <a:p>
            <a:pPr marL="285750" indent="-285750">
              <a:buFont typeface="Arial" panose="020B0604020202020204" pitchFamily="34" charset="0"/>
              <a:buChar char="•"/>
            </a:pPr>
            <a:r>
              <a:rPr lang="en-US" dirty="0" err="1"/>
              <a:t>Eg</a:t>
            </a:r>
            <a:r>
              <a:rPr lang="en-US" dirty="0"/>
              <a:t>. You borrow $1000 and pay 5% interest. Therefore you will pay back $1050.</a:t>
            </a:r>
          </a:p>
        </p:txBody>
      </p:sp>
    </p:spTree>
    <p:extLst>
      <p:ext uri="{BB962C8B-B14F-4D97-AF65-F5344CB8AC3E}">
        <p14:creationId xmlns:p14="http://schemas.microsoft.com/office/powerpoint/2010/main" val="393213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Consequences of Inflation - </a:t>
            </a:r>
            <a:r>
              <a:rPr lang="en-US" dirty="0">
                <a:solidFill>
                  <a:srgbClr val="00B050"/>
                </a:solidFill>
              </a:rPr>
              <a:t>Inefficient allocation of resources and Confusion</a:t>
            </a:r>
            <a:br>
              <a:rPr lang="en-US" dirty="0">
                <a:solidFill>
                  <a:srgbClr val="00B050"/>
                </a:solidFill>
              </a:rPr>
            </a:br>
            <a:endParaRPr lang="en-US" dirty="0"/>
          </a:p>
        </p:txBody>
      </p:sp>
      <p:sp>
        <p:nvSpPr>
          <p:cNvPr id="3" name="Content Placeholder 2"/>
          <p:cNvSpPr>
            <a:spLocks noGrp="1"/>
          </p:cNvSpPr>
          <p:nvPr>
            <p:ph idx="1"/>
          </p:nvPr>
        </p:nvSpPr>
        <p:spPr>
          <a:xfrm>
            <a:off x="462116" y="1573161"/>
            <a:ext cx="8351684" cy="4603802"/>
          </a:xfrm>
        </p:spPr>
        <p:txBody>
          <a:bodyPr>
            <a:normAutofit fontScale="92500" lnSpcReduction="20000"/>
          </a:bodyPr>
          <a:lstStyle/>
          <a:p>
            <a:r>
              <a:rPr lang="en-US" dirty="0"/>
              <a:t>Inflation can cause </a:t>
            </a:r>
            <a:r>
              <a:rPr lang="en-US" dirty="0">
                <a:solidFill>
                  <a:srgbClr val="00B0F0"/>
                </a:solidFill>
              </a:rPr>
              <a:t>confusion</a:t>
            </a:r>
            <a:r>
              <a:rPr lang="en-US" dirty="0"/>
              <a:t> or also </a:t>
            </a:r>
            <a:r>
              <a:rPr lang="en-US" dirty="0">
                <a:solidFill>
                  <a:srgbClr val="00B0F0"/>
                </a:solidFill>
              </a:rPr>
              <a:t>cause people to act differently</a:t>
            </a:r>
            <a:r>
              <a:rPr lang="en-US" dirty="0"/>
              <a:t>, simply because of the price level change, which leads to </a:t>
            </a:r>
            <a:r>
              <a:rPr lang="en-US" u="sng" dirty="0"/>
              <a:t>inefficiency and inefficient allocation of resources</a:t>
            </a:r>
            <a:r>
              <a:rPr lang="en-US" dirty="0"/>
              <a:t>. </a:t>
            </a:r>
          </a:p>
          <a:p>
            <a:pPr lvl="1"/>
            <a:r>
              <a:rPr lang="en-US" dirty="0">
                <a:solidFill>
                  <a:srgbClr val="00B0F0"/>
                </a:solidFill>
              </a:rPr>
              <a:t>Inflation confuses prices </a:t>
            </a:r>
            <a:r>
              <a:rPr lang="en-US" dirty="0"/>
              <a:t>– businesses and individuals use prices to make decisions about what to buy and sell. Money is often used as a </a:t>
            </a:r>
            <a:r>
              <a:rPr lang="en-US" u="sng" dirty="0"/>
              <a:t>unit of account </a:t>
            </a:r>
            <a:r>
              <a:rPr lang="en-US" dirty="0"/>
              <a:t>to measure real value but if prices are increasing it can be difficult to know if it is caused by changes in supply or demand or merely inflation. This leads to less efficient decision making and use of resources because it is hard to measure the value of something. </a:t>
            </a:r>
          </a:p>
          <a:p>
            <a:pPr lvl="2"/>
            <a:r>
              <a:rPr lang="en-US" dirty="0">
                <a:solidFill>
                  <a:srgbClr val="00B0F0"/>
                </a:solidFill>
              </a:rPr>
              <a:t>Price illusion </a:t>
            </a:r>
            <a:r>
              <a:rPr lang="en-US" dirty="0"/>
              <a:t>– people can’t tell the difference between inflation and real increases in price. They may also buy less than usual. </a:t>
            </a:r>
            <a:r>
              <a:rPr lang="en-US" dirty="0" err="1"/>
              <a:t>Eg</a:t>
            </a:r>
            <a:r>
              <a:rPr lang="en-US" dirty="0"/>
              <a:t>. “Clothes are so expensive these days. When I was young I would only pay $10 for a pair of jeans!”</a:t>
            </a:r>
          </a:p>
          <a:p>
            <a:pPr lvl="1"/>
            <a:r>
              <a:rPr lang="en-US" dirty="0">
                <a:solidFill>
                  <a:srgbClr val="00B0F0"/>
                </a:solidFill>
              </a:rPr>
              <a:t>Reduced incentive to save &amp; excessive consumption</a:t>
            </a:r>
            <a:r>
              <a:rPr lang="en-US" dirty="0"/>
              <a:t>– individuals who see the price of products increasing may consume now for fear of further price increases, leading to a distortion of market preferences.</a:t>
            </a:r>
          </a:p>
          <a:p>
            <a:endParaRPr lang="en-US" dirty="0"/>
          </a:p>
        </p:txBody>
      </p:sp>
      <p:pic>
        <p:nvPicPr>
          <p:cNvPr id="4" name="Picture 3"/>
          <p:cNvPicPr>
            <a:picLocks noChangeAspect="1"/>
          </p:cNvPicPr>
          <p:nvPr/>
        </p:nvPicPr>
        <p:blipFill>
          <a:blip r:embed="rId2"/>
          <a:stretch>
            <a:fillRect/>
          </a:stretch>
        </p:blipFill>
        <p:spPr>
          <a:xfrm>
            <a:off x="8827450" y="5000028"/>
            <a:ext cx="3130127" cy="1748896"/>
          </a:xfrm>
          <a:prstGeom prst="rect">
            <a:avLst/>
          </a:prstGeom>
        </p:spPr>
      </p:pic>
      <p:pic>
        <p:nvPicPr>
          <p:cNvPr id="5" name="Picture 4"/>
          <p:cNvPicPr>
            <a:picLocks noChangeAspect="1"/>
          </p:cNvPicPr>
          <p:nvPr/>
        </p:nvPicPr>
        <p:blipFill>
          <a:blip r:embed="rId3"/>
          <a:stretch>
            <a:fillRect/>
          </a:stretch>
        </p:blipFill>
        <p:spPr>
          <a:xfrm>
            <a:off x="9081332" y="760873"/>
            <a:ext cx="2425700" cy="2521295"/>
          </a:xfrm>
          <a:prstGeom prst="rect">
            <a:avLst/>
          </a:prstGeom>
        </p:spPr>
      </p:pic>
      <p:sp>
        <p:nvSpPr>
          <p:cNvPr id="6" name="TextBox 5"/>
          <p:cNvSpPr txBox="1"/>
          <p:nvPr/>
        </p:nvSpPr>
        <p:spPr>
          <a:xfrm>
            <a:off x="6777358" y="645978"/>
            <a:ext cx="2170208" cy="646331"/>
          </a:xfrm>
          <a:prstGeom prst="rect">
            <a:avLst/>
          </a:prstGeom>
          <a:noFill/>
        </p:spPr>
        <p:txBody>
          <a:bodyPr wrap="square" rtlCol="0">
            <a:spAutoFit/>
          </a:bodyPr>
          <a:lstStyle/>
          <a:p>
            <a:r>
              <a:rPr lang="en-US" dirty="0">
                <a:hlinkClick r:id="rId4"/>
              </a:rPr>
              <a:t>Money confusion and price illusion</a:t>
            </a:r>
            <a:endParaRPr lang="en-US" dirty="0"/>
          </a:p>
        </p:txBody>
      </p:sp>
      <p:pic>
        <p:nvPicPr>
          <p:cNvPr id="7" name="Picture 6"/>
          <p:cNvPicPr>
            <a:picLocks noChangeAspect="1"/>
          </p:cNvPicPr>
          <p:nvPr/>
        </p:nvPicPr>
        <p:blipFill>
          <a:blip r:embed="rId5"/>
          <a:stretch>
            <a:fillRect/>
          </a:stretch>
        </p:blipFill>
        <p:spPr>
          <a:xfrm>
            <a:off x="8827450" y="3677916"/>
            <a:ext cx="2962688" cy="1448002"/>
          </a:xfrm>
          <a:prstGeom prst="rect">
            <a:avLst/>
          </a:prstGeom>
        </p:spPr>
      </p:pic>
      <p:sp>
        <p:nvSpPr>
          <p:cNvPr id="8" name="TextBox 7"/>
          <p:cNvSpPr txBox="1"/>
          <p:nvPr/>
        </p:nvSpPr>
        <p:spPr>
          <a:xfrm>
            <a:off x="462116" y="6090114"/>
            <a:ext cx="2241755" cy="646331"/>
          </a:xfrm>
          <a:prstGeom prst="rect">
            <a:avLst/>
          </a:prstGeom>
          <a:noFill/>
        </p:spPr>
        <p:txBody>
          <a:bodyPr wrap="square" rtlCol="0">
            <a:spAutoFit/>
          </a:bodyPr>
          <a:lstStyle/>
          <a:p>
            <a:r>
              <a:rPr lang="en-AU" dirty="0">
                <a:hlinkClick r:id="rId6" action="ppaction://hlinksldjump"/>
              </a:rPr>
              <a:t>Consequences of Inflation Home</a:t>
            </a:r>
            <a:endParaRPr lang="en-AU" dirty="0"/>
          </a:p>
        </p:txBody>
      </p:sp>
    </p:spTree>
    <p:extLst>
      <p:ext uri="{BB962C8B-B14F-4D97-AF65-F5344CB8AC3E}">
        <p14:creationId xmlns:p14="http://schemas.microsoft.com/office/powerpoint/2010/main" val="374386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652682" y="3527361"/>
            <a:ext cx="7467600" cy="3106018"/>
          </a:xfrm>
          <a:prstGeom prst="rect">
            <a:avLst/>
          </a:prstGeom>
          <a:solidFill>
            <a:schemeClr val="accent2">
              <a:lumMod val="20000"/>
              <a:lumOff val="80000"/>
            </a:schemeClr>
          </a:solidFill>
        </p:spPr>
        <p:txBody>
          <a:bodyPr wrap="square" rtlCol="0">
            <a:spAutoFit/>
          </a:bodyPr>
          <a:lstStyle/>
          <a:p>
            <a:endParaRPr lang="en-US" dirty="0"/>
          </a:p>
        </p:txBody>
      </p:sp>
      <p:sp>
        <p:nvSpPr>
          <p:cNvPr id="16" name="TextBox 15"/>
          <p:cNvSpPr txBox="1"/>
          <p:nvPr/>
        </p:nvSpPr>
        <p:spPr>
          <a:xfrm>
            <a:off x="4652682" y="439271"/>
            <a:ext cx="7467600" cy="3106018"/>
          </a:xfrm>
          <a:prstGeom prst="rect">
            <a:avLst/>
          </a:prstGeom>
          <a:solidFill>
            <a:schemeClr val="bg2"/>
          </a:solidFill>
        </p:spPr>
        <p:txBody>
          <a:bodyPr wrap="square" rtlCol="0">
            <a:spAutoFit/>
          </a:bodyPr>
          <a:lstStyle/>
          <a:p>
            <a:endParaRPr lang="en-US" dirty="0"/>
          </a:p>
        </p:txBody>
      </p:sp>
      <p:sp>
        <p:nvSpPr>
          <p:cNvPr id="2" name="Title 1"/>
          <p:cNvSpPr>
            <a:spLocks noGrp="1"/>
          </p:cNvSpPr>
          <p:nvPr>
            <p:ph type="title"/>
          </p:nvPr>
        </p:nvSpPr>
        <p:spPr>
          <a:xfrm>
            <a:off x="591671" y="287749"/>
            <a:ext cx="3814482" cy="1015440"/>
          </a:xfrm>
        </p:spPr>
        <p:txBody>
          <a:bodyPr/>
          <a:lstStyle/>
          <a:p>
            <a:r>
              <a:rPr lang="en-US" dirty="0"/>
              <a:t>Unit of Account</a:t>
            </a:r>
          </a:p>
        </p:txBody>
      </p:sp>
      <p:sp>
        <p:nvSpPr>
          <p:cNvPr id="3" name="Content Placeholder 2"/>
          <p:cNvSpPr>
            <a:spLocks noGrp="1"/>
          </p:cNvSpPr>
          <p:nvPr>
            <p:ph idx="1"/>
          </p:nvPr>
        </p:nvSpPr>
        <p:spPr>
          <a:xfrm>
            <a:off x="139745" y="1215675"/>
            <a:ext cx="4657165" cy="4351338"/>
          </a:xfrm>
        </p:spPr>
        <p:txBody>
          <a:bodyPr>
            <a:normAutofit fontScale="92500" lnSpcReduction="10000"/>
          </a:bodyPr>
          <a:lstStyle/>
          <a:p>
            <a:r>
              <a:rPr lang="en-US" dirty="0"/>
              <a:t>We use money as a ‘unit of account’ to know the value of things in the economy. </a:t>
            </a:r>
          </a:p>
          <a:p>
            <a:pPr lvl="1"/>
            <a:r>
              <a:rPr lang="en-US" dirty="0"/>
              <a:t>When the </a:t>
            </a:r>
            <a:r>
              <a:rPr lang="en-US" dirty="0">
                <a:solidFill>
                  <a:srgbClr val="00B0F0"/>
                </a:solidFill>
              </a:rPr>
              <a:t>price level is stable</a:t>
            </a:r>
            <a:r>
              <a:rPr lang="en-US" dirty="0"/>
              <a:t>, we can </a:t>
            </a:r>
            <a:r>
              <a:rPr lang="en-US" dirty="0">
                <a:solidFill>
                  <a:srgbClr val="00B0F0"/>
                </a:solidFill>
              </a:rPr>
              <a:t>effectively use money as a unit of account</a:t>
            </a:r>
            <a:r>
              <a:rPr lang="en-US" dirty="0"/>
              <a:t>. </a:t>
            </a:r>
          </a:p>
          <a:p>
            <a:pPr lvl="1"/>
            <a:r>
              <a:rPr lang="en-US" dirty="0"/>
              <a:t>If the </a:t>
            </a:r>
            <a:r>
              <a:rPr lang="en-US" dirty="0">
                <a:solidFill>
                  <a:srgbClr val="00B050"/>
                </a:solidFill>
              </a:rPr>
              <a:t>price level is not stable </a:t>
            </a:r>
            <a:r>
              <a:rPr lang="en-US" dirty="0"/>
              <a:t>then it </a:t>
            </a:r>
            <a:r>
              <a:rPr lang="en-US" dirty="0">
                <a:solidFill>
                  <a:srgbClr val="00B050"/>
                </a:solidFill>
              </a:rPr>
              <a:t>we cannot as effectively use money as a unit of account</a:t>
            </a:r>
            <a:r>
              <a:rPr lang="en-US" dirty="0"/>
              <a:t>. </a:t>
            </a:r>
          </a:p>
          <a:p>
            <a:pPr lvl="2"/>
            <a:r>
              <a:rPr lang="en-US" dirty="0"/>
              <a:t>Because the value of money will change and it will either be unpredictable or people who have not studied AP Macro will not know how to calculate. </a:t>
            </a:r>
          </a:p>
        </p:txBody>
      </p:sp>
      <p:pic>
        <p:nvPicPr>
          <p:cNvPr id="5" name="Picture 4"/>
          <p:cNvPicPr>
            <a:picLocks noChangeAspect="1"/>
          </p:cNvPicPr>
          <p:nvPr/>
        </p:nvPicPr>
        <p:blipFill>
          <a:blip r:embed="rId2"/>
          <a:stretch>
            <a:fillRect/>
          </a:stretch>
        </p:blipFill>
        <p:spPr>
          <a:xfrm>
            <a:off x="9064853" y="1011754"/>
            <a:ext cx="2097379" cy="1795839"/>
          </a:xfrm>
          <a:prstGeom prst="rect">
            <a:avLst/>
          </a:prstGeom>
        </p:spPr>
      </p:pic>
      <p:sp>
        <p:nvSpPr>
          <p:cNvPr id="6" name="TextBox 5"/>
          <p:cNvSpPr txBox="1"/>
          <p:nvPr/>
        </p:nvSpPr>
        <p:spPr>
          <a:xfrm>
            <a:off x="4875180" y="1721223"/>
            <a:ext cx="1370651" cy="646331"/>
          </a:xfrm>
          <a:prstGeom prst="rect">
            <a:avLst/>
          </a:prstGeom>
          <a:solidFill>
            <a:schemeClr val="accent4">
              <a:lumMod val="20000"/>
              <a:lumOff val="80000"/>
            </a:schemeClr>
          </a:solidFill>
        </p:spPr>
        <p:txBody>
          <a:bodyPr wrap="square" rtlCol="0">
            <a:spAutoFit/>
          </a:bodyPr>
          <a:lstStyle/>
          <a:p>
            <a:r>
              <a:rPr lang="en-US" b="1" dirty="0"/>
              <a:t>Stable Price Level</a:t>
            </a:r>
          </a:p>
        </p:txBody>
      </p:sp>
      <p:sp>
        <p:nvSpPr>
          <p:cNvPr id="7" name="TextBox 6"/>
          <p:cNvSpPr txBox="1"/>
          <p:nvPr/>
        </p:nvSpPr>
        <p:spPr>
          <a:xfrm>
            <a:off x="4706432" y="3622232"/>
            <a:ext cx="1381559" cy="1477328"/>
          </a:xfrm>
          <a:prstGeom prst="rect">
            <a:avLst/>
          </a:prstGeom>
          <a:solidFill>
            <a:schemeClr val="accent1">
              <a:lumMod val="20000"/>
              <a:lumOff val="80000"/>
            </a:schemeClr>
          </a:solidFill>
        </p:spPr>
        <p:txBody>
          <a:bodyPr wrap="square" rtlCol="0">
            <a:spAutoFit/>
          </a:bodyPr>
          <a:lstStyle/>
          <a:p>
            <a:r>
              <a:rPr lang="en-US" b="1" dirty="0"/>
              <a:t>Unstable Price Level </a:t>
            </a:r>
            <a:r>
              <a:rPr lang="en-US" dirty="0"/>
              <a:t>(high inflation or deflation)</a:t>
            </a:r>
          </a:p>
        </p:txBody>
      </p:sp>
      <p:sp>
        <p:nvSpPr>
          <p:cNvPr id="8" name="TextBox 7"/>
          <p:cNvSpPr txBox="1"/>
          <p:nvPr/>
        </p:nvSpPr>
        <p:spPr>
          <a:xfrm>
            <a:off x="11034395" y="623455"/>
            <a:ext cx="1085887" cy="2554545"/>
          </a:xfrm>
          <a:prstGeom prst="rect">
            <a:avLst/>
          </a:prstGeom>
          <a:solidFill>
            <a:schemeClr val="bg1"/>
          </a:solidFill>
          <a:ln>
            <a:solidFill>
              <a:schemeClr val="tx1"/>
            </a:solidFill>
          </a:ln>
        </p:spPr>
        <p:txBody>
          <a:bodyPr wrap="square" rtlCol="0">
            <a:spAutoFit/>
          </a:bodyPr>
          <a:lstStyle/>
          <a:p>
            <a:r>
              <a:rPr lang="en-US" sz="1600" dirty="0"/>
              <a:t>Wow, this is a good salary! I will take the job. I can buy a house in 10 years with this salary. </a:t>
            </a:r>
          </a:p>
        </p:txBody>
      </p:sp>
      <p:pic>
        <p:nvPicPr>
          <p:cNvPr id="10" name="Picture 9"/>
          <p:cNvPicPr>
            <a:picLocks noChangeAspect="1"/>
          </p:cNvPicPr>
          <p:nvPr/>
        </p:nvPicPr>
        <p:blipFill>
          <a:blip r:embed="rId3"/>
          <a:stretch>
            <a:fillRect/>
          </a:stretch>
        </p:blipFill>
        <p:spPr>
          <a:xfrm>
            <a:off x="8482813" y="4085223"/>
            <a:ext cx="2187150" cy="2038769"/>
          </a:xfrm>
          <a:prstGeom prst="rect">
            <a:avLst/>
          </a:prstGeom>
        </p:spPr>
      </p:pic>
      <p:pic>
        <p:nvPicPr>
          <p:cNvPr id="12" name="Picture 11"/>
          <p:cNvPicPr>
            <a:picLocks noChangeAspect="1"/>
          </p:cNvPicPr>
          <p:nvPr/>
        </p:nvPicPr>
        <p:blipFill>
          <a:blip r:embed="rId4"/>
          <a:stretch>
            <a:fillRect/>
          </a:stretch>
        </p:blipFill>
        <p:spPr>
          <a:xfrm>
            <a:off x="6427109" y="1013721"/>
            <a:ext cx="1793247" cy="1921336"/>
          </a:xfrm>
          <a:prstGeom prst="rect">
            <a:avLst/>
          </a:prstGeom>
        </p:spPr>
      </p:pic>
      <p:sp>
        <p:nvSpPr>
          <p:cNvPr id="13" name="TextBox 12"/>
          <p:cNvSpPr txBox="1"/>
          <p:nvPr/>
        </p:nvSpPr>
        <p:spPr>
          <a:xfrm>
            <a:off x="5868434" y="2043719"/>
            <a:ext cx="1117350" cy="1200329"/>
          </a:xfrm>
          <a:prstGeom prst="rect">
            <a:avLst/>
          </a:prstGeom>
          <a:solidFill>
            <a:schemeClr val="bg1"/>
          </a:solidFill>
          <a:ln>
            <a:solidFill>
              <a:schemeClr val="tx1"/>
            </a:solidFill>
          </a:ln>
        </p:spPr>
        <p:txBody>
          <a:bodyPr wrap="square" rtlCol="0">
            <a:spAutoFit/>
          </a:bodyPr>
          <a:lstStyle/>
          <a:p>
            <a:r>
              <a:rPr lang="en-US" dirty="0"/>
              <a:t>I will pay you 20K per month.</a:t>
            </a:r>
          </a:p>
        </p:txBody>
      </p:sp>
      <p:pic>
        <p:nvPicPr>
          <p:cNvPr id="14" name="Picture 13"/>
          <p:cNvPicPr>
            <a:picLocks noChangeAspect="1"/>
          </p:cNvPicPr>
          <p:nvPr/>
        </p:nvPicPr>
        <p:blipFill>
          <a:blip r:embed="rId4"/>
          <a:stretch>
            <a:fillRect/>
          </a:stretch>
        </p:blipFill>
        <p:spPr>
          <a:xfrm>
            <a:off x="5955887" y="4202656"/>
            <a:ext cx="1793247" cy="1921336"/>
          </a:xfrm>
          <a:prstGeom prst="rect">
            <a:avLst/>
          </a:prstGeom>
        </p:spPr>
      </p:pic>
      <p:sp>
        <p:nvSpPr>
          <p:cNvPr id="15" name="TextBox 14"/>
          <p:cNvSpPr txBox="1"/>
          <p:nvPr/>
        </p:nvSpPr>
        <p:spPr>
          <a:xfrm>
            <a:off x="5397212" y="5232654"/>
            <a:ext cx="1117350" cy="1200329"/>
          </a:xfrm>
          <a:prstGeom prst="rect">
            <a:avLst/>
          </a:prstGeom>
          <a:solidFill>
            <a:schemeClr val="bg1"/>
          </a:solidFill>
          <a:ln>
            <a:solidFill>
              <a:schemeClr val="tx1"/>
            </a:solidFill>
          </a:ln>
        </p:spPr>
        <p:txBody>
          <a:bodyPr wrap="square" rtlCol="0">
            <a:spAutoFit/>
          </a:bodyPr>
          <a:lstStyle/>
          <a:p>
            <a:r>
              <a:rPr lang="en-US" dirty="0"/>
              <a:t>I will pay you 20K per month.</a:t>
            </a:r>
          </a:p>
        </p:txBody>
      </p:sp>
      <p:sp>
        <p:nvSpPr>
          <p:cNvPr id="9" name="TextBox 8"/>
          <p:cNvSpPr txBox="1"/>
          <p:nvPr/>
        </p:nvSpPr>
        <p:spPr>
          <a:xfrm>
            <a:off x="10295401" y="3566420"/>
            <a:ext cx="1909482" cy="3108543"/>
          </a:xfrm>
          <a:prstGeom prst="rect">
            <a:avLst/>
          </a:prstGeom>
          <a:solidFill>
            <a:schemeClr val="bg1"/>
          </a:solidFill>
          <a:ln>
            <a:solidFill>
              <a:schemeClr val="tx1"/>
            </a:solidFill>
          </a:ln>
        </p:spPr>
        <p:txBody>
          <a:bodyPr wrap="square" rtlCol="0">
            <a:spAutoFit/>
          </a:bodyPr>
          <a:lstStyle/>
          <a:p>
            <a:r>
              <a:rPr lang="en-US" sz="1400" dirty="0"/>
              <a:t>Hmmm… I know this country has inflation, but I’m not sure how much. I heard it was 10% per year. But my friend thinks it’s as high as 15%. </a:t>
            </a:r>
            <a:r>
              <a:rPr lang="en-US" sz="1400" u="sng" dirty="0"/>
              <a:t>I am not sure if this is a good salary or not! </a:t>
            </a:r>
          </a:p>
          <a:p>
            <a:r>
              <a:rPr lang="en-US" sz="1400" dirty="0"/>
              <a:t>I don’t know how long it will take to afford a house with this salary. What if the inflation gets worse? </a:t>
            </a:r>
          </a:p>
        </p:txBody>
      </p:sp>
      <p:sp>
        <p:nvSpPr>
          <p:cNvPr id="18" name="TextBox 17"/>
          <p:cNvSpPr txBox="1"/>
          <p:nvPr/>
        </p:nvSpPr>
        <p:spPr>
          <a:xfrm>
            <a:off x="591671" y="5708669"/>
            <a:ext cx="3424517" cy="1015663"/>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Stable price level – money can easily be a unit of account.</a:t>
            </a:r>
          </a:p>
          <a:p>
            <a:r>
              <a:rPr lang="en-US" sz="1200" dirty="0">
                <a:solidFill>
                  <a:srgbClr val="FF0000"/>
                </a:solidFill>
              </a:rPr>
              <a:t>Unstable price level – money is not as easy to use as a unit of account. </a:t>
            </a:r>
          </a:p>
        </p:txBody>
      </p:sp>
      <p:sp>
        <p:nvSpPr>
          <p:cNvPr id="4" name="Right Arrow 3"/>
          <p:cNvSpPr/>
          <p:nvPr/>
        </p:nvSpPr>
        <p:spPr>
          <a:xfrm>
            <a:off x="8329353" y="1662545"/>
            <a:ext cx="625929" cy="514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7847470" y="4880923"/>
            <a:ext cx="625929" cy="514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064853" y="557121"/>
            <a:ext cx="1462885" cy="369332"/>
          </a:xfrm>
          <a:prstGeom prst="rect">
            <a:avLst/>
          </a:prstGeom>
          <a:solidFill>
            <a:srgbClr val="FFC000"/>
          </a:solidFill>
        </p:spPr>
        <p:txBody>
          <a:bodyPr wrap="square" rtlCol="0">
            <a:spAutoFit/>
          </a:bodyPr>
          <a:lstStyle/>
          <a:p>
            <a:r>
              <a:rPr lang="en-US" dirty="0"/>
              <a:t>No Confusion</a:t>
            </a:r>
          </a:p>
        </p:txBody>
      </p:sp>
      <p:sp>
        <p:nvSpPr>
          <p:cNvPr id="21" name="TextBox 20"/>
          <p:cNvSpPr txBox="1"/>
          <p:nvPr/>
        </p:nvSpPr>
        <p:spPr>
          <a:xfrm>
            <a:off x="8405945" y="3622232"/>
            <a:ext cx="1462885" cy="369332"/>
          </a:xfrm>
          <a:prstGeom prst="rect">
            <a:avLst/>
          </a:prstGeom>
          <a:solidFill>
            <a:srgbClr val="FFC000"/>
          </a:solidFill>
        </p:spPr>
        <p:txBody>
          <a:bodyPr wrap="square" rtlCol="0">
            <a:spAutoFit/>
          </a:bodyPr>
          <a:lstStyle/>
          <a:p>
            <a:r>
              <a:rPr lang="en-US" dirty="0"/>
              <a:t>Confusion</a:t>
            </a:r>
          </a:p>
        </p:txBody>
      </p:sp>
    </p:spTree>
    <p:extLst>
      <p:ext uri="{BB962C8B-B14F-4D97-AF65-F5344CB8AC3E}">
        <p14:creationId xmlns:p14="http://schemas.microsoft.com/office/powerpoint/2010/main" val="343684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6" grpId="0" animBg="1"/>
      <p:bldP spid="7" grpId="0" animBg="1"/>
      <p:bldP spid="8" grpId="0" animBg="1"/>
      <p:bldP spid="13" grpId="0" animBg="1"/>
      <p:bldP spid="15"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Which of these best show the use of money as a unit of account?</a:t>
            </a:r>
          </a:p>
          <a:p>
            <a:pPr lvl="1"/>
            <a:r>
              <a:rPr lang="en-US" dirty="0"/>
              <a:t>A consumer pays $500 for a new phone.</a:t>
            </a:r>
          </a:p>
          <a:p>
            <a:pPr lvl="1"/>
            <a:r>
              <a:rPr lang="en-US" dirty="0"/>
              <a:t>A seller calculates the profits from a sale.</a:t>
            </a:r>
          </a:p>
          <a:p>
            <a:pPr lvl="1"/>
            <a:r>
              <a:rPr lang="en-US" dirty="0"/>
              <a:t>A consumer compares the price of two phones that they are considering buying.</a:t>
            </a:r>
          </a:p>
          <a:p>
            <a:r>
              <a:rPr lang="en-US" dirty="0">
                <a:solidFill>
                  <a:srgbClr val="FF0000"/>
                </a:solidFill>
              </a:rPr>
              <a:t>Best Answer: A consumer compares the price of two phones that they are considering buying.</a:t>
            </a:r>
          </a:p>
          <a:p>
            <a:pPr lvl="1"/>
            <a:r>
              <a:rPr lang="en-US" dirty="0">
                <a:solidFill>
                  <a:srgbClr val="FF0000"/>
                </a:solidFill>
              </a:rPr>
              <a:t>They are using the price to help measure how valuable the two phones are.</a:t>
            </a:r>
          </a:p>
          <a:p>
            <a:endParaRPr lang="en-US" dirty="0"/>
          </a:p>
        </p:txBody>
      </p:sp>
    </p:spTree>
    <p:extLst>
      <p:ext uri="{BB962C8B-B14F-4D97-AF65-F5344CB8AC3E}">
        <p14:creationId xmlns:p14="http://schemas.microsoft.com/office/powerpoint/2010/main" val="174213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Inflation Summary</a:t>
            </a:r>
            <a:br>
              <a:rPr lang="en-US" dirty="0"/>
            </a:br>
            <a:endParaRPr lang="en-US" dirty="0"/>
          </a:p>
        </p:txBody>
      </p:sp>
      <p:sp>
        <p:nvSpPr>
          <p:cNvPr id="3" name="Content Placeholder 2"/>
          <p:cNvSpPr>
            <a:spLocks noGrp="1"/>
          </p:cNvSpPr>
          <p:nvPr>
            <p:ph idx="1"/>
          </p:nvPr>
        </p:nvSpPr>
        <p:spPr>
          <a:xfrm>
            <a:off x="680321" y="1278194"/>
            <a:ext cx="7206379" cy="4657995"/>
          </a:xfrm>
        </p:spPr>
        <p:txBody>
          <a:bodyPr>
            <a:normAutofit/>
          </a:bodyPr>
          <a:lstStyle/>
          <a:p>
            <a:pPr>
              <a:buFont typeface="Wingdings" panose="05000000000000000000" pitchFamily="2" charset="2"/>
              <a:buChar char="q"/>
            </a:pPr>
            <a:r>
              <a:rPr lang="en-US" dirty="0"/>
              <a:t>Business and Transaction costs</a:t>
            </a:r>
          </a:p>
          <a:p>
            <a:pPr lvl="1"/>
            <a:r>
              <a:rPr lang="en-US" dirty="0"/>
              <a:t>Menu Costs</a:t>
            </a:r>
          </a:p>
          <a:p>
            <a:pPr lvl="1"/>
            <a:r>
              <a:rPr lang="en-US" dirty="0"/>
              <a:t>Shoe Leather Costs</a:t>
            </a:r>
          </a:p>
          <a:p>
            <a:pPr>
              <a:buFont typeface="Wingdings" panose="05000000000000000000" pitchFamily="2" charset="2"/>
              <a:buChar char="q"/>
            </a:pPr>
            <a:r>
              <a:rPr lang="en-US" dirty="0"/>
              <a:t>Redistribution of wealth</a:t>
            </a:r>
          </a:p>
          <a:p>
            <a:pPr lvl="1"/>
            <a:r>
              <a:rPr lang="en-US" dirty="0"/>
              <a:t>Fixed Income individuals lose (</a:t>
            </a:r>
            <a:r>
              <a:rPr lang="en-US" dirty="0" err="1"/>
              <a:t>eg</a:t>
            </a:r>
            <a:r>
              <a:rPr lang="en-US" dirty="0"/>
              <a:t>. pensioners)</a:t>
            </a:r>
          </a:p>
          <a:p>
            <a:pPr lvl="1"/>
            <a:r>
              <a:rPr lang="en-US" dirty="0"/>
              <a:t>Borrowers gain at the expense of lenders</a:t>
            </a:r>
          </a:p>
          <a:p>
            <a:pPr lvl="1"/>
            <a:r>
              <a:rPr lang="en-US" dirty="0"/>
              <a:t>Value of money savings falls</a:t>
            </a:r>
          </a:p>
          <a:p>
            <a:pPr>
              <a:buFont typeface="Wingdings" panose="05000000000000000000" pitchFamily="2" charset="2"/>
              <a:buChar char="q"/>
            </a:pPr>
            <a:r>
              <a:rPr lang="en-US" dirty="0"/>
              <a:t>Inefficient allocation of resources</a:t>
            </a:r>
          </a:p>
          <a:p>
            <a:pPr lvl="1"/>
            <a:r>
              <a:rPr lang="en-US" dirty="0"/>
              <a:t>Inflation distorts prices which makes business decision making more difficult</a:t>
            </a:r>
          </a:p>
          <a:p>
            <a:pPr lvl="1"/>
            <a:endParaRPr lang="en-US" dirty="0"/>
          </a:p>
          <a:p>
            <a:endParaRPr lang="en-US" dirty="0"/>
          </a:p>
        </p:txBody>
      </p:sp>
      <p:sp>
        <p:nvSpPr>
          <p:cNvPr id="4" name="TextBox 3"/>
          <p:cNvSpPr txBox="1"/>
          <p:nvPr/>
        </p:nvSpPr>
        <p:spPr>
          <a:xfrm>
            <a:off x="580103" y="5814811"/>
            <a:ext cx="2241755" cy="646331"/>
          </a:xfrm>
          <a:prstGeom prst="rect">
            <a:avLst/>
          </a:prstGeom>
          <a:noFill/>
        </p:spPr>
        <p:txBody>
          <a:bodyPr wrap="square" rtlCol="0">
            <a:spAutoFit/>
          </a:bodyPr>
          <a:lstStyle/>
          <a:p>
            <a:r>
              <a:rPr lang="en-AU" dirty="0">
                <a:hlinkClick r:id="rId2" action="ppaction://hlinksldjump"/>
              </a:rPr>
              <a:t>Consequences of Inflation Home</a:t>
            </a:r>
            <a:endParaRPr lang="en-AU" dirty="0"/>
          </a:p>
        </p:txBody>
      </p:sp>
      <p:pic>
        <p:nvPicPr>
          <p:cNvPr id="5" name="Picture 4"/>
          <p:cNvPicPr>
            <a:picLocks noChangeAspect="1"/>
          </p:cNvPicPr>
          <p:nvPr/>
        </p:nvPicPr>
        <p:blipFill>
          <a:blip r:embed="rId3"/>
          <a:stretch>
            <a:fillRect/>
          </a:stretch>
        </p:blipFill>
        <p:spPr>
          <a:xfrm>
            <a:off x="5855655" y="1118337"/>
            <a:ext cx="1141766" cy="1335651"/>
          </a:xfrm>
          <a:prstGeom prst="rect">
            <a:avLst/>
          </a:prstGeom>
        </p:spPr>
      </p:pic>
      <p:pic>
        <p:nvPicPr>
          <p:cNvPr id="6" name="Picture 5"/>
          <p:cNvPicPr>
            <a:picLocks noChangeAspect="1"/>
          </p:cNvPicPr>
          <p:nvPr/>
        </p:nvPicPr>
        <p:blipFill>
          <a:blip r:embed="rId4"/>
          <a:stretch>
            <a:fillRect/>
          </a:stretch>
        </p:blipFill>
        <p:spPr>
          <a:xfrm>
            <a:off x="7085660" y="1154422"/>
            <a:ext cx="1441715" cy="1246007"/>
          </a:xfrm>
          <a:prstGeom prst="rect">
            <a:avLst/>
          </a:prstGeom>
        </p:spPr>
      </p:pic>
      <p:pic>
        <p:nvPicPr>
          <p:cNvPr id="7" name="Picture 6"/>
          <p:cNvPicPr>
            <a:picLocks noChangeAspect="1"/>
          </p:cNvPicPr>
          <p:nvPr/>
        </p:nvPicPr>
        <p:blipFill>
          <a:blip r:embed="rId5"/>
          <a:stretch>
            <a:fillRect/>
          </a:stretch>
        </p:blipFill>
        <p:spPr>
          <a:xfrm>
            <a:off x="9196151" y="3121721"/>
            <a:ext cx="1718715" cy="1141674"/>
          </a:xfrm>
          <a:prstGeom prst="rect">
            <a:avLst/>
          </a:prstGeom>
        </p:spPr>
      </p:pic>
      <p:pic>
        <p:nvPicPr>
          <p:cNvPr id="8" name="Picture 7"/>
          <p:cNvPicPr>
            <a:picLocks noChangeAspect="1"/>
          </p:cNvPicPr>
          <p:nvPr/>
        </p:nvPicPr>
        <p:blipFill>
          <a:blip r:embed="rId6"/>
          <a:stretch>
            <a:fillRect/>
          </a:stretch>
        </p:blipFill>
        <p:spPr>
          <a:xfrm>
            <a:off x="7471231" y="2953763"/>
            <a:ext cx="1724920" cy="1110650"/>
          </a:xfrm>
          <a:prstGeom prst="rect">
            <a:avLst/>
          </a:prstGeom>
        </p:spPr>
      </p:pic>
      <p:pic>
        <p:nvPicPr>
          <p:cNvPr id="9" name="Picture 8"/>
          <p:cNvPicPr>
            <a:picLocks noChangeAspect="1"/>
          </p:cNvPicPr>
          <p:nvPr/>
        </p:nvPicPr>
        <p:blipFill>
          <a:blip r:embed="rId7"/>
          <a:stretch>
            <a:fillRect/>
          </a:stretch>
        </p:blipFill>
        <p:spPr>
          <a:xfrm>
            <a:off x="7277547" y="4737389"/>
            <a:ext cx="2112287" cy="1180198"/>
          </a:xfrm>
          <a:prstGeom prst="rect">
            <a:avLst/>
          </a:prstGeom>
        </p:spPr>
      </p:pic>
      <p:pic>
        <p:nvPicPr>
          <p:cNvPr id="10" name="Picture 9"/>
          <p:cNvPicPr>
            <a:picLocks noChangeAspect="1"/>
          </p:cNvPicPr>
          <p:nvPr/>
        </p:nvPicPr>
        <p:blipFill>
          <a:blip r:embed="rId8"/>
          <a:stretch>
            <a:fillRect/>
          </a:stretch>
        </p:blipFill>
        <p:spPr>
          <a:xfrm>
            <a:off x="9582579" y="4572000"/>
            <a:ext cx="1670180" cy="1736001"/>
          </a:xfrm>
          <a:prstGeom prst="rect">
            <a:avLst/>
          </a:prstGeom>
        </p:spPr>
      </p:pic>
      <p:sp>
        <p:nvSpPr>
          <p:cNvPr id="11" name="Oval 10"/>
          <p:cNvSpPr/>
          <p:nvPr/>
        </p:nvSpPr>
        <p:spPr>
          <a:xfrm rot="20098887">
            <a:off x="74014" y="1724416"/>
            <a:ext cx="1146124" cy="5620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9580986">
            <a:off x="27740" y="1753152"/>
            <a:ext cx="1463040" cy="307777"/>
          </a:xfrm>
          <a:prstGeom prst="rect">
            <a:avLst/>
          </a:prstGeom>
          <a:noFill/>
        </p:spPr>
        <p:txBody>
          <a:bodyPr wrap="square" rtlCol="0">
            <a:spAutoFit/>
          </a:bodyPr>
          <a:lstStyle/>
          <a:p>
            <a:r>
              <a:rPr lang="en-US" sz="1400" dirty="0"/>
              <a:t>Inconvenience</a:t>
            </a:r>
          </a:p>
        </p:txBody>
      </p:sp>
      <p:sp>
        <p:nvSpPr>
          <p:cNvPr id="13" name="Oval 12"/>
          <p:cNvSpPr/>
          <p:nvPr/>
        </p:nvSpPr>
        <p:spPr>
          <a:xfrm rot="20098887">
            <a:off x="65081" y="3072531"/>
            <a:ext cx="1146124" cy="5620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580986">
            <a:off x="18807" y="2993546"/>
            <a:ext cx="1463040" cy="523220"/>
          </a:xfrm>
          <a:prstGeom prst="rect">
            <a:avLst/>
          </a:prstGeom>
          <a:noFill/>
        </p:spPr>
        <p:txBody>
          <a:bodyPr wrap="square" rtlCol="0">
            <a:spAutoFit/>
          </a:bodyPr>
          <a:lstStyle/>
          <a:p>
            <a:r>
              <a:rPr lang="en-US" sz="1400" dirty="0"/>
              <a:t>Winners and</a:t>
            </a:r>
          </a:p>
          <a:p>
            <a:r>
              <a:rPr lang="en-US" sz="1400" dirty="0"/>
              <a:t>Losers</a:t>
            </a:r>
          </a:p>
        </p:txBody>
      </p:sp>
      <p:sp>
        <p:nvSpPr>
          <p:cNvPr id="15" name="Oval 14"/>
          <p:cNvSpPr/>
          <p:nvPr/>
        </p:nvSpPr>
        <p:spPr>
          <a:xfrm rot="20098887">
            <a:off x="45786" y="4817524"/>
            <a:ext cx="1146124" cy="56206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19580986">
            <a:off x="106680" y="4780178"/>
            <a:ext cx="1463040" cy="307777"/>
          </a:xfrm>
          <a:prstGeom prst="rect">
            <a:avLst/>
          </a:prstGeom>
          <a:noFill/>
        </p:spPr>
        <p:txBody>
          <a:bodyPr wrap="square" rtlCol="0">
            <a:spAutoFit/>
          </a:bodyPr>
          <a:lstStyle/>
          <a:p>
            <a:r>
              <a:rPr lang="en-US" sz="1400" dirty="0"/>
              <a:t>Confusion</a:t>
            </a:r>
          </a:p>
        </p:txBody>
      </p:sp>
    </p:spTree>
    <p:extLst>
      <p:ext uri="{BB962C8B-B14F-4D97-AF65-F5344CB8AC3E}">
        <p14:creationId xmlns:p14="http://schemas.microsoft.com/office/powerpoint/2010/main" val="15076679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Inflation Questions</a:t>
            </a:r>
          </a:p>
        </p:txBody>
      </p:sp>
      <p:sp>
        <p:nvSpPr>
          <p:cNvPr id="3" name="Content Placeholder 2"/>
          <p:cNvSpPr>
            <a:spLocks noGrp="1"/>
          </p:cNvSpPr>
          <p:nvPr>
            <p:ph idx="1"/>
          </p:nvPr>
        </p:nvSpPr>
        <p:spPr>
          <a:effectLst/>
        </p:spPr>
        <p:txBody>
          <a:bodyPr/>
          <a:lstStyle/>
          <a:p>
            <a:r>
              <a:rPr lang="en-US" dirty="0"/>
              <a:t>What are three costs of inflation?</a:t>
            </a:r>
          </a:p>
          <a:p>
            <a:r>
              <a:rPr lang="en-US" dirty="0">
                <a:solidFill>
                  <a:srgbClr val="FF0000"/>
                </a:solidFill>
              </a:rPr>
              <a:t>Menu costs, fixed income earners, borrowers gain at the expense of lenders, reduced value of savings, distortion of price/loss of unit of account</a:t>
            </a:r>
          </a:p>
          <a:p>
            <a:r>
              <a:rPr lang="en-US" dirty="0"/>
              <a:t>You have borrowed money from the bank for a mortgage and pay 3% interest a year. Inflation increases. Who benefits and who loses from the increased inflation?</a:t>
            </a:r>
          </a:p>
          <a:p>
            <a:r>
              <a:rPr lang="en-US" dirty="0">
                <a:solidFill>
                  <a:srgbClr val="FF0000"/>
                </a:solidFill>
              </a:rPr>
              <a:t>You gain because the money you pay each year is now worth less.</a:t>
            </a:r>
          </a:p>
        </p:txBody>
      </p:sp>
    </p:spTree>
    <p:extLst>
      <p:ext uri="{BB962C8B-B14F-4D97-AF65-F5344CB8AC3E}">
        <p14:creationId xmlns:p14="http://schemas.microsoft.com/office/powerpoint/2010/main" val="56957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0617"/>
          </a:xfrm>
        </p:spPr>
        <p:txBody>
          <a:bodyPr>
            <a:normAutofit fontScale="90000"/>
          </a:bodyPr>
          <a:lstStyle/>
          <a:p>
            <a:r>
              <a:rPr lang="en-AU" dirty="0"/>
              <a:t>Module 14</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542711" y="1027906"/>
            <a:ext cx="10052242" cy="5526169"/>
          </a:xfrm>
          <a:prstGeom prst="rect">
            <a:avLst/>
          </a:prstGeom>
        </p:spPr>
      </p:pic>
      <p:sp>
        <p:nvSpPr>
          <p:cNvPr id="5" name="TextBox 4"/>
          <p:cNvSpPr txBox="1"/>
          <p:nvPr/>
        </p:nvSpPr>
        <p:spPr>
          <a:xfrm>
            <a:off x="2458065" y="2743200"/>
            <a:ext cx="1307690" cy="369332"/>
          </a:xfrm>
          <a:prstGeom prst="rect">
            <a:avLst/>
          </a:prstGeom>
          <a:noFill/>
        </p:spPr>
        <p:txBody>
          <a:bodyPr wrap="square" rtlCol="0">
            <a:spAutoFit/>
          </a:bodyPr>
          <a:lstStyle/>
          <a:p>
            <a:r>
              <a:rPr lang="en-AU" dirty="0">
                <a:solidFill>
                  <a:srgbClr val="FF0000"/>
                </a:solidFill>
              </a:rPr>
              <a:t>Answer: E</a:t>
            </a:r>
          </a:p>
        </p:txBody>
      </p:sp>
      <p:sp>
        <p:nvSpPr>
          <p:cNvPr id="6" name="TextBox 5"/>
          <p:cNvSpPr txBox="1"/>
          <p:nvPr/>
        </p:nvSpPr>
        <p:spPr>
          <a:xfrm>
            <a:off x="2748117" y="4275415"/>
            <a:ext cx="1307690" cy="369332"/>
          </a:xfrm>
          <a:prstGeom prst="rect">
            <a:avLst/>
          </a:prstGeom>
          <a:noFill/>
        </p:spPr>
        <p:txBody>
          <a:bodyPr wrap="square" rtlCol="0">
            <a:spAutoFit/>
          </a:bodyPr>
          <a:lstStyle/>
          <a:p>
            <a:r>
              <a:rPr lang="en-AU" dirty="0">
                <a:solidFill>
                  <a:srgbClr val="FF0000"/>
                </a:solidFill>
              </a:rPr>
              <a:t>Answer: C</a:t>
            </a:r>
          </a:p>
        </p:txBody>
      </p:sp>
      <p:sp>
        <p:nvSpPr>
          <p:cNvPr id="7" name="TextBox 6"/>
          <p:cNvSpPr txBox="1"/>
          <p:nvPr/>
        </p:nvSpPr>
        <p:spPr>
          <a:xfrm>
            <a:off x="7964130" y="1456293"/>
            <a:ext cx="1307690" cy="369332"/>
          </a:xfrm>
          <a:prstGeom prst="rect">
            <a:avLst/>
          </a:prstGeom>
          <a:noFill/>
        </p:spPr>
        <p:txBody>
          <a:bodyPr wrap="square" rtlCol="0">
            <a:spAutoFit/>
          </a:bodyPr>
          <a:lstStyle/>
          <a:p>
            <a:r>
              <a:rPr lang="en-AU" dirty="0">
                <a:solidFill>
                  <a:srgbClr val="FF0000"/>
                </a:solidFill>
              </a:rPr>
              <a:t>Answer: b</a:t>
            </a:r>
          </a:p>
        </p:txBody>
      </p:sp>
      <p:sp>
        <p:nvSpPr>
          <p:cNvPr id="8" name="TextBox 7"/>
          <p:cNvSpPr txBox="1"/>
          <p:nvPr/>
        </p:nvSpPr>
        <p:spPr>
          <a:xfrm>
            <a:off x="8160775" y="2976467"/>
            <a:ext cx="1307690" cy="369332"/>
          </a:xfrm>
          <a:prstGeom prst="rect">
            <a:avLst/>
          </a:prstGeom>
          <a:noFill/>
        </p:spPr>
        <p:txBody>
          <a:bodyPr wrap="square" rtlCol="0">
            <a:spAutoFit/>
          </a:bodyPr>
          <a:lstStyle/>
          <a:p>
            <a:r>
              <a:rPr lang="en-AU" dirty="0">
                <a:solidFill>
                  <a:srgbClr val="FF0000"/>
                </a:solidFill>
              </a:rPr>
              <a:t>Answer: D</a:t>
            </a:r>
          </a:p>
        </p:txBody>
      </p:sp>
      <p:sp>
        <p:nvSpPr>
          <p:cNvPr id="9" name="TextBox 8"/>
          <p:cNvSpPr txBox="1"/>
          <p:nvPr/>
        </p:nvSpPr>
        <p:spPr>
          <a:xfrm>
            <a:off x="8440994" y="4859345"/>
            <a:ext cx="1307690" cy="369332"/>
          </a:xfrm>
          <a:prstGeom prst="rect">
            <a:avLst/>
          </a:prstGeom>
          <a:noFill/>
        </p:spPr>
        <p:txBody>
          <a:bodyPr wrap="square" rtlCol="0">
            <a:spAutoFit/>
          </a:bodyPr>
          <a:lstStyle/>
          <a:p>
            <a:r>
              <a:rPr lang="en-AU" dirty="0">
                <a:solidFill>
                  <a:srgbClr val="FF0000"/>
                </a:solidFill>
              </a:rPr>
              <a:t>Answer: C</a:t>
            </a:r>
          </a:p>
        </p:txBody>
      </p:sp>
    </p:spTree>
    <p:extLst>
      <p:ext uri="{BB962C8B-B14F-4D97-AF65-F5344CB8AC3E}">
        <p14:creationId xmlns:p14="http://schemas.microsoft.com/office/powerpoint/2010/main" val="388560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7340" y="365125"/>
            <a:ext cx="5466460" cy="1325563"/>
          </a:xfrm>
        </p:spPr>
        <p:txBody>
          <a:bodyPr/>
          <a:lstStyle/>
          <a:p>
            <a:r>
              <a:rPr lang="en-US" dirty="0"/>
              <a:t>Who is not in the Labor Force?</a:t>
            </a:r>
          </a:p>
        </p:txBody>
      </p:sp>
      <p:sp>
        <p:nvSpPr>
          <p:cNvPr id="3" name="Content Placeholder 2"/>
          <p:cNvSpPr>
            <a:spLocks noGrp="1"/>
          </p:cNvSpPr>
          <p:nvPr>
            <p:ph idx="1"/>
          </p:nvPr>
        </p:nvSpPr>
        <p:spPr>
          <a:xfrm>
            <a:off x="6735612" y="1560623"/>
            <a:ext cx="4639824" cy="4351338"/>
          </a:xfrm>
        </p:spPr>
        <p:txBody>
          <a:bodyPr/>
          <a:lstStyle/>
          <a:p>
            <a:r>
              <a:rPr lang="en-US" dirty="0"/>
              <a:t>Many people do not fit the criteria of the labor force.</a:t>
            </a:r>
          </a:p>
          <a:p>
            <a:pPr lvl="1"/>
            <a:r>
              <a:rPr lang="en-US" dirty="0" err="1"/>
              <a:t>Eg</a:t>
            </a:r>
            <a:r>
              <a:rPr lang="en-US" dirty="0"/>
              <a:t>. A student who is studying instead. A retired person. Someone whose partner works.</a:t>
            </a:r>
          </a:p>
        </p:txBody>
      </p:sp>
      <p:sp>
        <p:nvSpPr>
          <p:cNvPr id="4" name="Oval 3"/>
          <p:cNvSpPr/>
          <p:nvPr/>
        </p:nvSpPr>
        <p:spPr>
          <a:xfrm>
            <a:off x="418744" y="623843"/>
            <a:ext cx="5759865" cy="581114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58781" y="623843"/>
            <a:ext cx="4007978" cy="413616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36448" y="5153114"/>
            <a:ext cx="2461189" cy="369332"/>
          </a:xfrm>
          <a:prstGeom prst="rect">
            <a:avLst/>
          </a:prstGeom>
          <a:noFill/>
        </p:spPr>
        <p:txBody>
          <a:bodyPr wrap="square" rtlCol="0">
            <a:spAutoFit/>
          </a:bodyPr>
          <a:lstStyle/>
          <a:p>
            <a:r>
              <a:rPr lang="en-US" dirty="0"/>
              <a:t>Whole population</a:t>
            </a:r>
          </a:p>
        </p:txBody>
      </p:sp>
      <p:sp>
        <p:nvSpPr>
          <p:cNvPr id="7" name="TextBox 6"/>
          <p:cNvSpPr txBox="1"/>
          <p:nvPr/>
        </p:nvSpPr>
        <p:spPr>
          <a:xfrm>
            <a:off x="2286000" y="4129265"/>
            <a:ext cx="2461189" cy="369332"/>
          </a:xfrm>
          <a:prstGeom prst="rect">
            <a:avLst/>
          </a:prstGeom>
          <a:noFill/>
        </p:spPr>
        <p:txBody>
          <a:bodyPr wrap="square" rtlCol="0">
            <a:spAutoFit/>
          </a:bodyPr>
          <a:lstStyle/>
          <a:p>
            <a:r>
              <a:rPr lang="en-US" dirty="0"/>
              <a:t>Working Age Population</a:t>
            </a:r>
          </a:p>
        </p:txBody>
      </p:sp>
      <p:cxnSp>
        <p:nvCxnSpPr>
          <p:cNvPr id="9" name="Curved Connector 8"/>
          <p:cNvCxnSpPr/>
          <p:nvPr/>
        </p:nvCxnSpPr>
        <p:spPr>
          <a:xfrm>
            <a:off x="4980774" y="4894944"/>
            <a:ext cx="2230452" cy="1017017"/>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00658" y="5230026"/>
            <a:ext cx="3136306" cy="923330"/>
          </a:xfrm>
          <a:prstGeom prst="rect">
            <a:avLst/>
          </a:prstGeom>
          <a:noFill/>
        </p:spPr>
        <p:txBody>
          <a:bodyPr wrap="square" rtlCol="0">
            <a:spAutoFit/>
          </a:bodyPr>
          <a:lstStyle/>
          <a:p>
            <a:r>
              <a:rPr lang="en-US" dirty="0"/>
              <a:t>People who are not in the working age population:</a:t>
            </a:r>
          </a:p>
          <a:p>
            <a:r>
              <a:rPr lang="en-US" dirty="0"/>
              <a:t>Babies, children, elderly</a:t>
            </a:r>
          </a:p>
        </p:txBody>
      </p:sp>
      <p:sp>
        <p:nvSpPr>
          <p:cNvPr id="11" name="Oval 10"/>
          <p:cNvSpPr/>
          <p:nvPr/>
        </p:nvSpPr>
        <p:spPr>
          <a:xfrm>
            <a:off x="1952713" y="623843"/>
            <a:ext cx="2691926" cy="2820112"/>
          </a:xfrm>
          <a:prstGeom prst="ellipse">
            <a:avLst/>
          </a:prstGeom>
          <a:solidFill>
            <a:srgbClr val="5290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32175" y="1067351"/>
            <a:ext cx="2461189" cy="1754326"/>
          </a:xfrm>
          <a:prstGeom prst="rect">
            <a:avLst/>
          </a:prstGeom>
          <a:noFill/>
        </p:spPr>
        <p:txBody>
          <a:bodyPr wrap="square" rtlCol="0">
            <a:spAutoFit/>
          </a:bodyPr>
          <a:lstStyle/>
          <a:p>
            <a:r>
              <a:rPr lang="en-US" b="1" dirty="0"/>
              <a:t>Labor Force</a:t>
            </a:r>
          </a:p>
          <a:p>
            <a:pPr marL="285750" indent="-285750">
              <a:buFont typeface="Arial" panose="020B0604020202020204" pitchFamily="34" charset="0"/>
              <a:buChar char="•"/>
            </a:pPr>
            <a:r>
              <a:rPr lang="en-US" dirty="0"/>
              <a:t>Working Age</a:t>
            </a:r>
          </a:p>
          <a:p>
            <a:pPr marL="285750" indent="-285750">
              <a:buFont typeface="Arial" panose="020B0604020202020204" pitchFamily="34" charset="0"/>
              <a:buChar char="•"/>
            </a:pPr>
            <a:r>
              <a:rPr lang="en-US" dirty="0"/>
              <a:t>Able to work and LOOKING for work</a:t>
            </a:r>
          </a:p>
          <a:p>
            <a:pPr marL="285750" indent="-285750">
              <a:buFont typeface="Arial" panose="020B0604020202020204" pitchFamily="34" charset="0"/>
              <a:buChar char="•"/>
            </a:pPr>
            <a:r>
              <a:rPr lang="en-US" dirty="0"/>
              <a:t>Not in prison</a:t>
            </a:r>
          </a:p>
          <a:p>
            <a:pPr marL="285750" indent="-285750">
              <a:buFont typeface="Arial" panose="020B0604020202020204" pitchFamily="34" charset="0"/>
              <a:buChar char="•"/>
            </a:pPr>
            <a:r>
              <a:rPr lang="en-US" dirty="0"/>
              <a:t>Not in the military</a:t>
            </a:r>
          </a:p>
        </p:txBody>
      </p:sp>
      <p:cxnSp>
        <p:nvCxnSpPr>
          <p:cNvPr id="13" name="Curved Connector 12"/>
          <p:cNvCxnSpPr/>
          <p:nvPr/>
        </p:nvCxnSpPr>
        <p:spPr>
          <a:xfrm>
            <a:off x="4845465" y="3240060"/>
            <a:ext cx="2230452" cy="1017017"/>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76743" y="3836677"/>
            <a:ext cx="3136306" cy="1200329"/>
          </a:xfrm>
          <a:prstGeom prst="rect">
            <a:avLst/>
          </a:prstGeom>
          <a:noFill/>
        </p:spPr>
        <p:txBody>
          <a:bodyPr wrap="square" rtlCol="0">
            <a:spAutoFit/>
          </a:bodyPr>
          <a:lstStyle/>
          <a:p>
            <a:r>
              <a:rPr lang="en-US" dirty="0"/>
              <a:t>People who are not in the labor force:</a:t>
            </a:r>
          </a:p>
          <a:p>
            <a:r>
              <a:rPr lang="en-US" dirty="0"/>
              <a:t>Retired, stay at home parents, students, early retirees</a:t>
            </a:r>
          </a:p>
        </p:txBody>
      </p:sp>
      <p:pic>
        <p:nvPicPr>
          <p:cNvPr id="15" name="Picture 14"/>
          <p:cNvPicPr>
            <a:picLocks noChangeAspect="1"/>
          </p:cNvPicPr>
          <p:nvPr/>
        </p:nvPicPr>
        <p:blipFill>
          <a:blip r:embed="rId2"/>
          <a:stretch>
            <a:fillRect/>
          </a:stretch>
        </p:blipFill>
        <p:spPr>
          <a:xfrm>
            <a:off x="1025622" y="4278715"/>
            <a:ext cx="850536" cy="962583"/>
          </a:xfrm>
          <a:prstGeom prst="rect">
            <a:avLst/>
          </a:prstGeom>
        </p:spPr>
      </p:pic>
      <p:pic>
        <p:nvPicPr>
          <p:cNvPr id="16" name="Picture 15"/>
          <p:cNvPicPr>
            <a:picLocks noChangeAspect="1"/>
          </p:cNvPicPr>
          <p:nvPr/>
        </p:nvPicPr>
        <p:blipFill>
          <a:blip r:embed="rId3"/>
          <a:stretch>
            <a:fillRect/>
          </a:stretch>
        </p:blipFill>
        <p:spPr>
          <a:xfrm>
            <a:off x="4107509" y="4858598"/>
            <a:ext cx="715064" cy="1999402"/>
          </a:xfrm>
          <a:prstGeom prst="rect">
            <a:avLst/>
          </a:prstGeom>
        </p:spPr>
      </p:pic>
      <p:pic>
        <p:nvPicPr>
          <p:cNvPr id="17" name="Picture 16"/>
          <p:cNvPicPr>
            <a:picLocks noChangeAspect="1"/>
          </p:cNvPicPr>
          <p:nvPr/>
        </p:nvPicPr>
        <p:blipFill>
          <a:blip r:embed="rId4"/>
          <a:stretch>
            <a:fillRect/>
          </a:stretch>
        </p:blipFill>
        <p:spPr>
          <a:xfrm>
            <a:off x="1663833" y="3013722"/>
            <a:ext cx="649983" cy="754360"/>
          </a:xfrm>
          <a:prstGeom prst="rect">
            <a:avLst/>
          </a:prstGeom>
        </p:spPr>
      </p:pic>
      <p:pic>
        <p:nvPicPr>
          <p:cNvPr id="18" name="Picture 17"/>
          <p:cNvPicPr>
            <a:picLocks noChangeAspect="1"/>
          </p:cNvPicPr>
          <p:nvPr/>
        </p:nvPicPr>
        <p:blipFill>
          <a:blip r:embed="rId5"/>
          <a:stretch>
            <a:fillRect/>
          </a:stretch>
        </p:blipFill>
        <p:spPr>
          <a:xfrm>
            <a:off x="4030678" y="3265184"/>
            <a:ext cx="712237" cy="871693"/>
          </a:xfrm>
          <a:prstGeom prst="rect">
            <a:avLst/>
          </a:prstGeom>
        </p:spPr>
      </p:pic>
      <p:sp>
        <p:nvSpPr>
          <p:cNvPr id="8" name="TextBox 7"/>
          <p:cNvSpPr txBox="1"/>
          <p:nvPr/>
        </p:nvSpPr>
        <p:spPr>
          <a:xfrm>
            <a:off x="9912396" y="5845785"/>
            <a:ext cx="221488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Certain groups are not in the labor force.</a:t>
            </a:r>
          </a:p>
        </p:txBody>
      </p:sp>
      <p:pic>
        <p:nvPicPr>
          <p:cNvPr id="19" name="Picture 18">
            <a:extLst>
              <a:ext uri="{FF2B5EF4-FFF2-40B4-BE49-F238E27FC236}">
                <a16:creationId xmlns:a16="http://schemas.microsoft.com/office/drawing/2014/main" id="{48710D94-8895-E751-9F74-FCB46A351DA1}"/>
              </a:ext>
            </a:extLst>
          </p:cNvPr>
          <p:cNvPicPr>
            <a:picLocks noChangeAspect="1"/>
          </p:cNvPicPr>
          <p:nvPr/>
        </p:nvPicPr>
        <p:blipFill>
          <a:blip r:embed="rId6"/>
          <a:stretch>
            <a:fillRect/>
          </a:stretch>
        </p:blipFill>
        <p:spPr>
          <a:xfrm>
            <a:off x="2657019" y="3483299"/>
            <a:ext cx="960282" cy="620670"/>
          </a:xfrm>
          <a:prstGeom prst="rect">
            <a:avLst/>
          </a:prstGeom>
        </p:spPr>
      </p:pic>
    </p:spTree>
    <p:extLst>
      <p:ext uri="{BB962C8B-B14F-4D97-AF65-F5344CB8AC3E}">
        <p14:creationId xmlns:p14="http://schemas.microsoft.com/office/powerpoint/2010/main" val="396347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0617"/>
          </a:xfrm>
        </p:spPr>
        <p:txBody>
          <a:bodyPr>
            <a:normAutofit fontScale="90000"/>
          </a:bodyPr>
          <a:lstStyle/>
          <a:p>
            <a:r>
              <a:rPr lang="en-AU" dirty="0"/>
              <a:t>Module 14</a:t>
            </a:r>
          </a:p>
        </p:txBody>
      </p:sp>
      <p:sp>
        <p:nvSpPr>
          <p:cNvPr id="3" name="Content Placeholder 2"/>
          <p:cNvSpPr>
            <a:spLocks noGrp="1"/>
          </p:cNvSpPr>
          <p:nvPr>
            <p:ph idx="1"/>
          </p:nvPr>
        </p:nvSpPr>
        <p:spPr>
          <a:xfrm>
            <a:off x="7600334" y="835742"/>
            <a:ext cx="3753465" cy="5341221"/>
          </a:xfrm>
        </p:spPr>
        <p:txBody>
          <a:bodyPr/>
          <a:lstStyle/>
          <a:p>
            <a:r>
              <a:rPr lang="en-AU" dirty="0">
                <a:solidFill>
                  <a:srgbClr val="FF0000"/>
                </a:solidFill>
              </a:rPr>
              <a:t>A. Net loss</a:t>
            </a:r>
          </a:p>
          <a:p>
            <a:r>
              <a:rPr lang="en-AU" dirty="0">
                <a:solidFill>
                  <a:srgbClr val="FF0000"/>
                </a:solidFill>
              </a:rPr>
              <a:t>The net loss is shoe leather costs of many trips to the bank.</a:t>
            </a:r>
          </a:p>
          <a:p>
            <a:r>
              <a:rPr lang="en-AU" dirty="0">
                <a:solidFill>
                  <a:srgbClr val="FF0000"/>
                </a:solidFill>
              </a:rPr>
              <a:t>B. Net loss</a:t>
            </a:r>
          </a:p>
          <a:p>
            <a:r>
              <a:rPr lang="en-AU" dirty="0">
                <a:solidFill>
                  <a:srgbClr val="FF0000"/>
                </a:solidFill>
              </a:rPr>
              <a:t>The loss is changes to consumption habits in a negative way.</a:t>
            </a:r>
          </a:p>
          <a:p>
            <a:endParaRPr lang="en-AU" dirty="0">
              <a:solidFill>
                <a:srgbClr val="FF0000"/>
              </a:solidFill>
            </a:endParaRPr>
          </a:p>
        </p:txBody>
      </p:sp>
      <p:pic>
        <p:nvPicPr>
          <p:cNvPr id="6" name="Picture 5"/>
          <p:cNvPicPr>
            <a:picLocks noChangeAspect="1"/>
          </p:cNvPicPr>
          <p:nvPr/>
        </p:nvPicPr>
        <p:blipFill>
          <a:blip r:embed="rId2"/>
          <a:stretch>
            <a:fillRect/>
          </a:stretch>
        </p:blipFill>
        <p:spPr>
          <a:xfrm>
            <a:off x="314814" y="1158975"/>
            <a:ext cx="7039325" cy="3914470"/>
          </a:xfrm>
          <a:prstGeom prst="rect">
            <a:avLst/>
          </a:prstGeom>
        </p:spPr>
      </p:pic>
    </p:spTree>
    <p:extLst>
      <p:ext uri="{BB962C8B-B14F-4D97-AF65-F5344CB8AC3E}">
        <p14:creationId xmlns:p14="http://schemas.microsoft.com/office/powerpoint/2010/main" val="159870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0617"/>
          </a:xfrm>
        </p:spPr>
        <p:txBody>
          <a:bodyPr>
            <a:normAutofit fontScale="90000"/>
          </a:bodyPr>
          <a:lstStyle/>
          <a:p>
            <a:r>
              <a:rPr lang="en-AU" dirty="0"/>
              <a:t>Module 14</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142159" y="835742"/>
            <a:ext cx="7852045" cy="3731259"/>
          </a:xfrm>
          <a:prstGeom prst="rect">
            <a:avLst/>
          </a:prstGeom>
        </p:spPr>
      </p:pic>
      <p:sp>
        <p:nvSpPr>
          <p:cNvPr id="5" name="Content Placeholder 2"/>
          <p:cNvSpPr txBox="1">
            <a:spLocks/>
          </p:cNvSpPr>
          <p:nvPr/>
        </p:nvSpPr>
        <p:spPr>
          <a:xfrm>
            <a:off x="8294905" y="600433"/>
            <a:ext cx="3753465" cy="5341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c. Winners and losers</a:t>
            </a:r>
          </a:p>
          <a:p>
            <a:r>
              <a:rPr lang="en-AU" dirty="0">
                <a:solidFill>
                  <a:srgbClr val="FF0000"/>
                </a:solidFill>
              </a:rPr>
              <a:t>Hector gains because borrowers gain from inflation.</a:t>
            </a:r>
          </a:p>
          <a:p>
            <a:r>
              <a:rPr lang="en-AU" dirty="0">
                <a:solidFill>
                  <a:srgbClr val="FF0000"/>
                </a:solidFill>
              </a:rPr>
              <a:t>d. Net Loss</a:t>
            </a:r>
          </a:p>
          <a:p>
            <a:r>
              <a:rPr lang="en-AU" dirty="0">
                <a:solidFill>
                  <a:srgbClr val="FF0000"/>
                </a:solidFill>
              </a:rPr>
              <a:t>The cost is menu costs that the business must incur. </a:t>
            </a:r>
          </a:p>
        </p:txBody>
      </p:sp>
    </p:spTree>
    <p:extLst>
      <p:ext uri="{BB962C8B-B14F-4D97-AF65-F5344CB8AC3E}">
        <p14:creationId xmlns:p14="http://schemas.microsoft.com/office/powerpoint/2010/main" val="16031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hlinkClick r:id="rId2"/>
              </a:rPr>
              <a:t>Why 2% Inflation Is the Fed’s Economic Bullseye | WSJ - YouTube</a:t>
            </a:r>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15374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Real Interest and Nominal Interest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665613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Inflation Summary</a:t>
            </a:r>
            <a:br>
              <a:rPr lang="en-US" dirty="0"/>
            </a:br>
            <a:endParaRPr lang="en-US" dirty="0"/>
          </a:p>
        </p:txBody>
      </p:sp>
      <p:sp>
        <p:nvSpPr>
          <p:cNvPr id="3" name="Content Placeholder 2"/>
          <p:cNvSpPr>
            <a:spLocks noGrp="1"/>
          </p:cNvSpPr>
          <p:nvPr>
            <p:ph idx="1"/>
          </p:nvPr>
        </p:nvSpPr>
        <p:spPr>
          <a:xfrm>
            <a:off x="680321" y="1278194"/>
            <a:ext cx="7206379" cy="4657995"/>
          </a:xfrm>
        </p:spPr>
        <p:txBody>
          <a:bodyPr>
            <a:normAutofit/>
          </a:bodyPr>
          <a:lstStyle/>
          <a:p>
            <a:pPr>
              <a:buFont typeface="Wingdings" panose="05000000000000000000" pitchFamily="2" charset="2"/>
              <a:buChar char="q"/>
            </a:pPr>
            <a:r>
              <a:rPr lang="en-US" dirty="0"/>
              <a:t>Business and Transaction costs</a:t>
            </a:r>
          </a:p>
          <a:p>
            <a:pPr lvl="1"/>
            <a:r>
              <a:rPr lang="en-US" dirty="0"/>
              <a:t>Menu Costs</a:t>
            </a:r>
          </a:p>
          <a:p>
            <a:pPr lvl="1"/>
            <a:r>
              <a:rPr lang="en-US" dirty="0"/>
              <a:t>Shoe Leather Costs</a:t>
            </a:r>
          </a:p>
          <a:p>
            <a:pPr>
              <a:buFont typeface="Wingdings" panose="05000000000000000000" pitchFamily="2" charset="2"/>
              <a:buChar char="q"/>
            </a:pPr>
            <a:r>
              <a:rPr lang="en-US" dirty="0"/>
              <a:t>Redistribution of wealth</a:t>
            </a:r>
          </a:p>
          <a:p>
            <a:pPr lvl="1"/>
            <a:r>
              <a:rPr lang="en-US" dirty="0"/>
              <a:t>Fixed Income individuals lose (</a:t>
            </a:r>
            <a:r>
              <a:rPr lang="en-US" dirty="0" err="1"/>
              <a:t>eg</a:t>
            </a:r>
            <a:r>
              <a:rPr lang="en-US" dirty="0"/>
              <a:t>. pensioners)</a:t>
            </a:r>
          </a:p>
          <a:p>
            <a:pPr lvl="1"/>
            <a:r>
              <a:rPr lang="en-US" dirty="0"/>
              <a:t>Borrowers gain at the expense of lenders</a:t>
            </a:r>
          </a:p>
          <a:p>
            <a:pPr lvl="1"/>
            <a:r>
              <a:rPr lang="en-US" dirty="0"/>
              <a:t>Value of money savings falls</a:t>
            </a:r>
          </a:p>
          <a:p>
            <a:pPr>
              <a:buFont typeface="Wingdings" panose="05000000000000000000" pitchFamily="2" charset="2"/>
              <a:buChar char="q"/>
            </a:pPr>
            <a:r>
              <a:rPr lang="en-US" dirty="0"/>
              <a:t>Inefficient allocation of resources</a:t>
            </a:r>
          </a:p>
          <a:p>
            <a:pPr lvl="1"/>
            <a:r>
              <a:rPr lang="en-US" dirty="0"/>
              <a:t>Inflation distorts prices which makes business decision making more difficult</a:t>
            </a:r>
          </a:p>
          <a:p>
            <a:pPr lvl="1"/>
            <a:endParaRPr lang="en-US" dirty="0"/>
          </a:p>
          <a:p>
            <a:endParaRPr lang="en-US" dirty="0"/>
          </a:p>
        </p:txBody>
      </p:sp>
      <p:sp>
        <p:nvSpPr>
          <p:cNvPr id="4" name="TextBox 3"/>
          <p:cNvSpPr txBox="1"/>
          <p:nvPr/>
        </p:nvSpPr>
        <p:spPr>
          <a:xfrm>
            <a:off x="580103" y="5814811"/>
            <a:ext cx="2241755" cy="646331"/>
          </a:xfrm>
          <a:prstGeom prst="rect">
            <a:avLst/>
          </a:prstGeom>
          <a:noFill/>
        </p:spPr>
        <p:txBody>
          <a:bodyPr wrap="square" rtlCol="0">
            <a:spAutoFit/>
          </a:bodyPr>
          <a:lstStyle/>
          <a:p>
            <a:r>
              <a:rPr lang="en-AU" dirty="0">
                <a:hlinkClick r:id="rId2" action="ppaction://hlinksldjump"/>
              </a:rPr>
              <a:t>Consequences of Inflation Home</a:t>
            </a:r>
            <a:endParaRPr lang="en-AU" dirty="0"/>
          </a:p>
        </p:txBody>
      </p:sp>
      <p:sp>
        <p:nvSpPr>
          <p:cNvPr id="5" name="Oval 4"/>
          <p:cNvSpPr/>
          <p:nvPr/>
        </p:nvSpPr>
        <p:spPr>
          <a:xfrm>
            <a:off x="838200" y="3343422"/>
            <a:ext cx="6424246" cy="527538"/>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62446" y="3094892"/>
            <a:ext cx="4352193" cy="1200329"/>
          </a:xfrm>
          <a:prstGeom prst="rect">
            <a:avLst/>
          </a:prstGeom>
          <a:noFill/>
        </p:spPr>
        <p:txBody>
          <a:bodyPr wrap="square" rtlCol="0">
            <a:spAutoFit/>
          </a:bodyPr>
          <a:lstStyle/>
          <a:p>
            <a:r>
              <a:rPr lang="en-US" dirty="0">
                <a:solidFill>
                  <a:srgbClr val="0070C0"/>
                </a:solidFill>
              </a:rPr>
              <a:t>We will examine in more detail this idea by understanding the differences between nominal and real interest rates and expected vs unexpected inflation. </a:t>
            </a:r>
          </a:p>
        </p:txBody>
      </p:sp>
    </p:spTree>
    <p:extLst>
      <p:ext uri="{BB962C8B-B14F-4D97-AF65-F5344CB8AC3E}">
        <p14:creationId xmlns:p14="http://schemas.microsoft.com/office/powerpoint/2010/main" val="29395039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one is the best deal?</a:t>
            </a:r>
          </a:p>
        </p:txBody>
      </p:sp>
      <p:sp>
        <p:nvSpPr>
          <p:cNvPr id="4" name="Text Placeholder 3"/>
          <p:cNvSpPr>
            <a:spLocks noGrp="1"/>
          </p:cNvSpPr>
          <p:nvPr>
            <p:ph type="body" idx="1"/>
          </p:nvPr>
        </p:nvSpPr>
        <p:spPr>
          <a:xfrm>
            <a:off x="839787" y="1036420"/>
            <a:ext cx="5157787" cy="823912"/>
          </a:xfrm>
        </p:spPr>
        <p:txBody>
          <a:bodyPr/>
          <a:lstStyle/>
          <a:p>
            <a:r>
              <a:rPr lang="en-US" dirty="0"/>
              <a:t>Country 1</a:t>
            </a:r>
          </a:p>
        </p:txBody>
      </p:sp>
      <p:sp>
        <p:nvSpPr>
          <p:cNvPr id="5" name="Content Placeholder 4"/>
          <p:cNvSpPr>
            <a:spLocks noGrp="1"/>
          </p:cNvSpPr>
          <p:nvPr>
            <p:ph sz="half" idx="2"/>
          </p:nvPr>
        </p:nvSpPr>
        <p:spPr>
          <a:xfrm>
            <a:off x="839786" y="2093119"/>
            <a:ext cx="5157787" cy="3684588"/>
          </a:xfrm>
        </p:spPr>
        <p:txBody>
          <a:bodyPr>
            <a:normAutofit/>
          </a:bodyPr>
          <a:lstStyle/>
          <a:p>
            <a:r>
              <a:rPr lang="en-US" dirty="0"/>
              <a:t>You put 100 dollars in the bank.</a:t>
            </a:r>
          </a:p>
          <a:p>
            <a:r>
              <a:rPr lang="en-US" dirty="0"/>
              <a:t>The bank pays you 10% interest.</a:t>
            </a:r>
          </a:p>
          <a:p>
            <a:r>
              <a:rPr lang="en-US" dirty="0"/>
              <a:t>The inflation rate is 15%</a:t>
            </a:r>
          </a:p>
          <a:p>
            <a:endParaRPr lang="en-US" dirty="0"/>
          </a:p>
          <a:p>
            <a:endParaRPr lang="en-US" dirty="0"/>
          </a:p>
        </p:txBody>
      </p:sp>
      <p:sp>
        <p:nvSpPr>
          <p:cNvPr id="6" name="Text Placeholder 5"/>
          <p:cNvSpPr>
            <a:spLocks noGrp="1"/>
          </p:cNvSpPr>
          <p:nvPr>
            <p:ph type="body" sz="quarter" idx="3"/>
          </p:nvPr>
        </p:nvSpPr>
        <p:spPr>
          <a:xfrm>
            <a:off x="6172200" y="1067992"/>
            <a:ext cx="5183188" cy="823912"/>
          </a:xfrm>
        </p:spPr>
        <p:txBody>
          <a:bodyPr/>
          <a:lstStyle/>
          <a:p>
            <a:r>
              <a:rPr lang="en-US" dirty="0"/>
              <a:t>Country 2</a:t>
            </a:r>
          </a:p>
        </p:txBody>
      </p:sp>
      <p:sp>
        <p:nvSpPr>
          <p:cNvPr id="7" name="Content Placeholder 6"/>
          <p:cNvSpPr>
            <a:spLocks noGrp="1"/>
          </p:cNvSpPr>
          <p:nvPr>
            <p:ph sz="quarter" idx="4"/>
          </p:nvPr>
        </p:nvSpPr>
        <p:spPr>
          <a:xfrm>
            <a:off x="5997573" y="2093119"/>
            <a:ext cx="5183188" cy="3684588"/>
          </a:xfrm>
        </p:spPr>
        <p:txBody>
          <a:bodyPr>
            <a:normAutofit/>
          </a:bodyPr>
          <a:lstStyle/>
          <a:p>
            <a:r>
              <a:rPr lang="en-US" dirty="0"/>
              <a:t>You put 100 dollars in the bank.</a:t>
            </a:r>
          </a:p>
          <a:p>
            <a:r>
              <a:rPr lang="en-US" dirty="0"/>
              <a:t>The bank pays you 5% interest.</a:t>
            </a:r>
          </a:p>
          <a:p>
            <a:r>
              <a:rPr lang="en-US" dirty="0"/>
              <a:t>The inflation rate is 3%</a:t>
            </a:r>
          </a:p>
          <a:p>
            <a:endParaRPr lang="en-US" dirty="0"/>
          </a:p>
          <a:p>
            <a:endParaRPr lang="en-US" dirty="0"/>
          </a:p>
        </p:txBody>
      </p:sp>
      <p:sp>
        <p:nvSpPr>
          <p:cNvPr id="3" name="TextBox 2"/>
          <p:cNvSpPr txBox="1"/>
          <p:nvPr/>
        </p:nvSpPr>
        <p:spPr>
          <a:xfrm>
            <a:off x="1337187" y="3932904"/>
            <a:ext cx="881953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Logically we can see that country 2 is the best deal, because your money is growing faster than the prices. </a:t>
            </a:r>
          </a:p>
          <a:p>
            <a:pPr marL="285750" indent="-285750">
              <a:buFont typeface="Arial" panose="020B0604020202020204" pitchFamily="34" charset="0"/>
              <a:buChar char="•"/>
            </a:pPr>
            <a:r>
              <a:rPr lang="en-US" dirty="0">
                <a:solidFill>
                  <a:srgbClr val="FF0000"/>
                </a:solidFill>
              </a:rPr>
              <a:t>We can see that the Real Interest Rate is the most important and not the Nominal Interest Rate. Knowing the inflation is important.</a:t>
            </a:r>
          </a:p>
          <a:p>
            <a:endParaRPr lang="en-US" dirty="0"/>
          </a:p>
          <a:p>
            <a:endParaRPr lang="en-US" dirty="0"/>
          </a:p>
        </p:txBody>
      </p:sp>
      <p:sp>
        <p:nvSpPr>
          <p:cNvPr id="9" name="TextBox 8"/>
          <p:cNvSpPr txBox="1"/>
          <p:nvPr/>
        </p:nvSpPr>
        <p:spPr>
          <a:xfrm>
            <a:off x="8052619" y="265471"/>
            <a:ext cx="3598607"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Knowing inflation can help us to calculate the real interest rate. </a:t>
            </a:r>
          </a:p>
        </p:txBody>
      </p:sp>
    </p:spTree>
    <p:extLst>
      <p:ext uri="{BB962C8B-B14F-4D97-AF65-F5344CB8AC3E}">
        <p14:creationId xmlns:p14="http://schemas.microsoft.com/office/powerpoint/2010/main" val="38842354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51" y="70158"/>
            <a:ext cx="10515600" cy="972062"/>
          </a:xfrm>
        </p:spPr>
        <p:txBody>
          <a:bodyPr/>
          <a:lstStyle/>
          <a:p>
            <a:r>
              <a:rPr lang="en-US" dirty="0"/>
              <a:t>The Fisher Equation and Interest</a:t>
            </a:r>
          </a:p>
        </p:txBody>
      </p:sp>
      <p:sp>
        <p:nvSpPr>
          <p:cNvPr id="6" name="TextBox 5"/>
          <p:cNvSpPr txBox="1"/>
          <p:nvPr/>
        </p:nvSpPr>
        <p:spPr>
          <a:xfrm>
            <a:off x="580103" y="5962295"/>
            <a:ext cx="2241755" cy="646331"/>
          </a:xfrm>
          <a:prstGeom prst="rect">
            <a:avLst/>
          </a:prstGeom>
          <a:noFill/>
        </p:spPr>
        <p:txBody>
          <a:bodyPr wrap="square" rtlCol="0">
            <a:spAutoFit/>
          </a:bodyPr>
          <a:lstStyle/>
          <a:p>
            <a:r>
              <a:rPr lang="en-AU" dirty="0">
                <a:hlinkClick r:id="rId2" action="ppaction://hlinksldjump"/>
              </a:rPr>
              <a:t>Consequences of Inflation Home</a:t>
            </a:r>
            <a:endParaRPr lang="en-AU" dirty="0"/>
          </a:p>
        </p:txBody>
      </p:sp>
      <p:sp>
        <p:nvSpPr>
          <p:cNvPr id="4" name="TextBox 3"/>
          <p:cNvSpPr txBox="1"/>
          <p:nvPr/>
        </p:nvSpPr>
        <p:spPr>
          <a:xfrm>
            <a:off x="7182805" y="5404131"/>
            <a:ext cx="4792716" cy="1231106"/>
          </a:xfrm>
          <a:prstGeom prst="rect">
            <a:avLst/>
          </a:prstGeom>
          <a:solidFill>
            <a:srgbClr val="FFFF00"/>
          </a:solidFill>
        </p:spPr>
        <p:txBody>
          <a:bodyPr wrap="square" rtlCol="0">
            <a:spAutoFit/>
          </a:bodyPr>
          <a:lstStyle/>
          <a:p>
            <a:r>
              <a:rPr lang="en-AU" sz="2000" dirty="0">
                <a:solidFill>
                  <a:srgbClr val="FF0000"/>
                </a:solidFill>
              </a:rPr>
              <a:t>Summary</a:t>
            </a:r>
          </a:p>
          <a:p>
            <a:r>
              <a:rPr lang="en-AU" dirty="0">
                <a:solidFill>
                  <a:srgbClr val="FF0000"/>
                </a:solidFill>
              </a:rPr>
              <a:t>Nominal interest = the number cost of borrowing</a:t>
            </a:r>
          </a:p>
          <a:p>
            <a:r>
              <a:rPr lang="en-AU" dirty="0">
                <a:solidFill>
                  <a:srgbClr val="FF0000"/>
                </a:solidFill>
              </a:rPr>
              <a:t>Real interest = the true cost of borrowing</a:t>
            </a:r>
          </a:p>
          <a:p>
            <a:r>
              <a:rPr lang="en-AU" dirty="0">
                <a:solidFill>
                  <a:srgbClr val="FF0000"/>
                </a:solidFill>
              </a:rPr>
              <a:t>Real interest = nominal interest - inflation</a:t>
            </a:r>
          </a:p>
        </p:txBody>
      </p:sp>
      <p:sp>
        <p:nvSpPr>
          <p:cNvPr id="8" name="TextBox 7"/>
          <p:cNvSpPr txBox="1"/>
          <p:nvPr/>
        </p:nvSpPr>
        <p:spPr>
          <a:xfrm>
            <a:off x="676610" y="1036598"/>
            <a:ext cx="6828032"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Logically, because Inflation decreases the value of money, interest payments are worth less. </a:t>
            </a:r>
          </a:p>
          <a:p>
            <a:pPr marL="285750" indent="-285750">
              <a:buFont typeface="Arial" panose="020B0604020202020204" pitchFamily="34" charset="0"/>
              <a:buChar char="•"/>
            </a:pPr>
            <a:r>
              <a:rPr lang="en-US" sz="2400" dirty="0"/>
              <a:t>This relationship can be stated mathematically</a:t>
            </a:r>
          </a:p>
          <a:p>
            <a:pPr marL="742950" lvl="1" indent="-285750">
              <a:buFont typeface="Arial" panose="020B0604020202020204" pitchFamily="34" charset="0"/>
              <a:buChar char="•"/>
            </a:pPr>
            <a:r>
              <a:rPr lang="en-US" sz="2400" dirty="0"/>
              <a:t>It was identified by the economist Robert Fisher and is therefore called the Fisher Equation.</a:t>
            </a:r>
          </a:p>
        </p:txBody>
      </p:sp>
      <p:sp>
        <p:nvSpPr>
          <p:cNvPr id="9" name="TextBox 8"/>
          <p:cNvSpPr txBox="1"/>
          <p:nvPr/>
        </p:nvSpPr>
        <p:spPr>
          <a:xfrm>
            <a:off x="8169473" y="4234980"/>
            <a:ext cx="2712378" cy="923330"/>
          </a:xfrm>
          <a:prstGeom prst="rect">
            <a:avLst/>
          </a:prstGeom>
          <a:noFill/>
        </p:spPr>
        <p:txBody>
          <a:bodyPr wrap="square" rtlCol="0">
            <a:spAutoFit/>
          </a:bodyPr>
          <a:lstStyle/>
          <a:p>
            <a:r>
              <a:rPr lang="en-US" dirty="0"/>
              <a:t>i = nominal interest</a:t>
            </a:r>
          </a:p>
          <a:p>
            <a:r>
              <a:rPr lang="en-US" dirty="0"/>
              <a:t>r = real interest</a:t>
            </a:r>
          </a:p>
          <a:p>
            <a:r>
              <a:rPr lang="el-GR" dirty="0"/>
              <a:t>Π</a:t>
            </a:r>
            <a:r>
              <a:rPr lang="en-US" dirty="0"/>
              <a:t> = inflation</a:t>
            </a:r>
          </a:p>
        </p:txBody>
      </p:sp>
      <p:pic>
        <p:nvPicPr>
          <p:cNvPr id="12" name="Picture 11"/>
          <p:cNvPicPr>
            <a:picLocks noChangeAspect="1"/>
          </p:cNvPicPr>
          <p:nvPr/>
        </p:nvPicPr>
        <p:blipFill>
          <a:blip r:embed="rId3"/>
          <a:stretch>
            <a:fillRect/>
          </a:stretch>
        </p:blipFill>
        <p:spPr>
          <a:xfrm>
            <a:off x="8121920" y="3505131"/>
            <a:ext cx="2259143" cy="620469"/>
          </a:xfrm>
          <a:prstGeom prst="rect">
            <a:avLst/>
          </a:prstGeom>
        </p:spPr>
      </p:pic>
      <p:sp>
        <p:nvSpPr>
          <p:cNvPr id="7" name="TextBox 6"/>
          <p:cNvSpPr txBox="1"/>
          <p:nvPr/>
        </p:nvSpPr>
        <p:spPr>
          <a:xfrm>
            <a:off x="7895303" y="344129"/>
            <a:ext cx="3932903" cy="2031325"/>
          </a:xfrm>
          <a:prstGeom prst="rect">
            <a:avLst/>
          </a:prstGeom>
          <a:solidFill>
            <a:schemeClr val="accent4">
              <a:lumMod val="20000"/>
              <a:lumOff val="80000"/>
            </a:schemeClr>
          </a:solidFill>
        </p:spPr>
        <p:txBody>
          <a:bodyPr wrap="square" rtlCol="0">
            <a:spAutoFit/>
          </a:bodyPr>
          <a:lstStyle/>
          <a:p>
            <a:r>
              <a:rPr lang="en-US" b="1" u="sng" dirty="0"/>
              <a:t>Borrowing and Interest Review</a:t>
            </a:r>
          </a:p>
          <a:p>
            <a:pPr marL="285750" indent="-285750">
              <a:buFont typeface="Arial" panose="020B0604020202020204" pitchFamily="34" charset="0"/>
              <a:buChar char="•"/>
            </a:pPr>
            <a:r>
              <a:rPr lang="en-US" dirty="0"/>
              <a:t>When an individual borrows money, they are usually expected to pay it back ‘with interest’. </a:t>
            </a:r>
          </a:p>
          <a:p>
            <a:pPr marL="285750" indent="-285750">
              <a:buFont typeface="Arial" panose="020B0604020202020204" pitchFamily="34" charset="0"/>
              <a:buChar char="•"/>
            </a:pPr>
            <a:r>
              <a:rPr lang="en-US" dirty="0" err="1"/>
              <a:t>Eg</a:t>
            </a:r>
            <a:r>
              <a:rPr lang="en-US" dirty="0"/>
              <a:t>. You borrow $1000 and pay 5% interest. Therefore you will pay back $1050.</a:t>
            </a:r>
          </a:p>
        </p:txBody>
      </p:sp>
      <p:sp>
        <p:nvSpPr>
          <p:cNvPr id="10" name="Rectangle 9"/>
          <p:cNvSpPr/>
          <p:nvPr/>
        </p:nvSpPr>
        <p:spPr>
          <a:xfrm>
            <a:off x="1086805" y="3496316"/>
            <a:ext cx="6096000" cy="1200329"/>
          </a:xfrm>
          <a:prstGeom prst="rect">
            <a:avLst/>
          </a:prstGeom>
          <a:solidFill>
            <a:srgbClr val="FFC000"/>
          </a:solidFill>
          <a:ln w="76200">
            <a:solidFill>
              <a:schemeClr val="accent6">
                <a:lumMod val="60000"/>
                <a:lumOff val="40000"/>
              </a:schemeClr>
            </a:solidFill>
          </a:ln>
        </p:spPr>
        <p:txBody>
          <a:bodyPr>
            <a:spAutoFit/>
          </a:bodyPr>
          <a:lstStyle/>
          <a:p>
            <a:r>
              <a:rPr lang="en-US" sz="2400" b="1" dirty="0"/>
              <a:t>Real Interest = Nominal Interest – Inflation</a:t>
            </a:r>
          </a:p>
          <a:p>
            <a:r>
              <a:rPr lang="en-US" sz="2400" b="1" dirty="0"/>
              <a:t>                                   Or </a:t>
            </a:r>
          </a:p>
          <a:p>
            <a:r>
              <a:rPr lang="en-US" sz="2400" b="1" dirty="0"/>
              <a:t>Nominal Interest = Real Interest + Inflation</a:t>
            </a:r>
          </a:p>
        </p:txBody>
      </p:sp>
      <p:sp>
        <p:nvSpPr>
          <p:cNvPr id="11" name="Rectangle 10"/>
          <p:cNvSpPr/>
          <p:nvPr/>
        </p:nvSpPr>
        <p:spPr>
          <a:xfrm>
            <a:off x="1408642" y="5003830"/>
            <a:ext cx="6096000" cy="646331"/>
          </a:xfrm>
          <a:prstGeom prst="rect">
            <a:avLst/>
          </a:prstGeom>
        </p:spPr>
        <p:txBody>
          <a:bodyPr>
            <a:spAutoFit/>
          </a:bodyPr>
          <a:lstStyle/>
          <a:p>
            <a:r>
              <a:rPr lang="en-US" dirty="0" err="1"/>
              <a:t>Eg</a:t>
            </a:r>
            <a:r>
              <a:rPr lang="en-US" dirty="0"/>
              <a:t>. The bank charges lends money and charges 5% interest for its the inflation rate is 2%. The real interest rate is 5-2=3%. </a:t>
            </a:r>
          </a:p>
        </p:txBody>
      </p:sp>
    </p:spTree>
    <p:extLst>
      <p:ext uri="{BB962C8B-B14F-4D97-AF65-F5344CB8AC3E}">
        <p14:creationId xmlns:p14="http://schemas.microsoft.com/office/powerpoint/2010/main" val="22592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a:t>What is the equation for real interest rates? (Note: Also called the Fisher Equation after the economist Robert Fisher.)</a:t>
            </a:r>
          </a:p>
          <a:p>
            <a:r>
              <a:rPr lang="en-AU" dirty="0">
                <a:solidFill>
                  <a:srgbClr val="FF0000"/>
                </a:solidFill>
              </a:rPr>
              <a:t>Real interest rate = Nominal Interest Rate – Inflation</a:t>
            </a:r>
          </a:p>
          <a:p>
            <a:r>
              <a:rPr lang="en-AU" dirty="0">
                <a:solidFill>
                  <a:srgbClr val="FF0000"/>
                </a:solidFill>
              </a:rPr>
              <a:t>Inflation decreases the value of money that borrowers have to pay back, even though the number they pay back is the same.</a:t>
            </a:r>
          </a:p>
        </p:txBody>
      </p:sp>
    </p:spTree>
    <p:extLst>
      <p:ext uri="{BB962C8B-B14F-4D97-AF65-F5344CB8AC3E}">
        <p14:creationId xmlns:p14="http://schemas.microsoft.com/office/powerpoint/2010/main" val="137896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Fisher Equation, which one is the best deal?</a:t>
            </a:r>
          </a:p>
        </p:txBody>
      </p:sp>
      <p:sp>
        <p:nvSpPr>
          <p:cNvPr id="4" name="Text Placeholder 3"/>
          <p:cNvSpPr>
            <a:spLocks noGrp="1"/>
          </p:cNvSpPr>
          <p:nvPr>
            <p:ph type="body" idx="1"/>
          </p:nvPr>
        </p:nvSpPr>
        <p:spPr>
          <a:xfrm>
            <a:off x="839787" y="1036420"/>
            <a:ext cx="5157787" cy="823912"/>
          </a:xfrm>
        </p:spPr>
        <p:txBody>
          <a:bodyPr/>
          <a:lstStyle/>
          <a:p>
            <a:r>
              <a:rPr lang="en-US" dirty="0"/>
              <a:t>Country 1</a:t>
            </a:r>
          </a:p>
        </p:txBody>
      </p:sp>
      <p:sp>
        <p:nvSpPr>
          <p:cNvPr id="5" name="Content Placeholder 4"/>
          <p:cNvSpPr>
            <a:spLocks noGrp="1"/>
          </p:cNvSpPr>
          <p:nvPr>
            <p:ph sz="half" idx="2"/>
          </p:nvPr>
        </p:nvSpPr>
        <p:spPr>
          <a:xfrm>
            <a:off x="839786" y="2093119"/>
            <a:ext cx="5157787" cy="3684588"/>
          </a:xfrm>
        </p:spPr>
        <p:txBody>
          <a:bodyPr>
            <a:normAutofit fontScale="92500" lnSpcReduction="20000"/>
          </a:bodyPr>
          <a:lstStyle/>
          <a:p>
            <a:r>
              <a:rPr lang="en-US" dirty="0"/>
              <a:t>You put 100 dollars in the bank.</a:t>
            </a:r>
          </a:p>
          <a:p>
            <a:r>
              <a:rPr lang="en-US" dirty="0"/>
              <a:t>The bank pays you 10% interest.</a:t>
            </a:r>
          </a:p>
          <a:p>
            <a:r>
              <a:rPr lang="en-US" dirty="0"/>
              <a:t>The inflation rate is 15%</a:t>
            </a:r>
          </a:p>
          <a:p>
            <a:endParaRPr lang="en-US" dirty="0"/>
          </a:p>
          <a:p>
            <a:r>
              <a:rPr lang="en-US" dirty="0">
                <a:solidFill>
                  <a:srgbClr val="FF0000"/>
                </a:solidFill>
              </a:rPr>
              <a:t>Real Interest (%) = Nominal Interest (%) – Inflation (%)</a:t>
            </a:r>
          </a:p>
          <a:p>
            <a:r>
              <a:rPr lang="en-US" dirty="0">
                <a:solidFill>
                  <a:srgbClr val="FF0000"/>
                </a:solidFill>
              </a:rPr>
              <a:t>= 10% - 15% = -5%</a:t>
            </a:r>
          </a:p>
          <a:p>
            <a:r>
              <a:rPr lang="en-US" dirty="0">
                <a:solidFill>
                  <a:srgbClr val="FF0000"/>
                </a:solidFill>
              </a:rPr>
              <a:t>You are losing 5% of your money every year!</a:t>
            </a:r>
          </a:p>
          <a:p>
            <a:endParaRPr lang="en-US" dirty="0"/>
          </a:p>
        </p:txBody>
      </p:sp>
      <p:sp>
        <p:nvSpPr>
          <p:cNvPr id="6" name="Text Placeholder 5"/>
          <p:cNvSpPr>
            <a:spLocks noGrp="1"/>
          </p:cNvSpPr>
          <p:nvPr>
            <p:ph type="body" sz="quarter" idx="3"/>
          </p:nvPr>
        </p:nvSpPr>
        <p:spPr>
          <a:xfrm>
            <a:off x="6172200" y="1067992"/>
            <a:ext cx="5183188" cy="823912"/>
          </a:xfrm>
        </p:spPr>
        <p:txBody>
          <a:bodyPr/>
          <a:lstStyle/>
          <a:p>
            <a:r>
              <a:rPr lang="en-US" dirty="0"/>
              <a:t>Country 2</a:t>
            </a:r>
          </a:p>
        </p:txBody>
      </p:sp>
      <p:sp>
        <p:nvSpPr>
          <p:cNvPr id="7" name="Content Placeholder 6"/>
          <p:cNvSpPr>
            <a:spLocks noGrp="1"/>
          </p:cNvSpPr>
          <p:nvPr>
            <p:ph sz="quarter" idx="4"/>
          </p:nvPr>
        </p:nvSpPr>
        <p:spPr>
          <a:xfrm>
            <a:off x="5997573" y="2093119"/>
            <a:ext cx="5183188" cy="3684588"/>
          </a:xfrm>
        </p:spPr>
        <p:txBody>
          <a:bodyPr>
            <a:normAutofit lnSpcReduction="10000"/>
          </a:bodyPr>
          <a:lstStyle/>
          <a:p>
            <a:r>
              <a:rPr lang="en-US" dirty="0"/>
              <a:t>You put 100 dollars in the bank.</a:t>
            </a:r>
          </a:p>
          <a:p>
            <a:r>
              <a:rPr lang="en-US" dirty="0"/>
              <a:t>The bank pays you 5% interest.</a:t>
            </a:r>
          </a:p>
          <a:p>
            <a:r>
              <a:rPr lang="en-US" dirty="0"/>
              <a:t>The inflation rate is 3%</a:t>
            </a:r>
          </a:p>
          <a:p>
            <a:endParaRPr lang="en-US" dirty="0"/>
          </a:p>
          <a:p>
            <a:r>
              <a:rPr lang="en-US" dirty="0">
                <a:solidFill>
                  <a:srgbClr val="FF0000"/>
                </a:solidFill>
              </a:rPr>
              <a:t>Real Interest (%) = Nominal Interest (%) – Inflation (%)</a:t>
            </a:r>
          </a:p>
          <a:p>
            <a:r>
              <a:rPr lang="en-US" dirty="0">
                <a:solidFill>
                  <a:srgbClr val="FF0000"/>
                </a:solidFill>
              </a:rPr>
              <a:t>= 5% - 3% = 2%</a:t>
            </a:r>
          </a:p>
          <a:p>
            <a:r>
              <a:rPr lang="en-US" dirty="0">
                <a:solidFill>
                  <a:srgbClr val="FF0000"/>
                </a:solidFill>
              </a:rPr>
              <a:t>You are making 2% every year. </a:t>
            </a:r>
          </a:p>
          <a:p>
            <a:endParaRPr lang="en-US" dirty="0"/>
          </a:p>
        </p:txBody>
      </p:sp>
      <p:sp>
        <p:nvSpPr>
          <p:cNvPr id="8" name="TextBox 7"/>
          <p:cNvSpPr txBox="1"/>
          <p:nvPr/>
        </p:nvSpPr>
        <p:spPr>
          <a:xfrm>
            <a:off x="2402682" y="5856972"/>
            <a:ext cx="6361112" cy="646331"/>
          </a:xfrm>
          <a:prstGeom prst="rect">
            <a:avLst/>
          </a:prstGeom>
          <a:noFill/>
        </p:spPr>
        <p:txBody>
          <a:bodyPr wrap="square" rtlCol="0">
            <a:spAutoFit/>
          </a:bodyPr>
          <a:lstStyle/>
          <a:p>
            <a:r>
              <a:rPr lang="en-US" dirty="0"/>
              <a:t>We can see that the Real Interest Rate is the most important and not the Nominal Interest Rate. Knowing the inflation is important.</a:t>
            </a:r>
          </a:p>
        </p:txBody>
      </p:sp>
    </p:spTree>
    <p:extLst>
      <p:ext uri="{BB962C8B-B14F-4D97-AF65-F5344CB8AC3E}">
        <p14:creationId xmlns:p14="http://schemas.microsoft.com/office/powerpoint/2010/main" val="404924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500"/>
                                        <p:tgtEl>
                                          <p:spTgt spid="5">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6936"/>
          </a:xfrm>
        </p:spPr>
        <p:txBody>
          <a:bodyPr/>
          <a:lstStyle/>
          <a:p>
            <a:r>
              <a:rPr lang="en-US" dirty="0"/>
              <a:t>Banks and Loans</a:t>
            </a:r>
          </a:p>
        </p:txBody>
      </p:sp>
      <p:sp>
        <p:nvSpPr>
          <p:cNvPr id="4" name="Content Placeholder 2"/>
          <p:cNvSpPr>
            <a:spLocks noGrp="1"/>
          </p:cNvSpPr>
          <p:nvPr>
            <p:ph idx="1"/>
          </p:nvPr>
        </p:nvSpPr>
        <p:spPr>
          <a:xfrm>
            <a:off x="484237" y="1464776"/>
            <a:ext cx="5566965" cy="3235043"/>
          </a:xfrm>
          <a:solidFill>
            <a:schemeClr val="accent1">
              <a:lumMod val="20000"/>
              <a:lumOff val="80000"/>
            </a:schemeClr>
          </a:solidFill>
        </p:spPr>
        <p:txBody>
          <a:bodyPr>
            <a:normAutofit/>
          </a:bodyPr>
          <a:lstStyle/>
          <a:p>
            <a:pPr marL="0" indent="0">
              <a:buNone/>
            </a:pPr>
            <a:r>
              <a:rPr lang="en-US" sz="2000" b="1" u="sng" dirty="0"/>
              <a:t>How Banks Approach Inflation</a:t>
            </a:r>
          </a:p>
          <a:p>
            <a:pPr marL="0" indent="0">
              <a:buNone/>
            </a:pPr>
            <a:r>
              <a:rPr lang="en-US" sz="1800" dirty="0"/>
              <a:t>When a </a:t>
            </a:r>
            <a:r>
              <a:rPr lang="en-US" sz="1800" dirty="0">
                <a:solidFill>
                  <a:srgbClr val="00B0F0"/>
                </a:solidFill>
              </a:rPr>
              <a:t>bank lends</a:t>
            </a:r>
            <a:r>
              <a:rPr lang="en-US" sz="1800" dirty="0"/>
              <a:t>, they try to </a:t>
            </a:r>
            <a:r>
              <a:rPr lang="en-US" sz="1800" dirty="0">
                <a:solidFill>
                  <a:srgbClr val="00B0F0"/>
                </a:solidFill>
              </a:rPr>
              <a:t>consider the inflation level</a:t>
            </a:r>
            <a:r>
              <a:rPr lang="en-US" sz="1800" dirty="0"/>
              <a:t>, using the </a:t>
            </a:r>
            <a:r>
              <a:rPr lang="en-US" sz="1800" dirty="0">
                <a:solidFill>
                  <a:srgbClr val="00B0F0"/>
                </a:solidFill>
              </a:rPr>
              <a:t>Fisher Equation</a:t>
            </a:r>
            <a:r>
              <a:rPr lang="en-US" sz="1800" dirty="0"/>
              <a:t>.</a:t>
            </a:r>
          </a:p>
        </p:txBody>
      </p:sp>
      <p:sp>
        <p:nvSpPr>
          <p:cNvPr id="5" name="TextBox 4"/>
          <p:cNvSpPr txBox="1"/>
          <p:nvPr/>
        </p:nvSpPr>
        <p:spPr>
          <a:xfrm>
            <a:off x="6738784" y="449114"/>
            <a:ext cx="5063612" cy="2031325"/>
          </a:xfrm>
          <a:prstGeom prst="rect">
            <a:avLst/>
          </a:prstGeom>
          <a:solidFill>
            <a:schemeClr val="accent4">
              <a:lumMod val="20000"/>
              <a:lumOff val="80000"/>
            </a:schemeClr>
          </a:solidFill>
        </p:spPr>
        <p:txBody>
          <a:bodyPr wrap="square" rtlCol="0">
            <a:spAutoFit/>
          </a:bodyPr>
          <a:lstStyle/>
          <a:p>
            <a:r>
              <a:rPr lang="en-US" b="1" u="sng" dirty="0"/>
              <a:t>Different Types of Loans</a:t>
            </a:r>
          </a:p>
          <a:p>
            <a:r>
              <a:rPr lang="en-US" dirty="0"/>
              <a:t>There are many different types of loans! Examples:</a:t>
            </a:r>
          </a:p>
          <a:p>
            <a:pPr marL="285750" indent="-285750">
              <a:buFont typeface="Arial" panose="020B0604020202020204" pitchFamily="34" charset="0"/>
              <a:buChar char="•"/>
            </a:pPr>
            <a:r>
              <a:rPr lang="en-US" dirty="0"/>
              <a:t>Business Loan – loan to businesses</a:t>
            </a:r>
          </a:p>
          <a:p>
            <a:pPr marL="285750" indent="-285750">
              <a:buFont typeface="Arial" panose="020B0604020202020204" pitchFamily="34" charset="0"/>
              <a:buChar char="•"/>
            </a:pPr>
            <a:r>
              <a:rPr lang="en-US" dirty="0"/>
              <a:t>Mortgage – loan for people to buy a house</a:t>
            </a:r>
          </a:p>
          <a:p>
            <a:pPr marL="285750" indent="-285750">
              <a:buFont typeface="Arial" panose="020B0604020202020204" pitchFamily="34" charset="0"/>
              <a:buChar char="•"/>
            </a:pPr>
            <a:r>
              <a:rPr lang="en-US" dirty="0"/>
              <a:t>Student loan – loan for people to pay for their education</a:t>
            </a:r>
          </a:p>
          <a:p>
            <a:endParaRPr lang="en-US" dirty="0"/>
          </a:p>
        </p:txBody>
      </p:sp>
      <p:sp>
        <p:nvSpPr>
          <p:cNvPr id="6" name="TextBox 5"/>
          <p:cNvSpPr txBox="1"/>
          <p:nvPr/>
        </p:nvSpPr>
        <p:spPr>
          <a:xfrm>
            <a:off x="6717890" y="4159045"/>
            <a:ext cx="5129981" cy="1200329"/>
          </a:xfrm>
          <a:prstGeom prst="rect">
            <a:avLst/>
          </a:prstGeom>
          <a:solidFill>
            <a:schemeClr val="accent6">
              <a:lumMod val="20000"/>
              <a:lumOff val="80000"/>
            </a:schemeClr>
          </a:solidFill>
        </p:spPr>
        <p:txBody>
          <a:bodyPr wrap="square" rtlCol="0">
            <a:spAutoFit/>
          </a:bodyPr>
          <a:lstStyle/>
          <a:p>
            <a:r>
              <a:rPr lang="en-US" b="1" i="1" dirty="0"/>
              <a:t>Did You Know?</a:t>
            </a:r>
          </a:p>
          <a:p>
            <a:r>
              <a:rPr lang="en-US" dirty="0"/>
              <a:t>When you are saving money in the bank, you are the lender and the bank is the borrower!</a:t>
            </a:r>
          </a:p>
          <a:p>
            <a:r>
              <a:rPr lang="en-US" dirty="0"/>
              <a:t>The bank will not always be the lender.</a:t>
            </a:r>
          </a:p>
        </p:txBody>
      </p:sp>
      <p:sp>
        <p:nvSpPr>
          <p:cNvPr id="7" name="TextBox 6"/>
          <p:cNvSpPr txBox="1"/>
          <p:nvPr/>
        </p:nvSpPr>
        <p:spPr>
          <a:xfrm>
            <a:off x="664571" y="5096921"/>
            <a:ext cx="4572000"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Banks will always charge a nominal interest higher than inflation. </a:t>
            </a:r>
          </a:p>
          <a:p>
            <a:r>
              <a:rPr lang="en-US" dirty="0">
                <a:solidFill>
                  <a:srgbClr val="FF0000"/>
                </a:solidFill>
              </a:rPr>
              <a:t>There are different types of loans.</a:t>
            </a:r>
          </a:p>
          <a:p>
            <a:r>
              <a:rPr lang="en-US" dirty="0">
                <a:solidFill>
                  <a:srgbClr val="FF0000"/>
                </a:solidFill>
              </a:rPr>
              <a:t>Banks can be the borrower as well as lender.</a:t>
            </a:r>
          </a:p>
        </p:txBody>
      </p:sp>
      <p:pic>
        <p:nvPicPr>
          <p:cNvPr id="8" name="Picture 7"/>
          <p:cNvPicPr>
            <a:picLocks noChangeAspect="1"/>
          </p:cNvPicPr>
          <p:nvPr/>
        </p:nvPicPr>
        <p:blipFill>
          <a:blip r:embed="rId2"/>
          <a:stretch>
            <a:fillRect/>
          </a:stretch>
        </p:blipFill>
        <p:spPr>
          <a:xfrm>
            <a:off x="8042788" y="2092181"/>
            <a:ext cx="3072027" cy="1953601"/>
          </a:xfrm>
          <a:prstGeom prst="rect">
            <a:avLst/>
          </a:prstGeom>
        </p:spPr>
      </p:pic>
      <p:pic>
        <p:nvPicPr>
          <p:cNvPr id="9" name="Picture 8"/>
          <p:cNvPicPr>
            <a:picLocks noChangeAspect="1"/>
          </p:cNvPicPr>
          <p:nvPr/>
        </p:nvPicPr>
        <p:blipFill>
          <a:blip r:embed="rId3"/>
          <a:stretch>
            <a:fillRect/>
          </a:stretch>
        </p:blipFill>
        <p:spPr>
          <a:xfrm>
            <a:off x="3435354" y="2600542"/>
            <a:ext cx="3282536" cy="1555124"/>
          </a:xfrm>
          <a:prstGeom prst="rect">
            <a:avLst/>
          </a:prstGeom>
        </p:spPr>
      </p:pic>
      <p:pic>
        <p:nvPicPr>
          <p:cNvPr id="10" name="Picture 9"/>
          <p:cNvPicPr>
            <a:picLocks noChangeAspect="1"/>
          </p:cNvPicPr>
          <p:nvPr/>
        </p:nvPicPr>
        <p:blipFill>
          <a:blip r:embed="rId4"/>
          <a:stretch>
            <a:fillRect/>
          </a:stretch>
        </p:blipFill>
        <p:spPr>
          <a:xfrm>
            <a:off x="8042787" y="5461231"/>
            <a:ext cx="3072027" cy="1415599"/>
          </a:xfrm>
          <a:prstGeom prst="rect">
            <a:avLst/>
          </a:prstGeom>
        </p:spPr>
      </p:pic>
      <p:pic>
        <p:nvPicPr>
          <p:cNvPr id="11" name="Picture 10"/>
          <p:cNvPicPr>
            <a:picLocks noChangeAspect="1"/>
          </p:cNvPicPr>
          <p:nvPr/>
        </p:nvPicPr>
        <p:blipFill>
          <a:blip r:embed="rId5"/>
          <a:stretch>
            <a:fillRect/>
          </a:stretch>
        </p:blipFill>
        <p:spPr>
          <a:xfrm>
            <a:off x="2145600" y="3560984"/>
            <a:ext cx="1204343" cy="1321715"/>
          </a:xfrm>
          <a:prstGeom prst="rect">
            <a:avLst/>
          </a:prstGeom>
        </p:spPr>
      </p:pic>
      <p:sp>
        <p:nvSpPr>
          <p:cNvPr id="3" name="Cloud Callout 2"/>
          <p:cNvSpPr/>
          <p:nvPr/>
        </p:nvSpPr>
        <p:spPr>
          <a:xfrm flipH="1">
            <a:off x="484237" y="2536263"/>
            <a:ext cx="1955324" cy="117343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51830" y="2715409"/>
            <a:ext cx="1587731" cy="769441"/>
          </a:xfrm>
          <a:prstGeom prst="rect">
            <a:avLst/>
          </a:prstGeom>
          <a:noFill/>
        </p:spPr>
        <p:txBody>
          <a:bodyPr wrap="square" rtlCol="0">
            <a:spAutoFit/>
          </a:bodyPr>
          <a:lstStyle/>
          <a:p>
            <a:r>
              <a:rPr lang="en-US" sz="1100" b="1" dirty="0"/>
              <a:t>If inflation is 2% we need to charge more than 2% to make real interest!</a:t>
            </a:r>
          </a:p>
        </p:txBody>
      </p:sp>
    </p:spTree>
    <p:extLst>
      <p:ext uri="{BB962C8B-B14F-4D97-AF65-F5344CB8AC3E}">
        <p14:creationId xmlns:p14="http://schemas.microsoft.com/office/powerpoint/2010/main" val="2173006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Why is a 25 year old full time university student not in the labor force?</a:t>
            </a:r>
          </a:p>
          <a:p>
            <a:r>
              <a:rPr lang="en-US" dirty="0">
                <a:solidFill>
                  <a:srgbClr val="FF0000"/>
                </a:solidFill>
              </a:rPr>
              <a:t>Because they are not looking for a job.</a:t>
            </a:r>
          </a:p>
        </p:txBody>
      </p:sp>
    </p:spTree>
    <p:extLst>
      <p:ext uri="{BB962C8B-B14F-4D97-AF65-F5344CB8AC3E}">
        <p14:creationId xmlns:p14="http://schemas.microsoft.com/office/powerpoint/2010/main" val="197972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You save money in the bank. The bank pays you 2% interest and inflation is 3%. What is the real interest rate?</a:t>
            </a:r>
          </a:p>
          <a:p>
            <a:r>
              <a:rPr lang="en-US" dirty="0">
                <a:solidFill>
                  <a:srgbClr val="FF0000"/>
                </a:solidFill>
              </a:rPr>
              <a:t>RIR = NIR – Inflation = 2 – 3 = -1%</a:t>
            </a:r>
          </a:p>
          <a:p>
            <a:r>
              <a:rPr lang="en-US" dirty="0"/>
              <a:t>In this situation, who is the borrower and who is the lender?</a:t>
            </a:r>
          </a:p>
          <a:p>
            <a:r>
              <a:rPr lang="en-US" dirty="0">
                <a:solidFill>
                  <a:srgbClr val="FF0000"/>
                </a:solidFill>
              </a:rPr>
              <a:t>You are the lender. The bank is the borrower. (Hint: The one who pays the interest is always the borrower)</a:t>
            </a:r>
          </a:p>
          <a:p>
            <a:r>
              <a:rPr lang="en-US" dirty="0"/>
              <a:t>What can we say about the money you have put in the bank?</a:t>
            </a:r>
          </a:p>
          <a:p>
            <a:r>
              <a:rPr lang="en-US" dirty="0">
                <a:solidFill>
                  <a:srgbClr val="FF0000"/>
                </a:solidFill>
              </a:rPr>
              <a:t>It has actually lost value because the RIR is negative. </a:t>
            </a:r>
          </a:p>
          <a:p>
            <a:pPr marL="0" indent="0">
              <a:buNone/>
            </a:pPr>
            <a:endParaRPr lang="en-US" dirty="0"/>
          </a:p>
        </p:txBody>
      </p:sp>
    </p:spTree>
    <p:extLst>
      <p:ext uri="{BB962C8B-B14F-4D97-AF65-F5344CB8AC3E}">
        <p14:creationId xmlns:p14="http://schemas.microsoft.com/office/powerpoint/2010/main" val="336790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4726858" cy="500114"/>
          </a:xfrm>
        </p:spPr>
        <p:txBody>
          <a:bodyPr>
            <a:normAutofit fontScale="90000"/>
          </a:bodyPr>
          <a:lstStyle/>
          <a:p>
            <a:r>
              <a:rPr lang="en-US" dirty="0"/>
              <a:t>Winners and Losers</a:t>
            </a:r>
          </a:p>
        </p:txBody>
      </p:sp>
      <p:sp>
        <p:nvSpPr>
          <p:cNvPr id="4" name="Content Placeholder 3"/>
          <p:cNvSpPr>
            <a:spLocks noGrp="1"/>
          </p:cNvSpPr>
          <p:nvPr>
            <p:ph sz="half" idx="1"/>
          </p:nvPr>
        </p:nvSpPr>
        <p:spPr>
          <a:xfrm>
            <a:off x="383458" y="1078375"/>
            <a:ext cx="5053781" cy="3370854"/>
          </a:xfrm>
          <a:solidFill>
            <a:schemeClr val="accent4">
              <a:lumMod val="20000"/>
              <a:lumOff val="80000"/>
            </a:schemeClr>
          </a:solidFill>
        </p:spPr>
        <p:txBody>
          <a:bodyPr>
            <a:normAutofit fontScale="92500" lnSpcReduction="10000"/>
          </a:bodyPr>
          <a:lstStyle/>
          <a:p>
            <a:pPr marL="0" indent="0">
              <a:buNone/>
            </a:pPr>
            <a:r>
              <a:rPr lang="en-US" b="1" u="sng" dirty="0"/>
              <a:t>Unexpected/Unanticipated Inflation</a:t>
            </a:r>
          </a:p>
          <a:p>
            <a:r>
              <a:rPr lang="en-US" dirty="0"/>
              <a:t>-&gt; Higher Actual Inflation</a:t>
            </a:r>
          </a:p>
          <a:p>
            <a:r>
              <a:rPr lang="en-US" dirty="0"/>
              <a:t>-&gt; Lower RIR (=NIR – Inflation)</a:t>
            </a:r>
          </a:p>
          <a:p>
            <a:endParaRPr lang="en-US" dirty="0"/>
          </a:p>
          <a:p>
            <a:r>
              <a:rPr lang="en-US" dirty="0"/>
              <a:t>Borrowers win.</a:t>
            </a:r>
          </a:p>
          <a:p>
            <a:r>
              <a:rPr lang="en-US" dirty="0"/>
              <a:t>Lenders lose.</a:t>
            </a:r>
          </a:p>
          <a:p>
            <a:endParaRPr lang="en-US" dirty="0"/>
          </a:p>
        </p:txBody>
      </p:sp>
      <p:sp>
        <p:nvSpPr>
          <p:cNvPr id="5" name="Content Placeholder 4"/>
          <p:cNvSpPr>
            <a:spLocks noGrp="1"/>
          </p:cNvSpPr>
          <p:nvPr>
            <p:ph sz="half" idx="2"/>
          </p:nvPr>
        </p:nvSpPr>
        <p:spPr>
          <a:xfrm>
            <a:off x="5957769" y="468485"/>
            <a:ext cx="5280502" cy="2970372"/>
          </a:xfrm>
          <a:solidFill>
            <a:schemeClr val="accent3">
              <a:lumMod val="20000"/>
              <a:lumOff val="80000"/>
            </a:schemeClr>
          </a:solidFill>
        </p:spPr>
        <p:txBody>
          <a:bodyPr>
            <a:normAutofit fontScale="92500" lnSpcReduction="10000"/>
          </a:bodyPr>
          <a:lstStyle/>
          <a:p>
            <a:pPr marL="0" indent="0">
              <a:buNone/>
            </a:pPr>
            <a:r>
              <a:rPr lang="en-US" b="1" u="sng" dirty="0"/>
              <a:t>Unexpected/Unanticipated Deflation (Negative Inflation)</a:t>
            </a:r>
          </a:p>
          <a:p>
            <a:r>
              <a:rPr lang="en-US" dirty="0"/>
              <a:t>-&gt; Lower Actual Inflation</a:t>
            </a:r>
          </a:p>
          <a:p>
            <a:r>
              <a:rPr lang="en-US" dirty="0"/>
              <a:t>-&gt; Higher RIR (=NIR – Inflation)</a:t>
            </a:r>
          </a:p>
          <a:p>
            <a:endParaRPr lang="en-US" dirty="0"/>
          </a:p>
          <a:p>
            <a:r>
              <a:rPr lang="en-US" dirty="0"/>
              <a:t>Lenders win.</a:t>
            </a:r>
          </a:p>
          <a:p>
            <a:r>
              <a:rPr lang="en-US" dirty="0"/>
              <a:t>Borrowers lose.</a:t>
            </a:r>
          </a:p>
          <a:p>
            <a:endParaRPr lang="en-US" dirty="0"/>
          </a:p>
        </p:txBody>
      </p:sp>
      <p:pic>
        <p:nvPicPr>
          <p:cNvPr id="6" name="Picture 5"/>
          <p:cNvPicPr>
            <a:picLocks noChangeAspect="1"/>
          </p:cNvPicPr>
          <p:nvPr/>
        </p:nvPicPr>
        <p:blipFill>
          <a:blip r:embed="rId2"/>
          <a:stretch>
            <a:fillRect/>
          </a:stretch>
        </p:blipFill>
        <p:spPr>
          <a:xfrm>
            <a:off x="2951051" y="2498413"/>
            <a:ext cx="1941582" cy="1754171"/>
          </a:xfrm>
          <a:prstGeom prst="rect">
            <a:avLst/>
          </a:prstGeom>
        </p:spPr>
      </p:pic>
      <p:pic>
        <p:nvPicPr>
          <p:cNvPr id="7" name="Picture 6"/>
          <p:cNvPicPr>
            <a:picLocks noChangeAspect="1"/>
          </p:cNvPicPr>
          <p:nvPr/>
        </p:nvPicPr>
        <p:blipFill>
          <a:blip r:embed="rId3"/>
          <a:stretch>
            <a:fillRect/>
          </a:stretch>
        </p:blipFill>
        <p:spPr>
          <a:xfrm>
            <a:off x="8542115" y="2351128"/>
            <a:ext cx="2696156" cy="1434257"/>
          </a:xfrm>
          <a:prstGeom prst="rect">
            <a:avLst/>
          </a:prstGeom>
        </p:spPr>
      </p:pic>
      <p:sp>
        <p:nvSpPr>
          <p:cNvPr id="8" name="TextBox 7"/>
          <p:cNvSpPr txBox="1"/>
          <p:nvPr/>
        </p:nvSpPr>
        <p:spPr>
          <a:xfrm>
            <a:off x="3921842" y="4359152"/>
            <a:ext cx="6565491" cy="2246769"/>
          </a:xfrm>
          <a:prstGeom prst="rect">
            <a:avLst/>
          </a:prstGeom>
          <a:solidFill>
            <a:schemeClr val="accent6">
              <a:lumMod val="20000"/>
              <a:lumOff val="80000"/>
            </a:schemeClr>
          </a:solidFill>
        </p:spPr>
        <p:txBody>
          <a:bodyPr wrap="square" rtlCol="0">
            <a:spAutoFit/>
          </a:bodyPr>
          <a:lstStyle/>
          <a:p>
            <a:r>
              <a:rPr lang="en-US" sz="2800" b="1" u="sng" dirty="0"/>
              <a:t>No Unexpected Inflation/Deflation</a:t>
            </a:r>
          </a:p>
          <a:p>
            <a:r>
              <a:rPr lang="en-US" sz="2800" dirty="0"/>
              <a:t>-&gt; Actual Inflation is the same.</a:t>
            </a:r>
          </a:p>
          <a:p>
            <a:r>
              <a:rPr lang="en-US" sz="2800" dirty="0"/>
              <a:t>-&gt; RIR is the same.</a:t>
            </a:r>
          </a:p>
          <a:p>
            <a:r>
              <a:rPr lang="en-US" sz="2800" dirty="0"/>
              <a:t>If there is no unexpected inflation or deflation, then there is no winner or lower!</a:t>
            </a:r>
          </a:p>
        </p:txBody>
      </p:sp>
      <p:sp>
        <p:nvSpPr>
          <p:cNvPr id="9" name="TextBox 8"/>
          <p:cNvSpPr txBox="1"/>
          <p:nvPr/>
        </p:nvSpPr>
        <p:spPr>
          <a:xfrm>
            <a:off x="167148" y="5195568"/>
            <a:ext cx="3205317"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Unexpected inflation -&gt; borrowers win</a:t>
            </a:r>
          </a:p>
          <a:p>
            <a:r>
              <a:rPr lang="en-US" sz="1400" dirty="0">
                <a:solidFill>
                  <a:srgbClr val="FF0000"/>
                </a:solidFill>
              </a:rPr>
              <a:t>Unexpected deflation -&gt; lenders win</a:t>
            </a:r>
          </a:p>
          <a:p>
            <a:r>
              <a:rPr lang="en-US" sz="1400" dirty="0">
                <a:solidFill>
                  <a:srgbClr val="FF0000"/>
                </a:solidFill>
              </a:rPr>
              <a:t>No unexpected inflation/deflation -&gt; no winners or losers</a:t>
            </a:r>
          </a:p>
        </p:txBody>
      </p:sp>
      <p:pic>
        <p:nvPicPr>
          <p:cNvPr id="10" name="Picture 9"/>
          <p:cNvPicPr>
            <a:picLocks noChangeAspect="1"/>
          </p:cNvPicPr>
          <p:nvPr/>
        </p:nvPicPr>
        <p:blipFill>
          <a:blip r:embed="rId4"/>
          <a:stretch>
            <a:fillRect/>
          </a:stretch>
        </p:blipFill>
        <p:spPr>
          <a:xfrm>
            <a:off x="9715990" y="4252584"/>
            <a:ext cx="1911151" cy="1737410"/>
          </a:xfrm>
          <a:prstGeom prst="rect">
            <a:avLst/>
          </a:prstGeom>
        </p:spPr>
      </p:pic>
    </p:spTree>
    <p:extLst>
      <p:ext uri="{BB962C8B-B14F-4D97-AF65-F5344CB8AC3E}">
        <p14:creationId xmlns:p14="http://schemas.microsoft.com/office/powerpoint/2010/main" val="8993583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384"/>
            <a:ext cx="8917969" cy="763583"/>
          </a:xfrm>
        </p:spPr>
        <p:txBody>
          <a:bodyPr>
            <a:normAutofit/>
          </a:bodyPr>
          <a:lstStyle/>
          <a:p>
            <a:r>
              <a:rPr lang="en-US"/>
              <a:t>Example – Unexpected Inflation</a:t>
            </a:r>
            <a:endParaRPr lang="en-US" dirty="0"/>
          </a:p>
        </p:txBody>
      </p:sp>
      <p:sp>
        <p:nvSpPr>
          <p:cNvPr id="3" name="Content Placeholder 2"/>
          <p:cNvSpPr>
            <a:spLocks noGrp="1"/>
          </p:cNvSpPr>
          <p:nvPr>
            <p:ph idx="1"/>
          </p:nvPr>
        </p:nvSpPr>
        <p:spPr>
          <a:xfrm>
            <a:off x="388618" y="1020790"/>
            <a:ext cx="6667318" cy="4169083"/>
          </a:xfrm>
          <a:solidFill>
            <a:schemeClr val="bg2"/>
          </a:solidFill>
        </p:spPr>
        <p:txBody>
          <a:bodyPr>
            <a:normAutofit/>
          </a:bodyPr>
          <a:lstStyle/>
          <a:p>
            <a:endParaRPr lang="en-US" dirty="0"/>
          </a:p>
          <a:p>
            <a:endParaRPr lang="en-AU" dirty="0"/>
          </a:p>
        </p:txBody>
      </p:sp>
      <p:sp>
        <p:nvSpPr>
          <p:cNvPr id="6" name="TextBox 5"/>
          <p:cNvSpPr txBox="1"/>
          <p:nvPr/>
        </p:nvSpPr>
        <p:spPr>
          <a:xfrm>
            <a:off x="462116" y="5922966"/>
            <a:ext cx="2241755" cy="646331"/>
          </a:xfrm>
          <a:prstGeom prst="rect">
            <a:avLst/>
          </a:prstGeom>
          <a:noFill/>
        </p:spPr>
        <p:txBody>
          <a:bodyPr wrap="square" rtlCol="0">
            <a:spAutoFit/>
          </a:bodyPr>
          <a:lstStyle/>
          <a:p>
            <a:r>
              <a:rPr lang="en-AU" dirty="0">
                <a:hlinkClick r:id="rId2" action="ppaction://hlinksldjump"/>
              </a:rPr>
              <a:t>Consequences of Inflation Home</a:t>
            </a:r>
            <a:endParaRPr lang="en-AU" dirty="0"/>
          </a:p>
        </p:txBody>
      </p:sp>
      <p:pic>
        <p:nvPicPr>
          <p:cNvPr id="7" name="Picture 6"/>
          <p:cNvPicPr>
            <a:picLocks noChangeAspect="1"/>
          </p:cNvPicPr>
          <p:nvPr/>
        </p:nvPicPr>
        <p:blipFill>
          <a:blip r:embed="rId3"/>
          <a:stretch>
            <a:fillRect/>
          </a:stretch>
        </p:blipFill>
        <p:spPr>
          <a:xfrm>
            <a:off x="8276789" y="299810"/>
            <a:ext cx="1784842" cy="1958788"/>
          </a:xfrm>
          <a:prstGeom prst="rect">
            <a:avLst/>
          </a:prstGeom>
        </p:spPr>
      </p:pic>
      <p:pic>
        <p:nvPicPr>
          <p:cNvPr id="8" name="Picture 7"/>
          <p:cNvPicPr>
            <a:picLocks noChangeAspect="1"/>
          </p:cNvPicPr>
          <p:nvPr/>
        </p:nvPicPr>
        <p:blipFill>
          <a:blip r:embed="rId4"/>
          <a:stretch>
            <a:fillRect/>
          </a:stretch>
        </p:blipFill>
        <p:spPr>
          <a:xfrm>
            <a:off x="10362321" y="484607"/>
            <a:ext cx="1406862" cy="1268362"/>
          </a:xfrm>
          <a:prstGeom prst="rect">
            <a:avLst/>
          </a:prstGeom>
        </p:spPr>
      </p:pic>
      <p:pic>
        <p:nvPicPr>
          <p:cNvPr id="9" name="Picture 8"/>
          <p:cNvPicPr>
            <a:picLocks noChangeAspect="1"/>
          </p:cNvPicPr>
          <p:nvPr/>
        </p:nvPicPr>
        <p:blipFill>
          <a:blip r:embed="rId5"/>
          <a:stretch>
            <a:fillRect/>
          </a:stretch>
        </p:blipFill>
        <p:spPr>
          <a:xfrm>
            <a:off x="10284101" y="257247"/>
            <a:ext cx="1563301" cy="1527086"/>
          </a:xfrm>
          <a:prstGeom prst="rect">
            <a:avLst/>
          </a:prstGeom>
        </p:spPr>
      </p:pic>
      <p:pic>
        <p:nvPicPr>
          <p:cNvPr id="11" name="Picture 10"/>
          <p:cNvPicPr>
            <a:picLocks noChangeAspect="1"/>
          </p:cNvPicPr>
          <p:nvPr/>
        </p:nvPicPr>
        <p:blipFill>
          <a:blip r:embed="rId6"/>
          <a:stretch>
            <a:fillRect/>
          </a:stretch>
        </p:blipFill>
        <p:spPr>
          <a:xfrm>
            <a:off x="9548452" y="4643180"/>
            <a:ext cx="2225223" cy="2048490"/>
          </a:xfrm>
          <a:prstGeom prst="rect">
            <a:avLst/>
          </a:prstGeom>
        </p:spPr>
      </p:pic>
      <p:sp>
        <p:nvSpPr>
          <p:cNvPr id="12" name="Right Arrow 11"/>
          <p:cNvSpPr/>
          <p:nvPr/>
        </p:nvSpPr>
        <p:spPr>
          <a:xfrm rot="14533397">
            <a:off x="8029247" y="3053207"/>
            <a:ext cx="2771117" cy="619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7336836" y="3380726"/>
            <a:ext cx="2346990" cy="1200329"/>
          </a:xfrm>
          <a:prstGeom prst="rect">
            <a:avLst/>
          </a:prstGeom>
          <a:noFill/>
        </p:spPr>
        <p:txBody>
          <a:bodyPr wrap="square" rtlCol="0">
            <a:spAutoFit/>
          </a:bodyPr>
          <a:lstStyle/>
          <a:p>
            <a:r>
              <a:rPr lang="en-AU" dirty="0"/>
              <a:t>After: </a:t>
            </a:r>
          </a:p>
          <a:p>
            <a:r>
              <a:rPr lang="en-AU" dirty="0"/>
              <a:t>Nominal interest = 8%</a:t>
            </a:r>
          </a:p>
          <a:p>
            <a:r>
              <a:rPr lang="en-AU" dirty="0"/>
              <a:t>Real Interest = 8- 5 = </a:t>
            </a:r>
            <a:r>
              <a:rPr lang="en-AU" dirty="0">
                <a:solidFill>
                  <a:srgbClr val="FF0000"/>
                </a:solidFill>
              </a:rPr>
              <a:t>3%</a:t>
            </a:r>
          </a:p>
        </p:txBody>
      </p:sp>
      <p:sp>
        <p:nvSpPr>
          <p:cNvPr id="14" name="TextBox 13"/>
          <p:cNvSpPr txBox="1"/>
          <p:nvPr/>
        </p:nvSpPr>
        <p:spPr>
          <a:xfrm>
            <a:off x="9902107" y="2675303"/>
            <a:ext cx="2162628" cy="1477328"/>
          </a:xfrm>
          <a:prstGeom prst="rect">
            <a:avLst/>
          </a:prstGeom>
          <a:noFill/>
        </p:spPr>
        <p:txBody>
          <a:bodyPr wrap="square" rtlCol="0">
            <a:spAutoFit/>
          </a:bodyPr>
          <a:lstStyle/>
          <a:p>
            <a:r>
              <a:rPr lang="en-AU" dirty="0"/>
              <a:t>Before: </a:t>
            </a:r>
          </a:p>
          <a:p>
            <a:r>
              <a:rPr lang="en-AU" dirty="0"/>
              <a:t>Nominal interest = 8%</a:t>
            </a:r>
          </a:p>
          <a:p>
            <a:r>
              <a:rPr lang="en-AU" dirty="0"/>
              <a:t>Real Interest = 8-3 = 5%</a:t>
            </a:r>
          </a:p>
        </p:txBody>
      </p:sp>
      <p:pic>
        <p:nvPicPr>
          <p:cNvPr id="15" name="Picture 14"/>
          <p:cNvPicPr>
            <a:picLocks noChangeAspect="1"/>
          </p:cNvPicPr>
          <p:nvPr/>
        </p:nvPicPr>
        <p:blipFill>
          <a:blip r:embed="rId7"/>
          <a:stretch>
            <a:fillRect/>
          </a:stretch>
        </p:blipFill>
        <p:spPr>
          <a:xfrm>
            <a:off x="7336836" y="4961170"/>
            <a:ext cx="1796103" cy="1714462"/>
          </a:xfrm>
          <a:prstGeom prst="rect">
            <a:avLst/>
          </a:prstGeom>
        </p:spPr>
      </p:pic>
      <p:sp>
        <p:nvSpPr>
          <p:cNvPr id="16" name="TextBox 15"/>
          <p:cNvSpPr txBox="1"/>
          <p:nvPr/>
        </p:nvSpPr>
        <p:spPr>
          <a:xfrm>
            <a:off x="2891410" y="5645966"/>
            <a:ext cx="4217452" cy="954107"/>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Banks often cannot change the NIR because it is agreed on beforehand.</a:t>
            </a:r>
          </a:p>
          <a:p>
            <a:r>
              <a:rPr lang="en-AU" sz="1400" dirty="0">
                <a:solidFill>
                  <a:srgbClr val="FF0000"/>
                </a:solidFill>
              </a:rPr>
              <a:t>Unexpected inflation will cause winners and losers.</a:t>
            </a:r>
          </a:p>
        </p:txBody>
      </p:sp>
      <p:sp>
        <p:nvSpPr>
          <p:cNvPr id="4" name="Rectangle 3"/>
          <p:cNvSpPr/>
          <p:nvPr/>
        </p:nvSpPr>
        <p:spPr>
          <a:xfrm>
            <a:off x="578936" y="1752969"/>
            <a:ext cx="6096000" cy="1200329"/>
          </a:xfrm>
          <a:prstGeom prst="rect">
            <a:avLst/>
          </a:prstGeom>
          <a:solidFill>
            <a:schemeClr val="bg1"/>
          </a:solidFill>
        </p:spPr>
        <p:txBody>
          <a:bodyPr>
            <a:spAutoFit/>
          </a:bodyPr>
          <a:lstStyle/>
          <a:p>
            <a:r>
              <a:rPr lang="en-US" dirty="0"/>
              <a:t>The bank expects 3% inflation, the bank sets NIR = 8%</a:t>
            </a:r>
          </a:p>
          <a:p>
            <a:pPr lvl="1"/>
            <a:r>
              <a:rPr lang="en-US" dirty="0"/>
              <a:t>We often assume the </a:t>
            </a:r>
            <a:r>
              <a:rPr lang="en-US" b="1" dirty="0"/>
              <a:t>nominal interest rate is part of a contract which cannot be changed</a:t>
            </a:r>
            <a:r>
              <a:rPr lang="en-US" dirty="0"/>
              <a:t>. </a:t>
            </a:r>
          </a:p>
          <a:p>
            <a:r>
              <a:rPr lang="en-US" dirty="0"/>
              <a:t>RIR = 8% - 3% = 5%</a:t>
            </a:r>
          </a:p>
        </p:txBody>
      </p:sp>
      <p:sp>
        <p:nvSpPr>
          <p:cNvPr id="10" name="Rectangle 9"/>
          <p:cNvSpPr/>
          <p:nvPr/>
        </p:nvSpPr>
        <p:spPr>
          <a:xfrm>
            <a:off x="578936" y="2883000"/>
            <a:ext cx="6440129" cy="1477328"/>
          </a:xfrm>
          <a:prstGeom prst="rect">
            <a:avLst/>
          </a:prstGeom>
          <a:solidFill>
            <a:schemeClr val="accent1">
              <a:lumMod val="20000"/>
              <a:lumOff val="80000"/>
            </a:schemeClr>
          </a:solidFill>
        </p:spPr>
        <p:txBody>
          <a:bodyPr wrap="square">
            <a:spAutoFit/>
          </a:bodyPr>
          <a:lstStyle/>
          <a:p>
            <a:r>
              <a:rPr lang="en-US" dirty="0"/>
              <a:t>AFTER</a:t>
            </a:r>
          </a:p>
          <a:p>
            <a:pPr marL="285750" indent="-285750"/>
            <a:r>
              <a:rPr lang="en-US" dirty="0"/>
              <a:t>Inflation unexpectedly increases to 5%</a:t>
            </a:r>
          </a:p>
          <a:p>
            <a:pPr marL="742950" lvl="1" indent="-285750"/>
            <a:r>
              <a:rPr lang="en-US" dirty="0"/>
              <a:t>RIR = 8% - 5% = 3%</a:t>
            </a:r>
          </a:p>
          <a:p>
            <a:pPr marL="285750" indent="-285750"/>
            <a:r>
              <a:rPr lang="en-US" dirty="0"/>
              <a:t>Because the bank </a:t>
            </a:r>
            <a:r>
              <a:rPr lang="en-US" dirty="0">
                <a:solidFill>
                  <a:srgbClr val="00B0F0"/>
                </a:solidFill>
              </a:rPr>
              <a:t>already set their nominal interest </a:t>
            </a:r>
            <a:r>
              <a:rPr lang="en-US" dirty="0"/>
              <a:t>rate in a contract, they can’t change even though they want to. </a:t>
            </a:r>
          </a:p>
        </p:txBody>
      </p:sp>
      <p:grpSp>
        <p:nvGrpSpPr>
          <p:cNvPr id="19" name="Group 18"/>
          <p:cNvGrpSpPr/>
          <p:nvPr/>
        </p:nvGrpSpPr>
        <p:grpSpPr>
          <a:xfrm>
            <a:off x="356466" y="1368529"/>
            <a:ext cx="3211546" cy="510507"/>
            <a:chOff x="462116" y="1529079"/>
            <a:chExt cx="3211546" cy="510507"/>
          </a:xfrm>
        </p:grpSpPr>
        <p:sp>
          <p:nvSpPr>
            <p:cNvPr id="18" name="Oval 17"/>
            <p:cNvSpPr/>
            <p:nvPr/>
          </p:nvSpPr>
          <p:spPr>
            <a:xfrm>
              <a:off x="462116" y="1529079"/>
              <a:ext cx="3172436" cy="510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41706" y="1597362"/>
              <a:ext cx="2931956" cy="369332"/>
            </a:xfrm>
            <a:prstGeom prst="rect">
              <a:avLst/>
            </a:prstGeom>
          </p:spPr>
          <p:txBody>
            <a:bodyPr wrap="none">
              <a:spAutoFit/>
            </a:bodyPr>
            <a:lstStyle/>
            <a:p>
              <a:r>
                <a:rPr lang="en-US" dirty="0"/>
                <a:t>BEFORE Unexpected Inflation</a:t>
              </a:r>
            </a:p>
          </p:txBody>
        </p:sp>
      </p:grpSp>
      <p:grpSp>
        <p:nvGrpSpPr>
          <p:cNvPr id="20" name="Group 19"/>
          <p:cNvGrpSpPr/>
          <p:nvPr/>
        </p:nvGrpSpPr>
        <p:grpSpPr>
          <a:xfrm>
            <a:off x="462116" y="2806959"/>
            <a:ext cx="3172436" cy="510507"/>
            <a:chOff x="462116" y="1529079"/>
            <a:chExt cx="3172436" cy="510507"/>
          </a:xfrm>
        </p:grpSpPr>
        <p:sp>
          <p:nvSpPr>
            <p:cNvPr id="21" name="Oval 20"/>
            <p:cNvSpPr/>
            <p:nvPr/>
          </p:nvSpPr>
          <p:spPr>
            <a:xfrm>
              <a:off x="462116" y="1529079"/>
              <a:ext cx="3172436" cy="510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1706" y="1597362"/>
              <a:ext cx="2789738" cy="369332"/>
            </a:xfrm>
            <a:prstGeom prst="rect">
              <a:avLst/>
            </a:prstGeom>
          </p:spPr>
          <p:txBody>
            <a:bodyPr wrap="none">
              <a:spAutoFit/>
            </a:bodyPr>
            <a:lstStyle/>
            <a:p>
              <a:r>
                <a:rPr lang="en-US" dirty="0"/>
                <a:t>AFTER Unexpected Inflation</a:t>
              </a:r>
            </a:p>
          </p:txBody>
        </p:sp>
      </p:grpSp>
      <p:sp>
        <p:nvSpPr>
          <p:cNvPr id="23" name="Oval 22"/>
          <p:cNvSpPr/>
          <p:nvPr/>
        </p:nvSpPr>
        <p:spPr>
          <a:xfrm>
            <a:off x="-26895" y="4360328"/>
            <a:ext cx="7114983" cy="819348"/>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77629" y="4461565"/>
            <a:ext cx="6593820" cy="707886"/>
          </a:xfrm>
          <a:prstGeom prst="rect">
            <a:avLst/>
          </a:prstGeom>
          <a:noFill/>
        </p:spPr>
        <p:txBody>
          <a:bodyPr wrap="square">
            <a:spAutoFit/>
          </a:bodyPr>
          <a:lstStyle/>
          <a:p>
            <a:pPr marL="285750" indent="-285750"/>
            <a:r>
              <a:rPr lang="en-US" sz="2000" b="1" u="sng" dirty="0"/>
              <a:t>Winners and Losers</a:t>
            </a:r>
          </a:p>
          <a:p>
            <a:pPr marL="285750" indent="-285750"/>
            <a:r>
              <a:rPr lang="en-US" sz="2000" dirty="0"/>
              <a:t>The</a:t>
            </a:r>
            <a:r>
              <a:rPr lang="en-US" sz="2000" dirty="0">
                <a:solidFill>
                  <a:srgbClr val="00B0F0"/>
                </a:solidFill>
              </a:rPr>
              <a:t> borrower gains </a:t>
            </a:r>
            <a:r>
              <a:rPr lang="en-US" sz="2000" dirty="0"/>
              <a:t>and</a:t>
            </a:r>
            <a:r>
              <a:rPr lang="en-US" sz="2000" dirty="0">
                <a:solidFill>
                  <a:srgbClr val="00B0F0"/>
                </a:solidFill>
              </a:rPr>
              <a:t> the lender (bank) loses</a:t>
            </a:r>
            <a:r>
              <a:rPr lang="en-US" sz="2000" dirty="0"/>
              <a:t>.</a:t>
            </a:r>
          </a:p>
        </p:txBody>
      </p:sp>
    </p:spTree>
    <p:extLst>
      <p:ext uri="{BB962C8B-B14F-4D97-AF65-F5344CB8AC3E}">
        <p14:creationId xmlns:p14="http://schemas.microsoft.com/office/powerpoint/2010/main" val="15004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Solve Questions With Expected and Actual Inflation</a:t>
            </a:r>
          </a:p>
        </p:txBody>
      </p:sp>
      <p:sp>
        <p:nvSpPr>
          <p:cNvPr id="3" name="Content Placeholder 2"/>
          <p:cNvSpPr>
            <a:spLocks noGrp="1"/>
          </p:cNvSpPr>
          <p:nvPr>
            <p:ph idx="1"/>
          </p:nvPr>
        </p:nvSpPr>
        <p:spPr>
          <a:xfrm>
            <a:off x="838200" y="1825625"/>
            <a:ext cx="4382194" cy="4351338"/>
          </a:xfrm>
        </p:spPr>
        <p:txBody>
          <a:bodyPr>
            <a:normAutofit lnSpcReduction="10000"/>
          </a:bodyPr>
          <a:lstStyle/>
          <a:p>
            <a:r>
              <a:rPr lang="en-US" dirty="0"/>
              <a:t>In order to solve these questions it can be logical to </a:t>
            </a:r>
            <a:r>
              <a:rPr lang="en-US" dirty="0">
                <a:solidFill>
                  <a:srgbClr val="00B0F0"/>
                </a:solidFill>
              </a:rPr>
              <a:t>calculate two situations</a:t>
            </a:r>
            <a:r>
              <a:rPr lang="en-US" dirty="0"/>
              <a:t>; </a:t>
            </a:r>
          </a:p>
          <a:p>
            <a:pPr lvl="1"/>
            <a:r>
              <a:rPr lang="en-US" dirty="0"/>
              <a:t>1. the </a:t>
            </a:r>
            <a:r>
              <a:rPr lang="en-US" dirty="0">
                <a:solidFill>
                  <a:srgbClr val="00B0F0"/>
                </a:solidFill>
              </a:rPr>
              <a:t>expected situation</a:t>
            </a:r>
          </a:p>
          <a:p>
            <a:pPr lvl="1"/>
            <a:r>
              <a:rPr lang="en-US" dirty="0"/>
              <a:t>2. the </a:t>
            </a:r>
            <a:r>
              <a:rPr lang="en-US" dirty="0">
                <a:solidFill>
                  <a:srgbClr val="00B0F0"/>
                </a:solidFill>
              </a:rPr>
              <a:t>actual situation</a:t>
            </a:r>
            <a:r>
              <a:rPr lang="en-US" dirty="0"/>
              <a:t>.</a:t>
            </a:r>
          </a:p>
          <a:p>
            <a:r>
              <a:rPr lang="en-US" dirty="0" err="1"/>
              <a:t>Eg</a:t>
            </a:r>
            <a:r>
              <a:rPr lang="en-US" dirty="0"/>
              <a:t>. A bank pays 5% nominal interest and expected inflation is 3% where as actual inflation is 2%. Who gains and who loses? </a:t>
            </a:r>
          </a:p>
        </p:txBody>
      </p:sp>
      <p:sp>
        <p:nvSpPr>
          <p:cNvPr id="4" name="Right Arrow 3"/>
          <p:cNvSpPr/>
          <p:nvPr/>
        </p:nvSpPr>
        <p:spPr>
          <a:xfrm rot="19132142">
            <a:off x="5127567" y="2552007"/>
            <a:ext cx="1936866" cy="590204"/>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049219">
            <a:off x="5151537" y="3768437"/>
            <a:ext cx="1936866" cy="590204"/>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24502" y="1305098"/>
            <a:ext cx="2161309" cy="923330"/>
          </a:xfrm>
          <a:prstGeom prst="rect">
            <a:avLst/>
          </a:prstGeom>
          <a:noFill/>
          <a:ln>
            <a:solidFill>
              <a:schemeClr val="tx1"/>
            </a:solidFill>
          </a:ln>
        </p:spPr>
        <p:txBody>
          <a:bodyPr wrap="square" rtlCol="0">
            <a:spAutoFit/>
          </a:bodyPr>
          <a:lstStyle/>
          <a:p>
            <a:r>
              <a:rPr lang="en-US" b="1" u="sng" dirty="0"/>
              <a:t>Expected Situation</a:t>
            </a:r>
          </a:p>
          <a:p>
            <a:r>
              <a:rPr lang="en-US" dirty="0"/>
              <a:t>RIR = NIR – Inflation</a:t>
            </a:r>
          </a:p>
          <a:p>
            <a:r>
              <a:rPr lang="en-US" dirty="0"/>
              <a:t>= 5% – 3% = 2%</a:t>
            </a:r>
          </a:p>
        </p:txBody>
      </p:sp>
      <p:sp>
        <p:nvSpPr>
          <p:cNvPr id="7" name="TextBox 6"/>
          <p:cNvSpPr txBox="1"/>
          <p:nvPr/>
        </p:nvSpPr>
        <p:spPr>
          <a:xfrm>
            <a:off x="7019546" y="3928109"/>
            <a:ext cx="2224208" cy="923330"/>
          </a:xfrm>
          <a:prstGeom prst="rect">
            <a:avLst/>
          </a:prstGeom>
          <a:noFill/>
          <a:ln>
            <a:solidFill>
              <a:schemeClr val="tx1"/>
            </a:solidFill>
          </a:ln>
        </p:spPr>
        <p:txBody>
          <a:bodyPr wrap="square" rtlCol="0">
            <a:spAutoFit/>
          </a:bodyPr>
          <a:lstStyle/>
          <a:p>
            <a:r>
              <a:rPr lang="en-US" b="1" u="sng" dirty="0"/>
              <a:t>Actual Situation</a:t>
            </a:r>
          </a:p>
          <a:p>
            <a:r>
              <a:rPr lang="en-US" dirty="0"/>
              <a:t>RIR = NIR – Inflation</a:t>
            </a:r>
          </a:p>
          <a:p>
            <a:r>
              <a:rPr lang="en-US" dirty="0"/>
              <a:t>= 5% – 2% = 3%</a:t>
            </a:r>
          </a:p>
        </p:txBody>
      </p:sp>
      <p:sp>
        <p:nvSpPr>
          <p:cNvPr id="8" name="TextBox 7"/>
          <p:cNvSpPr txBox="1"/>
          <p:nvPr/>
        </p:nvSpPr>
        <p:spPr>
          <a:xfrm>
            <a:off x="9085811" y="2360815"/>
            <a:ext cx="2784764" cy="2031325"/>
          </a:xfrm>
          <a:prstGeom prst="rect">
            <a:avLst/>
          </a:prstGeom>
          <a:noFill/>
        </p:spPr>
        <p:txBody>
          <a:bodyPr wrap="square" rtlCol="0">
            <a:spAutoFit/>
          </a:bodyPr>
          <a:lstStyle/>
          <a:p>
            <a:r>
              <a:rPr lang="en-US" dirty="0"/>
              <a:t>So the </a:t>
            </a:r>
            <a:r>
              <a:rPr lang="en-US" b="1" dirty="0"/>
              <a:t>Actual Real Interest is more than expected</a:t>
            </a:r>
            <a:r>
              <a:rPr lang="en-US" dirty="0"/>
              <a:t>, therefore the </a:t>
            </a:r>
            <a:r>
              <a:rPr lang="en-US" dirty="0">
                <a:solidFill>
                  <a:srgbClr val="00B0F0"/>
                </a:solidFill>
              </a:rPr>
              <a:t>lender gains</a:t>
            </a:r>
            <a:r>
              <a:rPr lang="en-US" dirty="0"/>
              <a:t> and the </a:t>
            </a:r>
            <a:r>
              <a:rPr lang="en-US" dirty="0">
                <a:solidFill>
                  <a:srgbClr val="00B0F0"/>
                </a:solidFill>
              </a:rPr>
              <a:t>borrow loses</a:t>
            </a:r>
            <a:r>
              <a:rPr lang="en-US" dirty="0"/>
              <a:t>. (Lenders receive interest and borrowers pay the interest)</a:t>
            </a:r>
          </a:p>
        </p:txBody>
      </p:sp>
    </p:spTree>
    <p:extLst>
      <p:ext uri="{BB962C8B-B14F-4D97-AF65-F5344CB8AC3E}">
        <p14:creationId xmlns:p14="http://schemas.microsoft.com/office/powerpoint/2010/main" val="27740940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a:t>If there is unexpected inflation, what happens to the real interest rate?</a:t>
            </a:r>
          </a:p>
          <a:p>
            <a:r>
              <a:rPr lang="en-US" dirty="0">
                <a:solidFill>
                  <a:srgbClr val="FF0000"/>
                </a:solidFill>
              </a:rPr>
              <a:t>Decreases.</a:t>
            </a:r>
          </a:p>
          <a:p>
            <a:r>
              <a:rPr lang="en-US" dirty="0">
                <a:solidFill>
                  <a:srgbClr val="FF0000"/>
                </a:solidFill>
              </a:rPr>
              <a:t>RIR = NIR – Inflation. If there is unexpected inflation, actual inflation is greater, therefore RIR is lower.</a:t>
            </a:r>
          </a:p>
          <a:p>
            <a:r>
              <a:rPr lang="en-US" dirty="0"/>
              <a:t>Does this benefit the borrower or lender?</a:t>
            </a:r>
          </a:p>
          <a:p>
            <a:r>
              <a:rPr lang="en-US" dirty="0">
                <a:solidFill>
                  <a:srgbClr val="FF0000"/>
                </a:solidFill>
              </a:rPr>
              <a:t>Borrower. They want to pay a lower real interest rate.</a:t>
            </a:r>
          </a:p>
          <a:p>
            <a:r>
              <a:rPr lang="en-US" dirty="0"/>
              <a:t>If there is unexpected deflation, what happens to the real interest rate?</a:t>
            </a:r>
          </a:p>
          <a:p>
            <a:r>
              <a:rPr lang="en-US" dirty="0">
                <a:solidFill>
                  <a:srgbClr val="FF0000"/>
                </a:solidFill>
              </a:rPr>
              <a:t>Increases. </a:t>
            </a:r>
          </a:p>
          <a:p>
            <a:r>
              <a:rPr lang="en-US" dirty="0">
                <a:solidFill>
                  <a:srgbClr val="FF0000"/>
                </a:solidFill>
              </a:rPr>
              <a:t>RIR = NIR – Inflation. If there is unexpected deflation, actual inflation s lower, therefore RIR is higher.</a:t>
            </a:r>
          </a:p>
          <a:p>
            <a:r>
              <a:rPr lang="en-US" dirty="0"/>
              <a:t>Does this benefit the borrower or lender?</a:t>
            </a:r>
          </a:p>
          <a:p>
            <a:r>
              <a:rPr lang="en-US" dirty="0">
                <a:solidFill>
                  <a:srgbClr val="FF0000"/>
                </a:solidFill>
              </a:rPr>
              <a:t>Lender. They want to receive a higher real interest.</a:t>
            </a:r>
          </a:p>
        </p:txBody>
      </p:sp>
    </p:spTree>
    <p:extLst>
      <p:ext uri="{BB962C8B-B14F-4D97-AF65-F5344CB8AC3E}">
        <p14:creationId xmlns:p14="http://schemas.microsoft.com/office/powerpoint/2010/main" val="9929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 vs Variable Nominal Interest</a:t>
            </a:r>
          </a:p>
        </p:txBody>
      </p:sp>
      <p:sp>
        <p:nvSpPr>
          <p:cNvPr id="3" name="Content Placeholder 2"/>
          <p:cNvSpPr>
            <a:spLocks noGrp="1"/>
          </p:cNvSpPr>
          <p:nvPr>
            <p:ph sz="half" idx="1"/>
          </p:nvPr>
        </p:nvSpPr>
        <p:spPr>
          <a:solidFill>
            <a:schemeClr val="accent3">
              <a:lumMod val="20000"/>
              <a:lumOff val="80000"/>
            </a:schemeClr>
          </a:solidFill>
        </p:spPr>
        <p:txBody>
          <a:bodyPr>
            <a:normAutofit fontScale="85000" lnSpcReduction="20000"/>
          </a:bodyPr>
          <a:lstStyle/>
          <a:p>
            <a:pPr marL="0" indent="0">
              <a:buNone/>
            </a:pPr>
            <a:r>
              <a:rPr lang="en-US" b="1" u="sng" dirty="0"/>
              <a:t>Fixed Nominal Interest</a:t>
            </a:r>
          </a:p>
          <a:p>
            <a:r>
              <a:rPr lang="en-US" dirty="0"/>
              <a:t>Most questions involve fixed nominal interest</a:t>
            </a:r>
          </a:p>
          <a:p>
            <a:pPr lvl="1"/>
            <a:r>
              <a:rPr lang="en-US" dirty="0"/>
              <a:t>Fixed = does not change</a:t>
            </a:r>
          </a:p>
        </p:txBody>
      </p:sp>
      <p:sp>
        <p:nvSpPr>
          <p:cNvPr id="4" name="Content Placeholder 3"/>
          <p:cNvSpPr>
            <a:spLocks noGrp="1"/>
          </p:cNvSpPr>
          <p:nvPr>
            <p:ph sz="half" idx="2"/>
          </p:nvPr>
        </p:nvSpPr>
        <p:spPr>
          <a:solidFill>
            <a:schemeClr val="accent5">
              <a:lumMod val="20000"/>
              <a:lumOff val="80000"/>
            </a:schemeClr>
          </a:solidFill>
        </p:spPr>
        <p:txBody>
          <a:bodyPr>
            <a:normAutofit fontScale="85000" lnSpcReduction="20000"/>
          </a:bodyPr>
          <a:lstStyle/>
          <a:p>
            <a:pPr marL="0" indent="0">
              <a:buNone/>
            </a:pPr>
            <a:r>
              <a:rPr lang="en-US" b="1" u="sng" dirty="0"/>
              <a:t>Variable Nominal Interest</a:t>
            </a:r>
          </a:p>
          <a:p>
            <a:r>
              <a:rPr lang="en-US" dirty="0"/>
              <a:t>Variable interest is the opposite of fixed interest</a:t>
            </a:r>
          </a:p>
          <a:p>
            <a:pPr lvl="1"/>
            <a:r>
              <a:rPr lang="en-US" dirty="0"/>
              <a:t>Variable = does change</a:t>
            </a:r>
          </a:p>
          <a:p>
            <a:pPr lvl="1"/>
            <a:r>
              <a:rPr lang="en-US" dirty="0"/>
              <a:t>Variable interest is common in the real world but in our course often the questions focus more on fixed interest.</a:t>
            </a:r>
          </a:p>
          <a:p>
            <a:pPr lvl="1"/>
            <a:r>
              <a:rPr lang="en-US" dirty="0"/>
              <a:t>Variable interest typically has no winners and losers.</a:t>
            </a:r>
          </a:p>
          <a:p>
            <a:pPr lvl="2"/>
            <a:r>
              <a:rPr lang="en-US" dirty="0" err="1"/>
              <a:t>Eg</a:t>
            </a:r>
            <a:r>
              <a:rPr lang="en-US" dirty="0"/>
              <a:t>. The </a:t>
            </a:r>
            <a:r>
              <a:rPr lang="en-US" dirty="0">
                <a:solidFill>
                  <a:srgbClr val="00B0F0"/>
                </a:solidFill>
              </a:rPr>
              <a:t>variable interest</a:t>
            </a:r>
            <a:r>
              <a:rPr lang="en-US" dirty="0"/>
              <a:t> will </a:t>
            </a:r>
            <a:r>
              <a:rPr lang="en-US" dirty="0">
                <a:solidFill>
                  <a:srgbClr val="00B0F0"/>
                </a:solidFill>
              </a:rPr>
              <a:t>go up and down</a:t>
            </a:r>
            <a:r>
              <a:rPr lang="en-US" dirty="0"/>
              <a:t> </a:t>
            </a:r>
            <a:r>
              <a:rPr lang="en-US" dirty="0">
                <a:solidFill>
                  <a:srgbClr val="00B0F0"/>
                </a:solidFill>
              </a:rPr>
              <a:t>with</a:t>
            </a:r>
            <a:r>
              <a:rPr lang="en-US" dirty="0"/>
              <a:t> </a:t>
            </a:r>
            <a:r>
              <a:rPr lang="en-US" dirty="0">
                <a:solidFill>
                  <a:srgbClr val="00B0F0"/>
                </a:solidFill>
              </a:rPr>
              <a:t>inflation</a:t>
            </a:r>
            <a:r>
              <a:rPr lang="en-US" dirty="0"/>
              <a:t>. So if we have unexpected inflation, the NIR will also go up, so the </a:t>
            </a:r>
            <a:r>
              <a:rPr lang="en-US" dirty="0">
                <a:solidFill>
                  <a:srgbClr val="00B0F0"/>
                </a:solidFill>
              </a:rPr>
              <a:t>RIR will stay the same</a:t>
            </a:r>
            <a:r>
              <a:rPr lang="en-US" dirty="0"/>
              <a:t>. Therefore no winners or losers. </a:t>
            </a:r>
          </a:p>
          <a:p>
            <a:pPr lvl="3"/>
            <a:r>
              <a:rPr lang="en-US" dirty="0" err="1"/>
              <a:t>Eg</a:t>
            </a:r>
            <a:r>
              <a:rPr lang="en-US" dirty="0"/>
              <a:t>. RIR = 5 – 2 = 3. With unexpected inflation to 3%, RIR = 6 – 3 = 3. The NIR went up so that RIR was unchanged.</a:t>
            </a:r>
          </a:p>
          <a:p>
            <a:endParaRPr lang="en-US" dirty="0"/>
          </a:p>
        </p:txBody>
      </p:sp>
      <p:sp>
        <p:nvSpPr>
          <p:cNvPr id="6" name="Oval 5"/>
          <p:cNvSpPr/>
          <p:nvPr/>
        </p:nvSpPr>
        <p:spPr>
          <a:xfrm>
            <a:off x="1824644" y="5541897"/>
            <a:ext cx="2777939" cy="83212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77044" y="5604014"/>
            <a:ext cx="2574458" cy="707886"/>
          </a:xfrm>
          <a:prstGeom prst="rect">
            <a:avLst/>
          </a:prstGeom>
          <a:noFill/>
        </p:spPr>
        <p:txBody>
          <a:bodyPr wrap="square">
            <a:spAutoFit/>
          </a:bodyPr>
          <a:lstStyle/>
          <a:p>
            <a:pPr marL="285750" indent="-285750"/>
            <a:r>
              <a:rPr lang="en-US" sz="2000" b="1" u="sng" dirty="0"/>
              <a:t>Can have winners and losers</a:t>
            </a:r>
          </a:p>
        </p:txBody>
      </p:sp>
      <p:sp>
        <p:nvSpPr>
          <p:cNvPr id="8" name="Oval 7"/>
          <p:cNvSpPr/>
          <p:nvPr/>
        </p:nvSpPr>
        <p:spPr>
          <a:xfrm>
            <a:off x="7455131" y="5760903"/>
            <a:ext cx="2777939" cy="83212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58612" y="5924300"/>
            <a:ext cx="2574458" cy="400110"/>
          </a:xfrm>
          <a:prstGeom prst="rect">
            <a:avLst/>
          </a:prstGeom>
          <a:noFill/>
        </p:spPr>
        <p:txBody>
          <a:bodyPr wrap="square">
            <a:spAutoFit/>
          </a:bodyPr>
          <a:lstStyle/>
          <a:p>
            <a:pPr marL="285750" indent="-285750"/>
            <a:r>
              <a:rPr lang="en-US" sz="2000" b="1" u="sng" dirty="0"/>
              <a:t>No winners and losers</a:t>
            </a:r>
          </a:p>
        </p:txBody>
      </p:sp>
    </p:spTree>
    <p:extLst>
      <p:ext uri="{BB962C8B-B14F-4D97-AF65-F5344CB8AC3E}">
        <p14:creationId xmlns:p14="http://schemas.microsoft.com/office/powerpoint/2010/main" val="24175320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The bank believes there will be 5% inflation this year, but the actual inflation is 7%. Who gains and who loses assuming we have fixed nominal interest rates?</a:t>
            </a:r>
          </a:p>
          <a:p>
            <a:r>
              <a:rPr lang="en-US" dirty="0">
                <a:solidFill>
                  <a:srgbClr val="FF0000"/>
                </a:solidFill>
              </a:rPr>
              <a:t>Expected: RIR = NIR – 5%</a:t>
            </a:r>
          </a:p>
          <a:p>
            <a:r>
              <a:rPr lang="en-US" dirty="0">
                <a:solidFill>
                  <a:srgbClr val="FF0000"/>
                </a:solidFill>
              </a:rPr>
              <a:t>Actual: RIR = NIR – 7%</a:t>
            </a:r>
          </a:p>
          <a:p>
            <a:r>
              <a:rPr lang="en-US" dirty="0">
                <a:solidFill>
                  <a:srgbClr val="FF0000"/>
                </a:solidFill>
              </a:rPr>
              <a:t>Even without knowing the NIR, it is the same in both cases, therefore the Actual RIR &lt; Expected RIR.</a:t>
            </a:r>
          </a:p>
          <a:p>
            <a:pPr lvl="1"/>
            <a:r>
              <a:rPr lang="en-US" dirty="0">
                <a:solidFill>
                  <a:srgbClr val="FF0000"/>
                </a:solidFill>
              </a:rPr>
              <a:t>Therefore the borrower wins and the lender loses</a:t>
            </a:r>
          </a:p>
          <a:p>
            <a:pPr lvl="1"/>
            <a:r>
              <a:rPr lang="en-US" dirty="0">
                <a:solidFill>
                  <a:srgbClr val="FF0000"/>
                </a:solidFill>
              </a:rPr>
              <a:t>(Borrower pays less real interest)</a:t>
            </a:r>
          </a:p>
          <a:p>
            <a:r>
              <a:rPr lang="en-US" dirty="0"/>
              <a:t>What about if there are variable nominal interest rates?</a:t>
            </a:r>
          </a:p>
          <a:p>
            <a:r>
              <a:rPr lang="en-US" dirty="0">
                <a:solidFill>
                  <a:srgbClr val="FF0000"/>
                </a:solidFill>
              </a:rPr>
              <a:t>There would be no winners and losers.</a:t>
            </a:r>
          </a:p>
          <a:p>
            <a:endParaRPr lang="en-US" dirty="0"/>
          </a:p>
        </p:txBody>
      </p:sp>
    </p:spTree>
    <p:extLst>
      <p:ext uri="{BB962C8B-B14F-4D97-AF65-F5344CB8AC3E}">
        <p14:creationId xmlns:p14="http://schemas.microsoft.com/office/powerpoint/2010/main" val="36946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6759"/>
          </a:xfrm>
        </p:spPr>
        <p:txBody>
          <a:bodyPr/>
          <a:lstStyle/>
          <a:p>
            <a:r>
              <a:rPr lang="en-AU" dirty="0"/>
              <a:t>Module 14</a:t>
            </a:r>
          </a:p>
        </p:txBody>
      </p:sp>
      <p:sp>
        <p:nvSpPr>
          <p:cNvPr id="3" name="Content Placeholder 2"/>
          <p:cNvSpPr>
            <a:spLocks noGrp="1"/>
          </p:cNvSpPr>
          <p:nvPr>
            <p:ph idx="1"/>
          </p:nvPr>
        </p:nvSpPr>
        <p:spPr>
          <a:xfrm>
            <a:off x="535939" y="3911032"/>
            <a:ext cx="10515600" cy="1610537"/>
          </a:xfrm>
        </p:spPr>
        <p:txBody>
          <a:bodyPr/>
          <a:lstStyle/>
          <a:p>
            <a:r>
              <a:rPr lang="en-AU" dirty="0">
                <a:solidFill>
                  <a:srgbClr val="FF0000"/>
                </a:solidFill>
              </a:rPr>
              <a:t>Real Interest = Nominal – Inflation, and the inflation is smaller than before so real interest is higher. </a:t>
            </a:r>
          </a:p>
          <a:p>
            <a:r>
              <a:rPr lang="en-AU" dirty="0">
                <a:solidFill>
                  <a:srgbClr val="FF0000"/>
                </a:solidFill>
              </a:rPr>
              <a:t>So the </a:t>
            </a:r>
            <a:r>
              <a:rPr lang="en-AU" b="1" dirty="0">
                <a:solidFill>
                  <a:srgbClr val="FF0000"/>
                </a:solidFill>
              </a:rPr>
              <a:t>lenders</a:t>
            </a:r>
            <a:r>
              <a:rPr lang="en-AU" dirty="0">
                <a:solidFill>
                  <a:srgbClr val="FF0000"/>
                </a:solidFill>
              </a:rPr>
              <a:t> will gain, and borrowers lose.</a:t>
            </a:r>
          </a:p>
        </p:txBody>
      </p:sp>
      <p:pic>
        <p:nvPicPr>
          <p:cNvPr id="4" name="Picture 3"/>
          <p:cNvPicPr>
            <a:picLocks noChangeAspect="1"/>
          </p:cNvPicPr>
          <p:nvPr/>
        </p:nvPicPr>
        <p:blipFill>
          <a:blip r:embed="rId2"/>
          <a:stretch>
            <a:fillRect/>
          </a:stretch>
        </p:blipFill>
        <p:spPr>
          <a:xfrm>
            <a:off x="223265" y="1061884"/>
            <a:ext cx="10526013" cy="2849148"/>
          </a:xfrm>
          <a:prstGeom prst="rect">
            <a:avLst/>
          </a:prstGeom>
        </p:spPr>
      </p:pic>
      <p:sp>
        <p:nvSpPr>
          <p:cNvPr id="5" name="TextBox 4"/>
          <p:cNvSpPr txBox="1"/>
          <p:nvPr/>
        </p:nvSpPr>
        <p:spPr>
          <a:xfrm>
            <a:off x="580103" y="5814811"/>
            <a:ext cx="2241755" cy="646331"/>
          </a:xfrm>
          <a:prstGeom prst="rect">
            <a:avLst/>
          </a:prstGeom>
          <a:noFill/>
        </p:spPr>
        <p:txBody>
          <a:bodyPr wrap="square" rtlCol="0">
            <a:spAutoFit/>
          </a:bodyPr>
          <a:lstStyle/>
          <a:p>
            <a:r>
              <a:rPr lang="en-AU" dirty="0">
                <a:hlinkClick r:id="rId3" action="ppaction://hlinksldjump"/>
              </a:rPr>
              <a:t>Consequences of Inflation Home</a:t>
            </a:r>
            <a:endParaRPr lang="en-AU" dirty="0"/>
          </a:p>
        </p:txBody>
      </p:sp>
    </p:spTree>
    <p:extLst>
      <p:ext uri="{BB962C8B-B14F-4D97-AF65-F5344CB8AC3E}">
        <p14:creationId xmlns:p14="http://schemas.microsoft.com/office/powerpoint/2010/main" val="369125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0617"/>
          </a:xfrm>
        </p:spPr>
        <p:txBody>
          <a:bodyPr>
            <a:normAutofit fontScale="90000"/>
          </a:bodyPr>
          <a:lstStyle/>
          <a:p>
            <a:r>
              <a:rPr lang="en-AU" dirty="0"/>
              <a:t>Module 14</a:t>
            </a:r>
          </a:p>
        </p:txBody>
      </p:sp>
      <p:pic>
        <p:nvPicPr>
          <p:cNvPr id="5" name="Picture 4"/>
          <p:cNvPicPr/>
          <p:nvPr/>
        </p:nvPicPr>
        <p:blipFill>
          <a:blip r:embed="rId2"/>
          <a:stretch>
            <a:fillRect/>
          </a:stretch>
        </p:blipFill>
        <p:spPr>
          <a:xfrm>
            <a:off x="215233" y="921466"/>
            <a:ext cx="8122522" cy="3198250"/>
          </a:xfrm>
          <a:prstGeom prst="rect">
            <a:avLst/>
          </a:prstGeom>
        </p:spPr>
      </p:pic>
      <p:sp>
        <p:nvSpPr>
          <p:cNvPr id="6" name="Content Placeholder 2"/>
          <p:cNvSpPr>
            <a:spLocks noGrp="1"/>
          </p:cNvSpPr>
          <p:nvPr>
            <p:ph idx="1"/>
          </p:nvPr>
        </p:nvSpPr>
        <p:spPr>
          <a:xfrm>
            <a:off x="8455742" y="560439"/>
            <a:ext cx="2898058" cy="5616524"/>
          </a:xfrm>
        </p:spPr>
        <p:txBody>
          <a:bodyPr/>
          <a:lstStyle/>
          <a:p>
            <a:r>
              <a:rPr lang="en-AU" dirty="0">
                <a:solidFill>
                  <a:srgbClr val="FF0000"/>
                </a:solidFill>
              </a:rPr>
              <a:t>A. Real Interest = Nominal – inflation = 5% - 5% = 0%</a:t>
            </a:r>
          </a:p>
          <a:p>
            <a:r>
              <a:rPr lang="en-AU" dirty="0">
                <a:solidFill>
                  <a:srgbClr val="FF0000"/>
                </a:solidFill>
              </a:rPr>
              <a:t>This is a great deal!</a:t>
            </a:r>
          </a:p>
          <a:p>
            <a:r>
              <a:rPr lang="en-AU" dirty="0">
                <a:solidFill>
                  <a:srgbClr val="FF0000"/>
                </a:solidFill>
              </a:rPr>
              <a:t>B. You gained because you didn’t have to pay anything to borrow money.</a:t>
            </a:r>
          </a:p>
          <a:p>
            <a:r>
              <a:rPr lang="en-AU" dirty="0">
                <a:solidFill>
                  <a:srgbClr val="FF0000"/>
                </a:solidFill>
              </a:rPr>
              <a:t>C. The bank lost. </a:t>
            </a:r>
          </a:p>
          <a:p>
            <a:endParaRPr lang="en-AU" dirty="0">
              <a:solidFill>
                <a:srgbClr val="FF0000"/>
              </a:solidFill>
            </a:endParaRPr>
          </a:p>
        </p:txBody>
      </p:sp>
    </p:spTree>
    <p:extLst>
      <p:ext uri="{BB962C8B-B14F-4D97-AF65-F5344CB8AC3E}">
        <p14:creationId xmlns:p14="http://schemas.microsoft.com/office/powerpoint/2010/main" val="302378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443018" y="1825625"/>
            <a:ext cx="3910781" cy="4351338"/>
          </a:xfrm>
        </p:spPr>
        <p:txBody>
          <a:bodyPr/>
          <a:lstStyle/>
          <a:p>
            <a:r>
              <a:rPr lang="en-US" dirty="0">
                <a:solidFill>
                  <a:srgbClr val="FF0000"/>
                </a:solidFill>
              </a:rPr>
              <a:t>Borrowers gain</a:t>
            </a:r>
          </a:p>
        </p:txBody>
      </p:sp>
      <p:pic>
        <p:nvPicPr>
          <p:cNvPr id="4" name="Picture 3"/>
          <p:cNvPicPr>
            <a:picLocks noChangeAspect="1"/>
          </p:cNvPicPr>
          <p:nvPr/>
        </p:nvPicPr>
        <p:blipFill>
          <a:blip r:embed="rId2"/>
          <a:stretch>
            <a:fillRect/>
          </a:stretch>
        </p:blipFill>
        <p:spPr>
          <a:xfrm>
            <a:off x="282459" y="204069"/>
            <a:ext cx="6960822" cy="6192623"/>
          </a:xfrm>
          <a:prstGeom prst="rect">
            <a:avLst/>
          </a:prstGeom>
        </p:spPr>
      </p:pic>
    </p:spTree>
    <p:extLst>
      <p:ext uri="{BB962C8B-B14F-4D97-AF65-F5344CB8AC3E}">
        <p14:creationId xmlns:p14="http://schemas.microsoft.com/office/powerpoint/2010/main" val="51164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0560" y="365126"/>
            <a:ext cx="4571672" cy="952398"/>
          </a:xfrm>
        </p:spPr>
        <p:txBody>
          <a:bodyPr>
            <a:normAutofit fontScale="90000"/>
          </a:bodyPr>
          <a:lstStyle/>
          <a:p>
            <a:r>
              <a:rPr lang="en-US" dirty="0"/>
              <a:t>Labor Force Participation Rate</a:t>
            </a:r>
          </a:p>
        </p:txBody>
      </p:sp>
      <p:sp>
        <p:nvSpPr>
          <p:cNvPr id="3" name="Content Placeholder 2"/>
          <p:cNvSpPr>
            <a:spLocks noGrp="1"/>
          </p:cNvSpPr>
          <p:nvPr>
            <p:ph idx="1"/>
          </p:nvPr>
        </p:nvSpPr>
        <p:spPr>
          <a:xfrm>
            <a:off x="6762865" y="1500243"/>
            <a:ext cx="4333240" cy="2022607"/>
          </a:xfrm>
        </p:spPr>
        <p:txBody>
          <a:bodyPr/>
          <a:lstStyle/>
          <a:p>
            <a:r>
              <a:rPr lang="en-US" dirty="0"/>
              <a:t>The labor force participation rate shows us the percentage of working age people are actually seeking work. </a:t>
            </a:r>
          </a:p>
        </p:txBody>
      </p:sp>
      <p:sp>
        <p:nvSpPr>
          <p:cNvPr id="6" name="Content Placeholder 2"/>
          <p:cNvSpPr txBox="1">
            <a:spLocks/>
          </p:cNvSpPr>
          <p:nvPr/>
        </p:nvSpPr>
        <p:spPr>
          <a:xfrm>
            <a:off x="5779952" y="4260498"/>
            <a:ext cx="4176378" cy="1839536"/>
          </a:xfrm>
          <a:prstGeom prst="rect">
            <a:avLst/>
          </a:prstGeom>
          <a:solidFill>
            <a:schemeClr val="accent1">
              <a:lumMod val="40000"/>
              <a:lumOff val="60000"/>
            </a:schemeClr>
          </a:solidFill>
          <a:ln w="38100">
            <a:solidFill>
              <a:srgbClr val="0070C0"/>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=labor force / working age population</a:t>
            </a:r>
          </a:p>
          <a:p>
            <a:r>
              <a:rPr lang="en-US" dirty="0"/>
              <a:t>= people who are 16+ and seeking work / working age population</a:t>
            </a:r>
          </a:p>
          <a:p>
            <a:r>
              <a:rPr lang="en-US" dirty="0"/>
              <a:t>= (employed + unemployed) / Working age population</a:t>
            </a:r>
          </a:p>
          <a:p>
            <a:endParaRPr lang="en-US" dirty="0"/>
          </a:p>
        </p:txBody>
      </p:sp>
      <p:sp>
        <p:nvSpPr>
          <p:cNvPr id="10" name="Title 1"/>
          <p:cNvSpPr txBox="1">
            <a:spLocks/>
          </p:cNvSpPr>
          <p:nvPr/>
        </p:nvSpPr>
        <p:spPr>
          <a:xfrm>
            <a:off x="6643649" y="3600328"/>
            <a:ext cx="4571672" cy="476199"/>
          </a:xfrm>
          <a:prstGeom prst="rect">
            <a:avLst/>
          </a:prstGeom>
          <a:solidFill>
            <a:schemeClr val="accent1">
              <a:lumMod val="40000"/>
              <a:lumOff val="60000"/>
            </a:schemeClr>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Labor Force Participation Rate</a:t>
            </a:r>
          </a:p>
        </p:txBody>
      </p:sp>
      <p:sp>
        <p:nvSpPr>
          <p:cNvPr id="15" name="Oval 14"/>
          <p:cNvSpPr/>
          <p:nvPr/>
        </p:nvSpPr>
        <p:spPr>
          <a:xfrm>
            <a:off x="154218" y="462127"/>
            <a:ext cx="5837787" cy="6051751"/>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239427" y="531480"/>
            <a:ext cx="3940728" cy="430742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177744" y="5118748"/>
            <a:ext cx="2419893" cy="369332"/>
          </a:xfrm>
          <a:prstGeom prst="rect">
            <a:avLst/>
          </a:prstGeom>
          <a:noFill/>
        </p:spPr>
        <p:txBody>
          <a:bodyPr wrap="square" rtlCol="0">
            <a:spAutoFit/>
          </a:bodyPr>
          <a:lstStyle/>
          <a:p>
            <a:r>
              <a:rPr lang="en-US" dirty="0"/>
              <a:t>Whole population</a:t>
            </a:r>
          </a:p>
        </p:txBody>
      </p:sp>
      <p:sp>
        <p:nvSpPr>
          <p:cNvPr id="18" name="TextBox 17"/>
          <p:cNvSpPr txBox="1"/>
          <p:nvPr/>
        </p:nvSpPr>
        <p:spPr>
          <a:xfrm>
            <a:off x="2327296" y="4094899"/>
            <a:ext cx="2419893" cy="646331"/>
          </a:xfrm>
          <a:prstGeom prst="rect">
            <a:avLst/>
          </a:prstGeom>
          <a:noFill/>
        </p:spPr>
        <p:txBody>
          <a:bodyPr wrap="square" rtlCol="0">
            <a:spAutoFit/>
          </a:bodyPr>
          <a:lstStyle/>
          <a:p>
            <a:r>
              <a:rPr lang="en-US" dirty="0"/>
              <a:t>Working Age Population</a:t>
            </a:r>
          </a:p>
        </p:txBody>
      </p:sp>
      <p:sp>
        <p:nvSpPr>
          <p:cNvPr id="19" name="Oval 18"/>
          <p:cNvSpPr/>
          <p:nvPr/>
        </p:nvSpPr>
        <p:spPr>
          <a:xfrm>
            <a:off x="1811277" y="585971"/>
            <a:ext cx="2646758" cy="2936879"/>
          </a:xfrm>
          <a:prstGeom prst="ellipse">
            <a:avLst/>
          </a:prstGeom>
          <a:solidFill>
            <a:srgbClr val="5290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173471" y="904114"/>
            <a:ext cx="2419893" cy="1754326"/>
          </a:xfrm>
          <a:prstGeom prst="rect">
            <a:avLst/>
          </a:prstGeom>
          <a:noFill/>
        </p:spPr>
        <p:txBody>
          <a:bodyPr wrap="square" rtlCol="0">
            <a:spAutoFit/>
          </a:bodyPr>
          <a:lstStyle/>
          <a:p>
            <a:r>
              <a:rPr lang="en-US" b="1" dirty="0"/>
              <a:t>Labor Force</a:t>
            </a:r>
          </a:p>
          <a:p>
            <a:pPr marL="285750" indent="-285750">
              <a:buFont typeface="Arial" panose="020B0604020202020204" pitchFamily="34" charset="0"/>
              <a:buChar char="•"/>
            </a:pPr>
            <a:r>
              <a:rPr lang="en-US" dirty="0"/>
              <a:t>Working Age</a:t>
            </a:r>
          </a:p>
          <a:p>
            <a:pPr marL="285750" indent="-285750">
              <a:buFont typeface="Arial" panose="020B0604020202020204" pitchFamily="34" charset="0"/>
              <a:buChar char="•"/>
            </a:pPr>
            <a:r>
              <a:rPr lang="en-US" dirty="0"/>
              <a:t>Able to work and LOOKING for work</a:t>
            </a:r>
          </a:p>
          <a:p>
            <a:pPr marL="285750" indent="-285750">
              <a:buFont typeface="Arial" panose="020B0604020202020204" pitchFamily="34" charset="0"/>
              <a:buChar char="•"/>
            </a:pPr>
            <a:r>
              <a:rPr lang="en-US" dirty="0"/>
              <a:t>Not in prison</a:t>
            </a:r>
          </a:p>
          <a:p>
            <a:pPr marL="285750" indent="-285750">
              <a:buFont typeface="Arial" panose="020B0604020202020204" pitchFamily="34" charset="0"/>
              <a:buChar char="•"/>
            </a:pPr>
            <a:r>
              <a:rPr lang="en-US" dirty="0"/>
              <a:t>Not in the military</a:t>
            </a:r>
          </a:p>
        </p:txBody>
      </p:sp>
      <p:sp>
        <p:nvSpPr>
          <p:cNvPr id="21" name="Oval 20"/>
          <p:cNvSpPr/>
          <p:nvPr/>
        </p:nvSpPr>
        <p:spPr>
          <a:xfrm>
            <a:off x="11308569" y="4182846"/>
            <a:ext cx="503948" cy="532910"/>
          </a:xfrm>
          <a:prstGeom prst="ellipse">
            <a:avLst/>
          </a:prstGeom>
          <a:solidFill>
            <a:srgbClr val="5290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1035210" y="5180266"/>
            <a:ext cx="1001624" cy="109581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917721" y="4904160"/>
            <a:ext cx="1263534" cy="1311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 6"/>
          <p:cNvSpPr/>
          <p:nvPr/>
        </p:nvSpPr>
        <p:spPr>
          <a:xfrm>
            <a:off x="10105871" y="4715756"/>
            <a:ext cx="700674" cy="587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ight Arrow 23"/>
          <p:cNvSpPr/>
          <p:nvPr/>
        </p:nvSpPr>
        <p:spPr>
          <a:xfrm rot="9624774">
            <a:off x="3815642" y="649074"/>
            <a:ext cx="1707880" cy="62664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vision 24"/>
          <p:cNvSpPr/>
          <p:nvPr/>
        </p:nvSpPr>
        <p:spPr>
          <a:xfrm>
            <a:off x="4861170" y="1005680"/>
            <a:ext cx="1296955" cy="775597"/>
          </a:xfrm>
          <a:prstGeom prst="mathDivid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8342913">
            <a:off x="2986121" y="2717750"/>
            <a:ext cx="3395759" cy="62664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444" y="140706"/>
            <a:ext cx="6741622" cy="1239106"/>
          </a:xfrm>
        </p:spPr>
        <p:txBody>
          <a:bodyPr>
            <a:normAutofit fontScale="90000"/>
          </a:bodyPr>
          <a:lstStyle/>
          <a:p>
            <a:r>
              <a:rPr lang="en-US" dirty="0"/>
              <a:t>Bonus: Expected vs Unexpected Inflation</a:t>
            </a:r>
          </a:p>
        </p:txBody>
      </p:sp>
      <p:sp>
        <p:nvSpPr>
          <p:cNvPr id="3" name="Content Placeholder 2"/>
          <p:cNvSpPr>
            <a:spLocks noGrp="1"/>
          </p:cNvSpPr>
          <p:nvPr>
            <p:ph idx="1"/>
          </p:nvPr>
        </p:nvSpPr>
        <p:spPr>
          <a:xfrm>
            <a:off x="373021" y="1519049"/>
            <a:ext cx="6529825" cy="3761868"/>
          </a:xfrm>
        </p:spPr>
        <p:txBody>
          <a:bodyPr>
            <a:normAutofit fontScale="92500" lnSpcReduction="20000"/>
          </a:bodyPr>
          <a:lstStyle/>
          <a:p>
            <a:r>
              <a:rPr lang="en-US" dirty="0"/>
              <a:t>In many different ways we make guesses about the future (</a:t>
            </a:r>
            <a:r>
              <a:rPr lang="en-US" dirty="0" err="1"/>
              <a:t>eg</a:t>
            </a:r>
            <a:r>
              <a:rPr lang="en-US" dirty="0"/>
              <a:t>. the weather, stocks, politics etc.)</a:t>
            </a:r>
          </a:p>
          <a:p>
            <a:r>
              <a:rPr lang="en-US" dirty="0"/>
              <a:t>We also make guesses about future inflation.</a:t>
            </a:r>
          </a:p>
          <a:p>
            <a:r>
              <a:rPr lang="en-US" dirty="0"/>
              <a:t>The </a:t>
            </a:r>
            <a:r>
              <a:rPr lang="en-US" dirty="0">
                <a:solidFill>
                  <a:srgbClr val="00B0F0"/>
                </a:solidFill>
              </a:rPr>
              <a:t>inflation that we expect </a:t>
            </a:r>
            <a:r>
              <a:rPr lang="en-US" dirty="0"/>
              <a:t>is called </a:t>
            </a:r>
            <a:r>
              <a:rPr lang="en-US" dirty="0">
                <a:solidFill>
                  <a:srgbClr val="00B0F0"/>
                </a:solidFill>
              </a:rPr>
              <a:t>expected inflation </a:t>
            </a:r>
            <a:r>
              <a:rPr lang="en-US" dirty="0"/>
              <a:t>or </a:t>
            </a:r>
            <a:r>
              <a:rPr lang="en-US" dirty="0">
                <a:solidFill>
                  <a:srgbClr val="00B0F0"/>
                </a:solidFill>
              </a:rPr>
              <a:t>anticipated inflation</a:t>
            </a:r>
            <a:r>
              <a:rPr lang="en-US" dirty="0"/>
              <a:t>. </a:t>
            </a:r>
          </a:p>
          <a:p>
            <a:r>
              <a:rPr lang="en-US" dirty="0"/>
              <a:t>The </a:t>
            </a:r>
            <a:r>
              <a:rPr lang="en-US" dirty="0">
                <a:solidFill>
                  <a:srgbClr val="00B050"/>
                </a:solidFill>
              </a:rPr>
              <a:t>inflation that we did not expect </a:t>
            </a:r>
            <a:r>
              <a:rPr lang="en-US" dirty="0"/>
              <a:t>is </a:t>
            </a:r>
            <a:r>
              <a:rPr lang="en-US" dirty="0">
                <a:solidFill>
                  <a:srgbClr val="00B050"/>
                </a:solidFill>
              </a:rPr>
              <a:t>unexpected inflation </a:t>
            </a:r>
            <a:r>
              <a:rPr lang="en-US" dirty="0"/>
              <a:t>or </a:t>
            </a:r>
            <a:r>
              <a:rPr lang="en-US" dirty="0">
                <a:solidFill>
                  <a:srgbClr val="00B050"/>
                </a:solidFill>
              </a:rPr>
              <a:t>unanticipated inflation</a:t>
            </a:r>
            <a:r>
              <a:rPr lang="en-US" dirty="0"/>
              <a:t>.</a:t>
            </a:r>
          </a:p>
          <a:p>
            <a:r>
              <a:rPr lang="en-US" dirty="0"/>
              <a:t>We can express the relation between these mathematically:</a:t>
            </a:r>
          </a:p>
        </p:txBody>
      </p:sp>
      <p:sp>
        <p:nvSpPr>
          <p:cNvPr id="4" name="TextBox 3"/>
          <p:cNvSpPr txBox="1"/>
          <p:nvPr/>
        </p:nvSpPr>
        <p:spPr>
          <a:xfrm>
            <a:off x="739877" y="5420154"/>
            <a:ext cx="10058400" cy="584775"/>
          </a:xfrm>
          <a:prstGeom prst="rect">
            <a:avLst/>
          </a:prstGeom>
          <a:noFill/>
          <a:ln w="76200">
            <a:solidFill>
              <a:srgbClr val="00B050"/>
            </a:solidFill>
          </a:ln>
        </p:spPr>
        <p:txBody>
          <a:bodyPr wrap="square" rtlCol="0">
            <a:spAutoFit/>
          </a:bodyPr>
          <a:lstStyle/>
          <a:p>
            <a:r>
              <a:rPr lang="en-US" sz="3200" dirty="0"/>
              <a:t>Actual Inflation = Expected Inflation + Unexpected Inflation</a:t>
            </a:r>
          </a:p>
        </p:txBody>
      </p:sp>
      <p:pic>
        <p:nvPicPr>
          <p:cNvPr id="6" name="Picture 5"/>
          <p:cNvPicPr>
            <a:picLocks noChangeAspect="1"/>
          </p:cNvPicPr>
          <p:nvPr/>
        </p:nvPicPr>
        <p:blipFill>
          <a:blip r:embed="rId2"/>
          <a:stretch>
            <a:fillRect/>
          </a:stretch>
        </p:blipFill>
        <p:spPr>
          <a:xfrm>
            <a:off x="7727916" y="402544"/>
            <a:ext cx="3648371" cy="1930528"/>
          </a:xfrm>
          <a:prstGeom prst="rect">
            <a:avLst/>
          </a:prstGeom>
        </p:spPr>
      </p:pic>
      <p:pic>
        <p:nvPicPr>
          <p:cNvPr id="7" name="Picture 6"/>
          <p:cNvPicPr>
            <a:picLocks noChangeAspect="1"/>
          </p:cNvPicPr>
          <p:nvPr/>
        </p:nvPicPr>
        <p:blipFill>
          <a:blip r:embed="rId3"/>
          <a:stretch>
            <a:fillRect/>
          </a:stretch>
        </p:blipFill>
        <p:spPr>
          <a:xfrm>
            <a:off x="7727916" y="3103595"/>
            <a:ext cx="3334215" cy="2024674"/>
          </a:xfrm>
          <a:prstGeom prst="rect">
            <a:avLst/>
          </a:prstGeom>
        </p:spPr>
      </p:pic>
      <p:sp>
        <p:nvSpPr>
          <p:cNvPr id="8" name="TextBox 7"/>
          <p:cNvSpPr txBox="1"/>
          <p:nvPr/>
        </p:nvSpPr>
        <p:spPr>
          <a:xfrm>
            <a:off x="7212458" y="2457264"/>
            <a:ext cx="4674742" cy="646331"/>
          </a:xfrm>
          <a:prstGeom prst="rect">
            <a:avLst/>
          </a:prstGeom>
          <a:noFill/>
        </p:spPr>
        <p:txBody>
          <a:bodyPr wrap="square" rtlCol="0">
            <a:spAutoFit/>
          </a:bodyPr>
          <a:lstStyle/>
          <a:p>
            <a:r>
              <a:rPr lang="en-US" dirty="0"/>
              <a:t>Just as we predict the weather, we try to predict inflation. </a:t>
            </a:r>
          </a:p>
        </p:txBody>
      </p:sp>
    </p:spTree>
    <p:extLst>
      <p:ext uri="{BB962C8B-B14F-4D97-AF65-F5344CB8AC3E}">
        <p14:creationId xmlns:p14="http://schemas.microsoft.com/office/powerpoint/2010/main" val="40296435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bank believes there will be 5% inflation this year, but the actual inflation is 7%. What is unexpected inflation?</a:t>
            </a:r>
          </a:p>
          <a:p>
            <a:r>
              <a:rPr lang="en-US" dirty="0">
                <a:solidFill>
                  <a:srgbClr val="FF0000"/>
                </a:solidFill>
              </a:rPr>
              <a:t>Actual inflation = Expected + unexpected inflation</a:t>
            </a:r>
          </a:p>
          <a:p>
            <a:r>
              <a:rPr lang="en-US" dirty="0">
                <a:solidFill>
                  <a:srgbClr val="FF0000"/>
                </a:solidFill>
              </a:rPr>
              <a:t>Unexpected inflation = 7-5 = 2%</a:t>
            </a:r>
          </a:p>
          <a:p>
            <a:r>
              <a:rPr lang="en-US" dirty="0"/>
              <a:t>The bank believes there will be 5% inflation this year, but the actual inflation is 3%. What is unexpected inflation?</a:t>
            </a:r>
          </a:p>
          <a:p>
            <a:r>
              <a:rPr lang="en-US" dirty="0">
                <a:solidFill>
                  <a:srgbClr val="FF0000"/>
                </a:solidFill>
              </a:rPr>
              <a:t>Actual = expected + unexpected</a:t>
            </a:r>
          </a:p>
          <a:p>
            <a:r>
              <a:rPr lang="en-US" dirty="0">
                <a:solidFill>
                  <a:srgbClr val="FF0000"/>
                </a:solidFill>
              </a:rPr>
              <a:t>Unexpected inflation= -2%</a:t>
            </a:r>
          </a:p>
          <a:p>
            <a:r>
              <a:rPr lang="en-US" dirty="0">
                <a:solidFill>
                  <a:srgbClr val="FF0000"/>
                </a:solidFill>
              </a:rPr>
              <a:t>Therefore there is 2% unexpected DEFLATION</a:t>
            </a:r>
          </a:p>
          <a:p>
            <a:endParaRPr lang="en-US" dirty="0"/>
          </a:p>
        </p:txBody>
      </p:sp>
    </p:spTree>
    <p:extLst>
      <p:ext uri="{BB962C8B-B14F-4D97-AF65-F5344CB8AC3E}">
        <p14:creationId xmlns:p14="http://schemas.microsoft.com/office/powerpoint/2010/main" val="153744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Measuring Inflation</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35151185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15" y="90431"/>
            <a:ext cx="10515600" cy="1149881"/>
          </a:xfrm>
        </p:spPr>
        <p:txBody>
          <a:bodyPr/>
          <a:lstStyle/>
          <a:p>
            <a:r>
              <a:rPr lang="en-US" dirty="0"/>
              <a:t>Methods of Measuring Inflation</a:t>
            </a:r>
          </a:p>
        </p:txBody>
      </p:sp>
      <p:sp>
        <p:nvSpPr>
          <p:cNvPr id="3" name="Content Placeholder 2"/>
          <p:cNvSpPr>
            <a:spLocks noGrp="1"/>
          </p:cNvSpPr>
          <p:nvPr>
            <p:ph idx="1"/>
          </p:nvPr>
        </p:nvSpPr>
        <p:spPr>
          <a:xfrm>
            <a:off x="1892163" y="4344838"/>
            <a:ext cx="2600791" cy="829660"/>
          </a:xfrm>
          <a:solidFill>
            <a:schemeClr val="bg2">
              <a:lumMod val="40000"/>
              <a:lumOff val="60000"/>
            </a:schemeClr>
          </a:solidFill>
        </p:spPr>
        <p:txBody>
          <a:bodyPr>
            <a:normAutofit fontScale="92500"/>
          </a:bodyPr>
          <a:lstStyle/>
          <a:p>
            <a:r>
              <a:rPr lang="en-US" dirty="0">
                <a:hlinkClick r:id="rId2" action="ppaction://hlinksldjump"/>
              </a:rPr>
              <a:t>Consumer Price Index (CPI)</a:t>
            </a:r>
            <a:endParaRPr lang="en-US" dirty="0"/>
          </a:p>
        </p:txBody>
      </p:sp>
      <p:sp>
        <p:nvSpPr>
          <p:cNvPr id="4" name="Content Placeholder 2"/>
          <p:cNvSpPr txBox="1">
            <a:spLocks/>
          </p:cNvSpPr>
          <p:nvPr/>
        </p:nvSpPr>
        <p:spPr>
          <a:xfrm>
            <a:off x="6507342" y="4344838"/>
            <a:ext cx="2649222" cy="829660"/>
          </a:xfrm>
          <a:prstGeom prst="rect">
            <a:avLst/>
          </a:prstGeom>
          <a:solidFill>
            <a:schemeClr val="bg2">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hlinkClick r:id="rId2" action="ppaction://hlinksldjump"/>
              </a:rPr>
              <a:t>GDP Deflator</a:t>
            </a:r>
            <a:endParaRPr lang="en-US" dirty="0"/>
          </a:p>
        </p:txBody>
      </p:sp>
      <p:sp>
        <p:nvSpPr>
          <p:cNvPr id="5" name="Down Arrow 4"/>
          <p:cNvSpPr/>
          <p:nvPr/>
        </p:nvSpPr>
        <p:spPr>
          <a:xfrm rot="2753109">
            <a:off x="4195095" y="2494032"/>
            <a:ext cx="812800" cy="2046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8788954">
            <a:off x="6060405" y="2501786"/>
            <a:ext cx="812800" cy="2046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7925" y="886386"/>
            <a:ext cx="9075174" cy="1569660"/>
          </a:xfrm>
          <a:prstGeom prst="rect">
            <a:avLst/>
          </a:prstGeom>
          <a:noFill/>
        </p:spPr>
        <p:txBody>
          <a:bodyPr wrap="square" rtlCol="0">
            <a:spAutoFit/>
          </a:bodyPr>
          <a:lstStyle/>
          <a:p>
            <a:r>
              <a:rPr lang="en-AU" sz="2400" b="1" dirty="0"/>
              <a:t>How do we measure inflation in the economy? </a:t>
            </a:r>
          </a:p>
          <a:p>
            <a:r>
              <a:rPr lang="en-AU" sz="2400" dirty="0"/>
              <a:t>There are many ways to do this, the two most prominent being the Consumer Price Index (CPI) and the GDP Deflator method.</a:t>
            </a:r>
          </a:p>
          <a:p>
            <a:endParaRPr lang="en-AU" sz="2400" dirty="0"/>
          </a:p>
        </p:txBody>
      </p:sp>
      <p:pic>
        <p:nvPicPr>
          <p:cNvPr id="8" name="Picture 7"/>
          <p:cNvPicPr>
            <a:picLocks noChangeAspect="1"/>
          </p:cNvPicPr>
          <p:nvPr/>
        </p:nvPicPr>
        <p:blipFill>
          <a:blip r:embed="rId3"/>
          <a:stretch>
            <a:fillRect/>
          </a:stretch>
        </p:blipFill>
        <p:spPr>
          <a:xfrm>
            <a:off x="1659038" y="5206724"/>
            <a:ext cx="3322933" cy="1229117"/>
          </a:xfrm>
          <a:prstGeom prst="rect">
            <a:avLst/>
          </a:prstGeom>
        </p:spPr>
      </p:pic>
      <p:pic>
        <p:nvPicPr>
          <p:cNvPr id="9" name="Picture 8"/>
          <p:cNvPicPr>
            <a:picLocks noChangeAspect="1"/>
          </p:cNvPicPr>
          <p:nvPr/>
        </p:nvPicPr>
        <p:blipFill>
          <a:blip r:embed="rId4"/>
          <a:stretch>
            <a:fillRect/>
          </a:stretch>
        </p:blipFill>
        <p:spPr>
          <a:xfrm>
            <a:off x="6546350" y="4978202"/>
            <a:ext cx="2610214" cy="1457639"/>
          </a:xfrm>
          <a:prstGeom prst="rect">
            <a:avLst/>
          </a:prstGeom>
        </p:spPr>
      </p:pic>
    </p:spTree>
    <p:extLst>
      <p:ext uri="{BB962C8B-B14F-4D97-AF65-F5344CB8AC3E}">
        <p14:creationId xmlns:p14="http://schemas.microsoft.com/office/powerpoint/2010/main" val="14755409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the two main price indexes used to measure inflation?</a:t>
            </a:r>
          </a:p>
          <a:p>
            <a:r>
              <a:rPr lang="en-US" dirty="0">
                <a:solidFill>
                  <a:srgbClr val="FF0000"/>
                </a:solidFill>
              </a:rPr>
              <a:t>The Consumer Price Index (CPI)</a:t>
            </a:r>
          </a:p>
          <a:p>
            <a:r>
              <a:rPr lang="en-US" dirty="0">
                <a:solidFill>
                  <a:srgbClr val="FF0000"/>
                </a:solidFill>
              </a:rPr>
              <a:t>The GDP Deflator</a:t>
            </a:r>
          </a:p>
          <a:p>
            <a:pPr lvl="1"/>
            <a:r>
              <a:rPr lang="en-US" dirty="0">
                <a:solidFill>
                  <a:srgbClr val="FF0000"/>
                </a:solidFill>
              </a:rPr>
              <a:t>(even though the name does not contain index, it is still a price index)</a:t>
            </a:r>
          </a:p>
        </p:txBody>
      </p:sp>
    </p:spTree>
    <p:extLst>
      <p:ext uri="{BB962C8B-B14F-4D97-AF65-F5344CB8AC3E}">
        <p14:creationId xmlns:p14="http://schemas.microsoft.com/office/powerpoint/2010/main" val="290604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Consumer Price Index (CPI)</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17691650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26" y="16499"/>
            <a:ext cx="10515600" cy="1325563"/>
          </a:xfrm>
        </p:spPr>
        <p:txBody>
          <a:bodyPr>
            <a:normAutofit/>
          </a:bodyPr>
          <a:lstStyle/>
          <a:p>
            <a:r>
              <a:rPr lang="en-US" sz="4000" dirty="0"/>
              <a:t>Consumer Price Index (CPI)</a:t>
            </a:r>
          </a:p>
        </p:txBody>
      </p:sp>
      <p:sp>
        <p:nvSpPr>
          <p:cNvPr id="3" name="Content Placeholder 2"/>
          <p:cNvSpPr>
            <a:spLocks noGrp="1"/>
          </p:cNvSpPr>
          <p:nvPr>
            <p:ph idx="1"/>
          </p:nvPr>
        </p:nvSpPr>
        <p:spPr>
          <a:xfrm>
            <a:off x="482818" y="2980340"/>
            <a:ext cx="7618963" cy="1654175"/>
          </a:xfrm>
          <a:solidFill>
            <a:schemeClr val="bg1">
              <a:lumMod val="95000"/>
            </a:schemeClr>
          </a:solidFill>
        </p:spPr>
        <p:txBody>
          <a:bodyPr numCol="2">
            <a:normAutofit fontScale="62500" lnSpcReduction="20000"/>
          </a:bodyPr>
          <a:lstStyle/>
          <a:p>
            <a:pPr marL="0" indent="0">
              <a:buNone/>
            </a:pPr>
            <a:r>
              <a:rPr lang="en-US" sz="3800" b="1" u="sng" dirty="0"/>
              <a:t>Things typically bought by consumers</a:t>
            </a:r>
          </a:p>
          <a:p>
            <a:r>
              <a:rPr lang="en-US" dirty="0"/>
              <a:t>Food</a:t>
            </a:r>
          </a:p>
          <a:p>
            <a:r>
              <a:rPr lang="en-US" dirty="0"/>
              <a:t>Clothes</a:t>
            </a:r>
          </a:p>
          <a:p>
            <a:r>
              <a:rPr lang="en-US" dirty="0"/>
              <a:t>Accommodation/housing</a:t>
            </a:r>
          </a:p>
          <a:p>
            <a:r>
              <a:rPr lang="en-US" dirty="0"/>
              <a:t>Cars</a:t>
            </a:r>
          </a:p>
          <a:p>
            <a:r>
              <a:rPr lang="en-US" dirty="0"/>
              <a:t>Computers</a:t>
            </a:r>
          </a:p>
          <a:p>
            <a:r>
              <a:rPr lang="en-US" dirty="0"/>
              <a:t>Phones</a:t>
            </a:r>
          </a:p>
          <a:p>
            <a:r>
              <a:rPr lang="en-US" dirty="0"/>
              <a:t>Education</a:t>
            </a:r>
          </a:p>
          <a:p>
            <a:r>
              <a:rPr lang="en-US" dirty="0"/>
              <a:t>Doctor/Dentist visits</a:t>
            </a:r>
          </a:p>
        </p:txBody>
      </p:sp>
      <p:pic>
        <p:nvPicPr>
          <p:cNvPr id="7" name="Picture 6"/>
          <p:cNvPicPr>
            <a:picLocks noChangeAspect="1"/>
          </p:cNvPicPr>
          <p:nvPr/>
        </p:nvPicPr>
        <p:blipFill>
          <a:blip r:embed="rId2"/>
          <a:stretch>
            <a:fillRect/>
          </a:stretch>
        </p:blipFill>
        <p:spPr>
          <a:xfrm>
            <a:off x="8462883" y="3113502"/>
            <a:ext cx="1117818" cy="1254138"/>
          </a:xfrm>
          <a:prstGeom prst="rect">
            <a:avLst/>
          </a:prstGeom>
        </p:spPr>
      </p:pic>
      <p:sp>
        <p:nvSpPr>
          <p:cNvPr id="6" name="TextBox 5"/>
          <p:cNvSpPr txBox="1"/>
          <p:nvPr/>
        </p:nvSpPr>
        <p:spPr>
          <a:xfrm>
            <a:off x="482818" y="4767677"/>
            <a:ext cx="9067799" cy="1569660"/>
          </a:xfrm>
          <a:prstGeom prst="rect">
            <a:avLst/>
          </a:prstGeom>
          <a:solidFill>
            <a:schemeClr val="accent4">
              <a:lumMod val="20000"/>
              <a:lumOff val="80000"/>
            </a:schemeClr>
          </a:solidFill>
        </p:spPr>
        <p:txBody>
          <a:bodyPr wrap="square" rtlCol="0">
            <a:spAutoFit/>
          </a:bodyPr>
          <a:lstStyle/>
          <a:p>
            <a:r>
              <a:rPr lang="en-US" sz="2400" b="1" u="sng" dirty="0"/>
              <a:t>Things not bought by consumers:</a:t>
            </a:r>
          </a:p>
          <a:p>
            <a:r>
              <a:rPr lang="en-US" sz="2400" dirty="0"/>
              <a:t>Jet planes, machine guns, concrete, trucks, industrial machines?</a:t>
            </a:r>
          </a:p>
          <a:p>
            <a:r>
              <a:rPr lang="en-US" sz="2400" dirty="0"/>
              <a:t>Consumers usually don’t buy these things so they’re not included in the CPI basket.</a:t>
            </a:r>
          </a:p>
        </p:txBody>
      </p:sp>
      <p:pic>
        <p:nvPicPr>
          <p:cNvPr id="8" name="Picture 7"/>
          <p:cNvPicPr>
            <a:picLocks noChangeAspect="1"/>
          </p:cNvPicPr>
          <p:nvPr/>
        </p:nvPicPr>
        <p:blipFill>
          <a:blip r:embed="rId3"/>
          <a:stretch>
            <a:fillRect/>
          </a:stretch>
        </p:blipFill>
        <p:spPr>
          <a:xfrm>
            <a:off x="9730625" y="4993453"/>
            <a:ext cx="1186677" cy="1194189"/>
          </a:xfrm>
          <a:prstGeom prst="rect">
            <a:avLst/>
          </a:prstGeom>
        </p:spPr>
      </p:pic>
      <p:sp>
        <p:nvSpPr>
          <p:cNvPr id="4" name="TextBox 3"/>
          <p:cNvSpPr txBox="1"/>
          <p:nvPr/>
        </p:nvSpPr>
        <p:spPr>
          <a:xfrm>
            <a:off x="405687" y="1181090"/>
            <a:ext cx="7604105" cy="1323439"/>
          </a:xfrm>
          <a:prstGeom prst="rect">
            <a:avLst/>
          </a:prstGeom>
          <a:noFill/>
        </p:spPr>
        <p:txBody>
          <a:bodyPr wrap="square" rtlCol="0">
            <a:spAutoFit/>
          </a:bodyPr>
          <a:lstStyle/>
          <a:p>
            <a:pPr marL="457200" indent="-457200">
              <a:buFont typeface="Arial" panose="020B0604020202020204" pitchFamily="34" charset="0"/>
              <a:buChar char="•"/>
            </a:pPr>
            <a:r>
              <a:rPr lang="en-US" sz="2000" dirty="0"/>
              <a:t>The </a:t>
            </a:r>
            <a:r>
              <a:rPr lang="en-US" sz="2000" dirty="0">
                <a:solidFill>
                  <a:srgbClr val="00B0F0"/>
                </a:solidFill>
              </a:rPr>
              <a:t>CPI</a:t>
            </a:r>
            <a:r>
              <a:rPr lang="en-US" sz="2000" dirty="0"/>
              <a:t> is concerned with the </a:t>
            </a:r>
            <a:r>
              <a:rPr lang="en-US" sz="2000" dirty="0">
                <a:solidFill>
                  <a:srgbClr val="00B0F0"/>
                </a:solidFill>
              </a:rPr>
              <a:t>goods and services </a:t>
            </a:r>
            <a:r>
              <a:rPr lang="en-US" sz="2000" dirty="0"/>
              <a:t>that </a:t>
            </a:r>
            <a:r>
              <a:rPr lang="en-US" sz="2000" dirty="0">
                <a:solidFill>
                  <a:srgbClr val="00B0F0"/>
                </a:solidFill>
              </a:rPr>
              <a:t>consumers/households typically buy</a:t>
            </a:r>
            <a:r>
              <a:rPr lang="en-US" sz="2000" dirty="0"/>
              <a:t>.</a:t>
            </a:r>
          </a:p>
          <a:p>
            <a:pPr marL="457200" indent="-457200">
              <a:buFont typeface="Arial" panose="020B0604020202020204" pitchFamily="34" charset="0"/>
              <a:buChar char="•"/>
            </a:pPr>
            <a:r>
              <a:rPr lang="en-US" sz="2000" dirty="0"/>
              <a:t>What are some things that consumers usually buy? (Consumers are regular individuals who buy typical goods and services)</a:t>
            </a:r>
          </a:p>
        </p:txBody>
      </p:sp>
      <p:sp>
        <p:nvSpPr>
          <p:cNvPr id="9" name="TextBox 8"/>
          <p:cNvSpPr txBox="1"/>
          <p:nvPr/>
        </p:nvSpPr>
        <p:spPr>
          <a:xfrm>
            <a:off x="7374194" y="167148"/>
            <a:ext cx="4552335" cy="923330"/>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CPI includes things that households buy ONLY</a:t>
            </a:r>
          </a:p>
        </p:txBody>
      </p:sp>
      <p:pic>
        <p:nvPicPr>
          <p:cNvPr id="5" name="Picture 4"/>
          <p:cNvPicPr>
            <a:picLocks noChangeAspect="1"/>
          </p:cNvPicPr>
          <p:nvPr/>
        </p:nvPicPr>
        <p:blipFill>
          <a:blip r:embed="rId4"/>
          <a:stretch>
            <a:fillRect/>
          </a:stretch>
        </p:blipFill>
        <p:spPr>
          <a:xfrm>
            <a:off x="8294762" y="1241127"/>
            <a:ext cx="2871725" cy="1495074"/>
          </a:xfrm>
          <a:prstGeom prst="rect">
            <a:avLst/>
          </a:prstGeom>
        </p:spPr>
      </p:pic>
    </p:spTree>
    <p:extLst>
      <p:ext uri="{BB962C8B-B14F-4D97-AF65-F5344CB8AC3E}">
        <p14:creationId xmlns:p14="http://schemas.microsoft.com/office/powerpoint/2010/main" val="29014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4" grpId="0"/>
      <p:bldP spid="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CPI Market Basket</a:t>
            </a:r>
          </a:p>
        </p:txBody>
      </p:sp>
      <p:sp>
        <p:nvSpPr>
          <p:cNvPr id="4" name="Content Placeholder 3"/>
          <p:cNvSpPr txBox="1">
            <a:spLocks noGrp="1"/>
          </p:cNvSpPr>
          <p:nvPr>
            <p:ph idx="1"/>
          </p:nvPr>
        </p:nvSpPr>
        <p:spPr>
          <a:xfrm>
            <a:off x="536891" y="1758156"/>
            <a:ext cx="4991100" cy="4226798"/>
          </a:xfrm>
          <a:prstGeom prst="rect">
            <a:avLst/>
          </a:prstGeom>
          <a:noFill/>
        </p:spPr>
        <p:txBody>
          <a:bodyPr wrap="square" rtlCol="0">
            <a:spAutoFit/>
          </a:bodyPr>
          <a:lstStyle/>
          <a:p>
            <a:r>
              <a:rPr lang="en-US" dirty="0"/>
              <a:t>Imagine a </a:t>
            </a:r>
            <a:r>
              <a:rPr lang="en-US" dirty="0">
                <a:solidFill>
                  <a:srgbClr val="00B0F0"/>
                </a:solidFill>
              </a:rPr>
              <a:t>huge basket of goods </a:t>
            </a:r>
            <a:r>
              <a:rPr lang="en-US" dirty="0"/>
              <a:t>that has </a:t>
            </a:r>
            <a:r>
              <a:rPr lang="en-US" dirty="0">
                <a:solidFill>
                  <a:srgbClr val="00B0F0"/>
                </a:solidFill>
              </a:rPr>
              <a:t>all the things we buy in a year</a:t>
            </a:r>
            <a:r>
              <a:rPr lang="en-US" dirty="0"/>
              <a:t>! (From the previous slide)</a:t>
            </a:r>
          </a:p>
          <a:p>
            <a:r>
              <a:rPr lang="en-US" dirty="0"/>
              <a:t>These goods and services that a typical consumer buys in one year make up the </a:t>
            </a:r>
            <a:r>
              <a:rPr lang="en-US" b="1" dirty="0"/>
              <a:t>Consumer Price Index Market basket – the CPI Market basket.</a:t>
            </a:r>
          </a:p>
          <a:p>
            <a:endParaRPr lang="en-US" dirty="0"/>
          </a:p>
        </p:txBody>
      </p:sp>
      <p:sp>
        <p:nvSpPr>
          <p:cNvPr id="5" name="Rectangle 4"/>
          <p:cNvSpPr/>
          <p:nvPr/>
        </p:nvSpPr>
        <p:spPr>
          <a:xfrm>
            <a:off x="3802559" y="5549485"/>
            <a:ext cx="6141541" cy="923330"/>
          </a:xfrm>
          <a:prstGeom prst="rect">
            <a:avLst/>
          </a:prstGeom>
          <a:solidFill>
            <a:srgbClr val="FFFF00"/>
          </a:solidFill>
        </p:spPr>
        <p:txBody>
          <a:bodyPr wrap="square">
            <a:spAutoFit/>
          </a:bodyPr>
          <a:lstStyle/>
          <a:p>
            <a:r>
              <a:rPr lang="en-US" dirty="0">
                <a:solidFill>
                  <a:srgbClr val="FF0000"/>
                </a:solidFill>
              </a:rPr>
              <a:t>Consumer Price Index (CPI) basket = a big basket of goods and services that the average person buys in a year. (No rockets, trucks or big machines) </a:t>
            </a:r>
          </a:p>
        </p:txBody>
      </p:sp>
      <p:grpSp>
        <p:nvGrpSpPr>
          <p:cNvPr id="14" name="Group 13"/>
          <p:cNvGrpSpPr/>
          <p:nvPr/>
        </p:nvGrpSpPr>
        <p:grpSpPr>
          <a:xfrm>
            <a:off x="7227647" y="1578642"/>
            <a:ext cx="4851400" cy="2167795"/>
            <a:chOff x="7023100" y="905605"/>
            <a:chExt cx="4851400" cy="2167795"/>
          </a:xfrm>
        </p:grpSpPr>
        <p:sp>
          <p:nvSpPr>
            <p:cNvPr id="12" name="U-Turn Arrow 11"/>
            <p:cNvSpPr/>
            <p:nvPr/>
          </p:nvSpPr>
          <p:spPr>
            <a:xfrm flipH="1">
              <a:off x="7023100" y="905605"/>
              <a:ext cx="2984468" cy="216779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236200" y="1690688"/>
              <a:ext cx="1638300" cy="646331"/>
            </a:xfrm>
            <a:prstGeom prst="rect">
              <a:avLst/>
            </a:prstGeom>
            <a:noFill/>
          </p:spPr>
          <p:txBody>
            <a:bodyPr wrap="square" rtlCol="0">
              <a:spAutoFit/>
            </a:bodyPr>
            <a:lstStyle/>
            <a:p>
              <a:r>
                <a:rPr lang="en-US" sz="3600" b="1" dirty="0"/>
                <a:t>1 year</a:t>
              </a:r>
            </a:p>
          </p:txBody>
        </p:sp>
      </p:grpSp>
      <p:pic>
        <p:nvPicPr>
          <p:cNvPr id="10" name="Picture 9"/>
          <p:cNvPicPr>
            <a:picLocks noChangeAspect="1"/>
          </p:cNvPicPr>
          <p:nvPr/>
        </p:nvPicPr>
        <p:blipFill>
          <a:blip r:embed="rId2"/>
          <a:stretch>
            <a:fillRect/>
          </a:stretch>
        </p:blipFill>
        <p:spPr>
          <a:xfrm>
            <a:off x="6227164" y="3265187"/>
            <a:ext cx="5776178" cy="2136546"/>
          </a:xfrm>
          <a:prstGeom prst="rect">
            <a:avLst/>
          </a:prstGeom>
        </p:spPr>
      </p:pic>
    </p:spTree>
    <p:extLst>
      <p:ext uri="{BB962C8B-B14F-4D97-AF65-F5344CB8AC3E}">
        <p14:creationId xmlns:p14="http://schemas.microsoft.com/office/powerpoint/2010/main" val="106626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763" y="198437"/>
            <a:ext cx="10515600" cy="1325563"/>
          </a:xfrm>
        </p:spPr>
        <p:txBody>
          <a:bodyPr/>
          <a:lstStyle/>
          <a:p>
            <a:r>
              <a:rPr lang="en-US" dirty="0"/>
              <a:t>The Market Basket</a:t>
            </a:r>
          </a:p>
        </p:txBody>
      </p:sp>
      <p:sp>
        <p:nvSpPr>
          <p:cNvPr id="3" name="Content Placeholder 2"/>
          <p:cNvSpPr>
            <a:spLocks noGrp="1"/>
          </p:cNvSpPr>
          <p:nvPr>
            <p:ph idx="1"/>
          </p:nvPr>
        </p:nvSpPr>
        <p:spPr>
          <a:xfrm>
            <a:off x="519934" y="1524000"/>
            <a:ext cx="4612505" cy="2774941"/>
          </a:xfrm>
        </p:spPr>
        <p:txBody>
          <a:bodyPr>
            <a:normAutofit/>
          </a:bodyPr>
          <a:lstStyle/>
          <a:p>
            <a:r>
              <a:rPr lang="en-US" dirty="0"/>
              <a:t>Which do you spend more money on?</a:t>
            </a:r>
          </a:p>
          <a:p>
            <a:pPr lvl="1"/>
            <a:r>
              <a:rPr lang="en-US" dirty="0"/>
              <a:t>Food or clothes?</a:t>
            </a:r>
          </a:p>
          <a:p>
            <a:pPr lvl="1"/>
            <a:r>
              <a:rPr lang="en-US" dirty="0"/>
              <a:t>Laptops or cars?</a:t>
            </a:r>
          </a:p>
          <a:p>
            <a:pPr lvl="1"/>
            <a:r>
              <a:rPr lang="en-US" dirty="0"/>
              <a:t>Movies or school fees?</a:t>
            </a:r>
          </a:p>
        </p:txBody>
      </p:sp>
      <p:pic>
        <p:nvPicPr>
          <p:cNvPr id="5" name="Picture 4"/>
          <p:cNvPicPr>
            <a:picLocks noChangeAspect="1"/>
          </p:cNvPicPr>
          <p:nvPr/>
        </p:nvPicPr>
        <p:blipFill>
          <a:blip r:embed="rId2"/>
          <a:stretch>
            <a:fillRect/>
          </a:stretch>
        </p:blipFill>
        <p:spPr>
          <a:xfrm>
            <a:off x="5823563" y="727587"/>
            <a:ext cx="5848503" cy="3571355"/>
          </a:xfrm>
          <a:prstGeom prst="rect">
            <a:avLst/>
          </a:prstGeom>
        </p:spPr>
      </p:pic>
      <p:sp>
        <p:nvSpPr>
          <p:cNvPr id="4" name="TextBox 3"/>
          <p:cNvSpPr txBox="1"/>
          <p:nvPr/>
        </p:nvSpPr>
        <p:spPr>
          <a:xfrm>
            <a:off x="222863" y="3683976"/>
            <a:ext cx="6177937" cy="2677656"/>
          </a:xfrm>
          <a:prstGeom prst="rect">
            <a:avLst/>
          </a:prstGeom>
          <a:solidFill>
            <a:schemeClr val="bg1">
              <a:lumMod val="95000"/>
            </a:schemeClr>
          </a:solidFill>
        </p:spPr>
        <p:txBody>
          <a:bodyPr wrap="square" rtlCol="0">
            <a:spAutoFit/>
          </a:bodyPr>
          <a:lstStyle/>
          <a:p>
            <a:r>
              <a:rPr lang="en-US" dirty="0"/>
              <a:t>On average, </a:t>
            </a:r>
            <a:r>
              <a:rPr lang="en-US" dirty="0">
                <a:solidFill>
                  <a:srgbClr val="00B0F0"/>
                </a:solidFill>
              </a:rPr>
              <a:t>consumers spend more money on some things than other things</a:t>
            </a:r>
            <a:r>
              <a:rPr lang="en-US" dirty="0"/>
              <a:t>. For example we often spend a lot of money on food and maybe only some money on watching movies. (See the pie graph above) If we take the average proportions for all consumers we can help to construct the correct market basket.</a:t>
            </a:r>
          </a:p>
          <a:p>
            <a:endParaRPr lang="en-US" dirty="0"/>
          </a:p>
          <a:p>
            <a:r>
              <a:rPr lang="en-US" dirty="0"/>
              <a:t>So when we calculate the CPI we </a:t>
            </a:r>
            <a:r>
              <a:rPr lang="en-US" sz="2000" b="1" dirty="0"/>
              <a:t>need to account for how much we buy of something. This is the true ‘</a:t>
            </a:r>
            <a:r>
              <a:rPr lang="en-US" sz="2000" b="1" dirty="0">
                <a:solidFill>
                  <a:srgbClr val="00B0F0"/>
                </a:solidFill>
              </a:rPr>
              <a:t>CPI basket</a:t>
            </a:r>
            <a:r>
              <a:rPr lang="en-US" sz="2000" b="1" dirty="0"/>
              <a:t>’ or ‘</a:t>
            </a:r>
            <a:r>
              <a:rPr lang="en-US" sz="2000" b="1" dirty="0">
                <a:solidFill>
                  <a:srgbClr val="00B0F0"/>
                </a:solidFill>
              </a:rPr>
              <a:t>market basket</a:t>
            </a:r>
            <a:r>
              <a:rPr lang="en-US" sz="2000" b="1" dirty="0"/>
              <a:t>’.</a:t>
            </a:r>
          </a:p>
        </p:txBody>
      </p:sp>
      <p:sp>
        <p:nvSpPr>
          <p:cNvPr id="7" name="Rectangle 6"/>
          <p:cNvSpPr/>
          <p:nvPr/>
        </p:nvSpPr>
        <p:spPr>
          <a:xfrm>
            <a:off x="7120329" y="4901393"/>
            <a:ext cx="4224760" cy="1525783"/>
          </a:xfrm>
          <a:prstGeom prst="rect">
            <a:avLst/>
          </a:prstGeom>
          <a:solidFill>
            <a:srgbClr val="FFFF00"/>
          </a:solidFill>
        </p:spPr>
        <p:txBody>
          <a:bodyPr wrap="square">
            <a:spAutoFit/>
          </a:bodyPr>
          <a:lstStyle/>
          <a:p>
            <a:r>
              <a:rPr lang="en-US" dirty="0">
                <a:solidFill>
                  <a:srgbClr val="FF0000"/>
                </a:solidFill>
              </a:rPr>
              <a:t>Summary</a:t>
            </a:r>
          </a:p>
          <a:p>
            <a:r>
              <a:rPr lang="en-US" dirty="0">
                <a:solidFill>
                  <a:srgbClr val="FF0000"/>
                </a:solidFill>
              </a:rPr>
              <a:t>The market basket (MB) shows the </a:t>
            </a:r>
            <a:r>
              <a:rPr lang="en-US" dirty="0" err="1">
                <a:solidFill>
                  <a:srgbClr val="FF0000"/>
                </a:solidFill>
              </a:rPr>
              <a:t>the</a:t>
            </a:r>
            <a:r>
              <a:rPr lang="en-US" dirty="0">
                <a:solidFill>
                  <a:srgbClr val="FF0000"/>
                </a:solidFill>
              </a:rPr>
              <a:t> fraction/percentage of total consumption on each item. This is important for the MB to be accurate.</a:t>
            </a:r>
          </a:p>
        </p:txBody>
      </p:sp>
    </p:spTree>
    <p:extLst>
      <p:ext uri="{BB962C8B-B14F-4D97-AF65-F5344CB8AC3E}">
        <p14:creationId xmlns:p14="http://schemas.microsoft.com/office/powerpoint/2010/main" val="42214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968"/>
            <a:ext cx="10515600" cy="654052"/>
          </a:xfrm>
        </p:spPr>
        <p:txBody>
          <a:bodyPr>
            <a:normAutofit fontScale="90000"/>
          </a:bodyPr>
          <a:lstStyle/>
          <a:p>
            <a:r>
              <a:rPr lang="en-AU" dirty="0"/>
              <a:t>Calculate the value of the market basket</a:t>
            </a:r>
          </a:p>
        </p:txBody>
      </p:sp>
      <p:sp>
        <p:nvSpPr>
          <p:cNvPr id="3" name="Content Placeholder 2"/>
          <p:cNvSpPr>
            <a:spLocks noGrp="1"/>
          </p:cNvSpPr>
          <p:nvPr>
            <p:ph idx="1"/>
          </p:nvPr>
        </p:nvSpPr>
        <p:spPr>
          <a:xfrm>
            <a:off x="521111" y="3454913"/>
            <a:ext cx="10933470" cy="2926222"/>
          </a:xfrm>
        </p:spPr>
        <p:txBody>
          <a:bodyPr/>
          <a:lstStyle/>
          <a:p>
            <a:r>
              <a:rPr lang="en-AU" dirty="0">
                <a:solidFill>
                  <a:srgbClr val="FF0000"/>
                </a:solidFill>
              </a:rPr>
              <a:t>MB</a:t>
            </a:r>
            <a:r>
              <a:rPr lang="en-AU" baseline="-25000" dirty="0">
                <a:solidFill>
                  <a:srgbClr val="FF0000"/>
                </a:solidFill>
              </a:rPr>
              <a:t>2010</a:t>
            </a:r>
            <a:r>
              <a:rPr lang="en-AU" dirty="0">
                <a:solidFill>
                  <a:srgbClr val="FF0000"/>
                </a:solidFill>
              </a:rPr>
              <a:t> = (100 x 2) + (50 x 1.50) + (25 x 1) </a:t>
            </a:r>
          </a:p>
          <a:p>
            <a:pPr marL="0" indent="0">
              <a:buNone/>
            </a:pPr>
            <a:r>
              <a:rPr lang="en-AU" dirty="0">
                <a:solidFill>
                  <a:srgbClr val="FF0000"/>
                </a:solidFill>
              </a:rPr>
              <a:t>	=  200 + 75 + 25</a:t>
            </a:r>
          </a:p>
          <a:p>
            <a:pPr marL="0" indent="0">
              <a:buNone/>
            </a:pPr>
            <a:r>
              <a:rPr lang="en-AU" dirty="0">
                <a:solidFill>
                  <a:srgbClr val="FF0000"/>
                </a:solidFill>
              </a:rPr>
              <a:t>	= 300</a:t>
            </a:r>
          </a:p>
        </p:txBody>
      </p:sp>
      <p:pic>
        <p:nvPicPr>
          <p:cNvPr id="4" name="Picture 3"/>
          <p:cNvPicPr>
            <a:picLocks noChangeAspect="1"/>
          </p:cNvPicPr>
          <p:nvPr/>
        </p:nvPicPr>
        <p:blipFill>
          <a:blip r:embed="rId2"/>
          <a:stretch>
            <a:fillRect/>
          </a:stretch>
        </p:blipFill>
        <p:spPr>
          <a:xfrm>
            <a:off x="359216" y="949019"/>
            <a:ext cx="8929841" cy="2505894"/>
          </a:xfrm>
          <a:prstGeom prst="rect">
            <a:avLst/>
          </a:prstGeom>
        </p:spPr>
      </p:pic>
      <p:sp>
        <p:nvSpPr>
          <p:cNvPr id="5" name="TextBox 4"/>
          <p:cNvSpPr txBox="1"/>
          <p:nvPr/>
        </p:nvSpPr>
        <p:spPr>
          <a:xfrm>
            <a:off x="7455877" y="3648808"/>
            <a:ext cx="3666392" cy="2246769"/>
          </a:xfrm>
          <a:prstGeom prst="rect">
            <a:avLst/>
          </a:prstGeom>
          <a:noFill/>
        </p:spPr>
        <p:txBody>
          <a:bodyPr wrap="square" rtlCol="0">
            <a:spAutoFit/>
          </a:bodyPr>
          <a:lstStyle/>
          <a:p>
            <a:r>
              <a:rPr lang="en-US" sz="2800" b="1" u="sng" dirty="0"/>
              <a:t>Calculating the market basket value.</a:t>
            </a:r>
          </a:p>
          <a:p>
            <a:r>
              <a:rPr lang="en-US" sz="2800" dirty="0"/>
              <a:t>We use price X quantity for each of the goods in the market basket! </a:t>
            </a:r>
          </a:p>
        </p:txBody>
      </p:sp>
    </p:spTree>
    <p:extLst>
      <p:ext uri="{BB962C8B-B14F-4D97-AF65-F5344CB8AC3E}">
        <p14:creationId xmlns:p14="http://schemas.microsoft.com/office/powerpoint/2010/main" val="71425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5497" y="620764"/>
            <a:ext cx="10981006" cy="4924630"/>
          </a:xfrm>
          <a:prstGeom prst="rect">
            <a:avLst/>
          </a:prstGeom>
        </p:spPr>
      </p:pic>
    </p:spTree>
    <p:extLst>
      <p:ext uri="{BB962C8B-B14F-4D97-AF65-F5344CB8AC3E}">
        <p14:creationId xmlns:p14="http://schemas.microsoft.com/office/powerpoint/2010/main" val="24203715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50" y="250825"/>
            <a:ext cx="10515600" cy="720725"/>
          </a:xfrm>
        </p:spPr>
        <p:txBody>
          <a:bodyPr/>
          <a:lstStyle/>
          <a:p>
            <a:r>
              <a:rPr lang="en-US" dirty="0"/>
              <a:t>Using the Market Basket</a:t>
            </a:r>
          </a:p>
        </p:txBody>
      </p:sp>
      <p:sp>
        <p:nvSpPr>
          <p:cNvPr id="3" name="Content Placeholder 2"/>
          <p:cNvSpPr>
            <a:spLocks noGrp="1"/>
          </p:cNvSpPr>
          <p:nvPr>
            <p:ph idx="1"/>
          </p:nvPr>
        </p:nvSpPr>
        <p:spPr>
          <a:xfrm>
            <a:off x="363580" y="971550"/>
            <a:ext cx="10904886" cy="1481245"/>
          </a:xfrm>
        </p:spPr>
        <p:txBody>
          <a:bodyPr>
            <a:normAutofit fontScale="70000" lnSpcReduction="20000"/>
          </a:bodyPr>
          <a:lstStyle/>
          <a:p>
            <a:r>
              <a:rPr lang="en-US" dirty="0"/>
              <a:t>To calculate the change in the price level, we </a:t>
            </a:r>
            <a:r>
              <a:rPr lang="en-US" dirty="0">
                <a:solidFill>
                  <a:srgbClr val="00B0F0"/>
                </a:solidFill>
              </a:rPr>
              <a:t>compare the price of the same basket over different years</a:t>
            </a:r>
            <a:r>
              <a:rPr lang="en-US" dirty="0"/>
              <a:t>. </a:t>
            </a:r>
          </a:p>
          <a:p>
            <a:pPr lvl="1"/>
            <a:r>
              <a:rPr lang="en-US" dirty="0"/>
              <a:t>We must keep the goods and services in the basket the same over different years to have an accurate comparison.</a:t>
            </a:r>
          </a:p>
          <a:p>
            <a:r>
              <a:rPr lang="en-US" dirty="0"/>
              <a:t>If the </a:t>
            </a:r>
            <a:r>
              <a:rPr lang="en-US" dirty="0">
                <a:solidFill>
                  <a:srgbClr val="00B050"/>
                </a:solidFill>
              </a:rPr>
              <a:t>value of the basket increases</a:t>
            </a:r>
            <a:r>
              <a:rPr lang="en-US" dirty="0"/>
              <a:t>, we have </a:t>
            </a:r>
            <a:r>
              <a:rPr lang="en-US" dirty="0">
                <a:solidFill>
                  <a:srgbClr val="00B050"/>
                </a:solidFill>
              </a:rPr>
              <a:t>inflation</a:t>
            </a:r>
            <a:r>
              <a:rPr lang="en-US" dirty="0"/>
              <a:t>.</a:t>
            </a:r>
          </a:p>
          <a:p>
            <a:r>
              <a:rPr lang="en-US" dirty="0"/>
              <a:t>If the </a:t>
            </a:r>
            <a:r>
              <a:rPr lang="en-US" dirty="0">
                <a:solidFill>
                  <a:srgbClr val="FF0000"/>
                </a:solidFill>
              </a:rPr>
              <a:t>value of the basket decreases</a:t>
            </a:r>
            <a:r>
              <a:rPr lang="en-US" dirty="0"/>
              <a:t>, we have </a:t>
            </a:r>
            <a:r>
              <a:rPr lang="en-US" dirty="0">
                <a:solidFill>
                  <a:srgbClr val="FF0000"/>
                </a:solidFill>
              </a:rPr>
              <a:t>deflation</a:t>
            </a:r>
            <a:r>
              <a:rPr lang="en-US" dirty="0"/>
              <a:t>. </a:t>
            </a:r>
          </a:p>
        </p:txBody>
      </p:sp>
      <p:pic>
        <p:nvPicPr>
          <p:cNvPr id="6" name="Picture 5"/>
          <p:cNvPicPr>
            <a:picLocks noChangeAspect="1"/>
          </p:cNvPicPr>
          <p:nvPr/>
        </p:nvPicPr>
        <p:blipFill>
          <a:blip r:embed="rId2"/>
          <a:stretch>
            <a:fillRect/>
          </a:stretch>
        </p:blipFill>
        <p:spPr>
          <a:xfrm>
            <a:off x="363579" y="2636426"/>
            <a:ext cx="3335085" cy="2255613"/>
          </a:xfrm>
          <a:prstGeom prst="rect">
            <a:avLst/>
          </a:prstGeom>
        </p:spPr>
      </p:pic>
      <p:pic>
        <p:nvPicPr>
          <p:cNvPr id="7" name="Picture 6"/>
          <p:cNvPicPr>
            <a:picLocks noChangeAspect="1"/>
          </p:cNvPicPr>
          <p:nvPr/>
        </p:nvPicPr>
        <p:blipFill>
          <a:blip r:embed="rId2"/>
          <a:stretch>
            <a:fillRect/>
          </a:stretch>
        </p:blipFill>
        <p:spPr>
          <a:xfrm>
            <a:off x="4493619" y="2636425"/>
            <a:ext cx="3335085" cy="2255613"/>
          </a:xfrm>
          <a:prstGeom prst="rect">
            <a:avLst/>
          </a:prstGeom>
        </p:spPr>
      </p:pic>
      <p:pic>
        <p:nvPicPr>
          <p:cNvPr id="8" name="Picture 7"/>
          <p:cNvPicPr>
            <a:picLocks noChangeAspect="1"/>
          </p:cNvPicPr>
          <p:nvPr/>
        </p:nvPicPr>
        <p:blipFill>
          <a:blip r:embed="rId2"/>
          <a:stretch>
            <a:fillRect/>
          </a:stretch>
        </p:blipFill>
        <p:spPr>
          <a:xfrm>
            <a:off x="8623659" y="2636426"/>
            <a:ext cx="3335085" cy="2255613"/>
          </a:xfrm>
          <a:prstGeom prst="rect">
            <a:avLst/>
          </a:prstGeom>
        </p:spPr>
      </p:pic>
      <p:sp>
        <p:nvSpPr>
          <p:cNvPr id="9" name="TextBox 8"/>
          <p:cNvSpPr txBox="1"/>
          <p:nvPr/>
        </p:nvSpPr>
        <p:spPr>
          <a:xfrm>
            <a:off x="882406" y="5056509"/>
            <a:ext cx="2297430" cy="707886"/>
          </a:xfrm>
          <a:prstGeom prst="rect">
            <a:avLst/>
          </a:prstGeom>
          <a:noFill/>
        </p:spPr>
        <p:txBody>
          <a:bodyPr wrap="square" rtlCol="0">
            <a:spAutoFit/>
          </a:bodyPr>
          <a:lstStyle/>
          <a:p>
            <a:r>
              <a:rPr lang="en-US" sz="2000" dirty="0"/>
              <a:t>Year 1</a:t>
            </a:r>
          </a:p>
          <a:p>
            <a:r>
              <a:rPr lang="en-US" sz="2000" dirty="0"/>
              <a:t>Basket Price = </a:t>
            </a:r>
            <a:r>
              <a:rPr lang="en-US" sz="2000" b="1" dirty="0"/>
              <a:t>$130</a:t>
            </a:r>
          </a:p>
        </p:txBody>
      </p:sp>
      <p:sp>
        <p:nvSpPr>
          <p:cNvPr id="10" name="TextBox 9"/>
          <p:cNvSpPr txBox="1"/>
          <p:nvPr/>
        </p:nvSpPr>
        <p:spPr>
          <a:xfrm>
            <a:off x="4818136" y="5042124"/>
            <a:ext cx="2297430" cy="677108"/>
          </a:xfrm>
          <a:prstGeom prst="rect">
            <a:avLst/>
          </a:prstGeom>
          <a:noFill/>
        </p:spPr>
        <p:txBody>
          <a:bodyPr wrap="square" rtlCol="0">
            <a:spAutoFit/>
          </a:bodyPr>
          <a:lstStyle/>
          <a:p>
            <a:r>
              <a:rPr lang="en-US" dirty="0"/>
              <a:t>Year 2</a:t>
            </a:r>
          </a:p>
          <a:p>
            <a:r>
              <a:rPr lang="en-US" dirty="0"/>
              <a:t>Basket Price = </a:t>
            </a:r>
            <a:r>
              <a:rPr lang="en-US" sz="2000" b="1" dirty="0"/>
              <a:t>$140</a:t>
            </a:r>
          </a:p>
        </p:txBody>
      </p:sp>
      <p:sp>
        <p:nvSpPr>
          <p:cNvPr id="11" name="TextBox 10"/>
          <p:cNvSpPr txBox="1"/>
          <p:nvPr/>
        </p:nvSpPr>
        <p:spPr>
          <a:xfrm>
            <a:off x="8971036" y="5075669"/>
            <a:ext cx="2297430" cy="677108"/>
          </a:xfrm>
          <a:prstGeom prst="rect">
            <a:avLst/>
          </a:prstGeom>
          <a:noFill/>
        </p:spPr>
        <p:txBody>
          <a:bodyPr wrap="square" rtlCol="0">
            <a:spAutoFit/>
          </a:bodyPr>
          <a:lstStyle/>
          <a:p>
            <a:r>
              <a:rPr lang="en-US" dirty="0"/>
              <a:t>Year 3</a:t>
            </a:r>
          </a:p>
          <a:p>
            <a:r>
              <a:rPr lang="en-US" dirty="0"/>
              <a:t>Basket Price = </a:t>
            </a:r>
            <a:r>
              <a:rPr lang="en-US" sz="2000" b="1" dirty="0"/>
              <a:t>$145</a:t>
            </a:r>
          </a:p>
        </p:txBody>
      </p:sp>
      <p:sp>
        <p:nvSpPr>
          <p:cNvPr id="12" name="TextBox 11"/>
          <p:cNvSpPr txBox="1"/>
          <p:nvPr/>
        </p:nvSpPr>
        <p:spPr>
          <a:xfrm>
            <a:off x="7252726" y="5698410"/>
            <a:ext cx="4394444" cy="1015663"/>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We use the price of an identical basket over different years to see the change in price level. </a:t>
            </a:r>
          </a:p>
          <a:p>
            <a:r>
              <a:rPr lang="en-US" sz="1200" dirty="0">
                <a:solidFill>
                  <a:srgbClr val="FF0000"/>
                </a:solidFill>
              </a:rPr>
              <a:t>Basket price increases – inflation</a:t>
            </a:r>
          </a:p>
          <a:p>
            <a:r>
              <a:rPr lang="en-US" sz="1200" dirty="0">
                <a:solidFill>
                  <a:srgbClr val="FF0000"/>
                </a:solidFill>
              </a:rPr>
              <a:t>Basket price decreases - deflation</a:t>
            </a:r>
          </a:p>
        </p:txBody>
      </p:sp>
    </p:spTree>
    <p:extLst>
      <p:ext uri="{BB962C8B-B14F-4D97-AF65-F5344CB8AC3E}">
        <p14:creationId xmlns:p14="http://schemas.microsoft.com/office/powerpoint/2010/main" val="15993529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2224" y="185431"/>
            <a:ext cx="10515600" cy="1325563"/>
          </a:xfrm>
        </p:spPr>
        <p:txBody>
          <a:bodyPr/>
          <a:lstStyle/>
          <a:p>
            <a:r>
              <a:rPr lang="en-AU" dirty="0"/>
              <a:t>Using the CPI Market Basket to calculate Inflation</a:t>
            </a:r>
          </a:p>
        </p:txBody>
      </p:sp>
      <p:sp>
        <p:nvSpPr>
          <p:cNvPr id="8" name="Content Placeholder 7"/>
          <p:cNvSpPr>
            <a:spLocks noGrp="1"/>
          </p:cNvSpPr>
          <p:nvPr>
            <p:ph idx="1"/>
          </p:nvPr>
        </p:nvSpPr>
        <p:spPr>
          <a:xfrm>
            <a:off x="279935" y="1510994"/>
            <a:ext cx="7902677" cy="4351338"/>
          </a:xfrm>
        </p:spPr>
        <p:txBody>
          <a:bodyPr/>
          <a:lstStyle/>
          <a:p>
            <a:r>
              <a:rPr lang="en-AU" dirty="0"/>
              <a:t>Now that we have the market basket, how do we use it to calculate inflation? </a:t>
            </a:r>
          </a:p>
          <a:p>
            <a:r>
              <a:rPr lang="en-AU" dirty="0"/>
              <a:t>We simply </a:t>
            </a:r>
            <a:r>
              <a:rPr lang="en-AU" dirty="0">
                <a:solidFill>
                  <a:srgbClr val="00B0F0"/>
                </a:solidFill>
              </a:rPr>
              <a:t>compare the price of the same basket over multiple years</a:t>
            </a:r>
            <a:r>
              <a:rPr lang="en-AU" dirty="0"/>
              <a:t>.</a:t>
            </a:r>
          </a:p>
          <a:p>
            <a:r>
              <a:rPr lang="en-AU" dirty="0"/>
              <a:t>By using a generic rate of change formula we can find the inflation rate as a percentage. </a:t>
            </a:r>
          </a:p>
          <a:p>
            <a:endParaRPr lang="en-AU" dirty="0"/>
          </a:p>
        </p:txBody>
      </p:sp>
      <p:pic>
        <p:nvPicPr>
          <p:cNvPr id="10" name="Picture 9"/>
          <p:cNvPicPr>
            <a:picLocks noChangeAspect="1"/>
          </p:cNvPicPr>
          <p:nvPr/>
        </p:nvPicPr>
        <p:blipFill>
          <a:blip r:embed="rId2"/>
          <a:stretch>
            <a:fillRect/>
          </a:stretch>
        </p:blipFill>
        <p:spPr>
          <a:xfrm>
            <a:off x="196085" y="4449442"/>
            <a:ext cx="5663939" cy="2295845"/>
          </a:xfrm>
          <a:prstGeom prst="rect">
            <a:avLst/>
          </a:prstGeom>
        </p:spPr>
      </p:pic>
      <p:sp>
        <p:nvSpPr>
          <p:cNvPr id="9" name="TextBox 8"/>
          <p:cNvSpPr txBox="1"/>
          <p:nvPr/>
        </p:nvSpPr>
        <p:spPr>
          <a:xfrm>
            <a:off x="692894" y="4265643"/>
            <a:ext cx="4807974" cy="800219"/>
          </a:xfrm>
          <a:prstGeom prst="rect">
            <a:avLst/>
          </a:prstGeom>
          <a:noFill/>
        </p:spPr>
        <p:txBody>
          <a:bodyPr wrap="square" rtlCol="0">
            <a:spAutoFit/>
          </a:bodyPr>
          <a:lstStyle/>
          <a:p>
            <a:r>
              <a:rPr lang="en-AU" sz="2800" dirty="0"/>
              <a:t>Rate of Change Formula:</a:t>
            </a:r>
          </a:p>
          <a:p>
            <a:endParaRPr lang="en-AU" dirty="0"/>
          </a:p>
        </p:txBody>
      </p:sp>
      <p:pic>
        <p:nvPicPr>
          <p:cNvPr id="13" name="Picture 12"/>
          <p:cNvPicPr>
            <a:picLocks noChangeAspect="1"/>
          </p:cNvPicPr>
          <p:nvPr/>
        </p:nvPicPr>
        <p:blipFill>
          <a:blip r:embed="rId3"/>
          <a:stretch>
            <a:fillRect/>
          </a:stretch>
        </p:blipFill>
        <p:spPr>
          <a:xfrm>
            <a:off x="8415414" y="1393441"/>
            <a:ext cx="3305636" cy="2391109"/>
          </a:xfrm>
          <a:prstGeom prst="rect">
            <a:avLst/>
          </a:prstGeom>
        </p:spPr>
      </p:pic>
      <p:sp>
        <p:nvSpPr>
          <p:cNvPr id="14" name="Rectangle 13"/>
          <p:cNvSpPr/>
          <p:nvPr/>
        </p:nvSpPr>
        <p:spPr>
          <a:xfrm>
            <a:off x="0" y="4729655"/>
            <a:ext cx="12061458" cy="1907478"/>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4"/>
          <a:stretch>
            <a:fillRect/>
          </a:stretch>
        </p:blipFill>
        <p:spPr>
          <a:xfrm>
            <a:off x="5928850" y="4873550"/>
            <a:ext cx="6078375" cy="1633140"/>
          </a:xfrm>
          <a:prstGeom prst="rect">
            <a:avLst/>
          </a:prstGeom>
        </p:spPr>
      </p:pic>
      <p:sp>
        <p:nvSpPr>
          <p:cNvPr id="3" name="TextBox 2"/>
          <p:cNvSpPr txBox="1"/>
          <p:nvPr/>
        </p:nvSpPr>
        <p:spPr>
          <a:xfrm>
            <a:off x="7860323" y="714524"/>
            <a:ext cx="3947746" cy="830997"/>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We compare the price of the CPI market basket over time to find the inflation rate using the simple percentage change formula. </a:t>
            </a:r>
          </a:p>
        </p:txBody>
      </p:sp>
    </p:spTree>
    <p:extLst>
      <p:ext uri="{BB962C8B-B14F-4D97-AF65-F5344CB8AC3E}">
        <p14:creationId xmlns:p14="http://schemas.microsoft.com/office/powerpoint/2010/main" val="24857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568049"/>
            <a:ext cx="10515600" cy="2608913"/>
          </a:xfrm>
        </p:spPr>
        <p:txBody>
          <a:bodyPr/>
          <a:lstStyle/>
          <a:p>
            <a:r>
              <a:rPr lang="en-US" dirty="0"/>
              <a:t>If the market basket in 2021 is $4,325 and $4,721 in 2022. What is the inflation rate over this period?</a:t>
            </a:r>
          </a:p>
          <a:p>
            <a:r>
              <a:rPr lang="en-US" dirty="0">
                <a:solidFill>
                  <a:srgbClr val="FF0000"/>
                </a:solidFill>
              </a:rPr>
              <a:t>=[(new-old) /old] x 100%  = (4721-4325)/4325 x 100% = 9.16%</a:t>
            </a:r>
          </a:p>
        </p:txBody>
      </p:sp>
      <p:pic>
        <p:nvPicPr>
          <p:cNvPr id="4" name="Picture 3"/>
          <p:cNvPicPr>
            <a:picLocks noChangeAspect="1"/>
          </p:cNvPicPr>
          <p:nvPr/>
        </p:nvPicPr>
        <p:blipFill>
          <a:blip r:embed="rId2"/>
          <a:stretch>
            <a:fillRect/>
          </a:stretch>
        </p:blipFill>
        <p:spPr>
          <a:xfrm>
            <a:off x="2034438" y="275611"/>
            <a:ext cx="3335085" cy="2255613"/>
          </a:xfrm>
          <a:prstGeom prst="rect">
            <a:avLst/>
          </a:prstGeom>
        </p:spPr>
      </p:pic>
      <p:pic>
        <p:nvPicPr>
          <p:cNvPr id="5" name="Picture 4"/>
          <p:cNvPicPr>
            <a:picLocks noChangeAspect="1"/>
          </p:cNvPicPr>
          <p:nvPr/>
        </p:nvPicPr>
        <p:blipFill>
          <a:blip r:embed="rId2"/>
          <a:stretch>
            <a:fillRect/>
          </a:stretch>
        </p:blipFill>
        <p:spPr>
          <a:xfrm>
            <a:off x="6164478" y="275610"/>
            <a:ext cx="3335085" cy="2255613"/>
          </a:xfrm>
          <a:prstGeom prst="rect">
            <a:avLst/>
          </a:prstGeom>
        </p:spPr>
      </p:pic>
      <p:sp>
        <p:nvSpPr>
          <p:cNvPr id="6" name="TextBox 5"/>
          <p:cNvSpPr txBox="1"/>
          <p:nvPr/>
        </p:nvSpPr>
        <p:spPr>
          <a:xfrm>
            <a:off x="2553265" y="2695694"/>
            <a:ext cx="2297430" cy="707886"/>
          </a:xfrm>
          <a:prstGeom prst="rect">
            <a:avLst/>
          </a:prstGeom>
          <a:noFill/>
        </p:spPr>
        <p:txBody>
          <a:bodyPr wrap="square" rtlCol="0">
            <a:spAutoFit/>
          </a:bodyPr>
          <a:lstStyle/>
          <a:p>
            <a:r>
              <a:rPr lang="en-US" sz="2000" dirty="0"/>
              <a:t>2021 Basket Price = </a:t>
            </a:r>
            <a:r>
              <a:rPr lang="en-US" sz="2000" b="1" dirty="0"/>
              <a:t>$4325</a:t>
            </a:r>
          </a:p>
        </p:txBody>
      </p:sp>
      <p:sp>
        <p:nvSpPr>
          <p:cNvPr id="7" name="TextBox 6"/>
          <p:cNvSpPr txBox="1"/>
          <p:nvPr/>
        </p:nvSpPr>
        <p:spPr>
          <a:xfrm>
            <a:off x="6488995" y="2681309"/>
            <a:ext cx="2297430" cy="677108"/>
          </a:xfrm>
          <a:prstGeom prst="rect">
            <a:avLst/>
          </a:prstGeom>
          <a:noFill/>
        </p:spPr>
        <p:txBody>
          <a:bodyPr wrap="square" rtlCol="0">
            <a:spAutoFit/>
          </a:bodyPr>
          <a:lstStyle/>
          <a:p>
            <a:r>
              <a:rPr lang="en-US" dirty="0"/>
              <a:t>2022 Basket Price = </a:t>
            </a:r>
            <a:r>
              <a:rPr lang="en-US" sz="2000" b="1" dirty="0"/>
              <a:t>$4721</a:t>
            </a:r>
          </a:p>
        </p:txBody>
      </p:sp>
    </p:spTree>
    <p:extLst>
      <p:ext uri="{BB962C8B-B14F-4D97-AF65-F5344CB8AC3E}">
        <p14:creationId xmlns:p14="http://schemas.microsoft.com/office/powerpoint/2010/main" val="19383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Example</a:t>
            </a:r>
          </a:p>
        </p:txBody>
      </p:sp>
      <p:sp>
        <p:nvSpPr>
          <p:cNvPr id="3" name="Content Placeholder 2"/>
          <p:cNvSpPr>
            <a:spLocks noGrp="1"/>
          </p:cNvSpPr>
          <p:nvPr>
            <p:ph idx="1"/>
          </p:nvPr>
        </p:nvSpPr>
        <p:spPr>
          <a:xfrm>
            <a:off x="5627266" y="660218"/>
            <a:ext cx="6179575" cy="4870143"/>
          </a:xfrm>
        </p:spPr>
        <p:txBody>
          <a:bodyPr>
            <a:normAutofit/>
          </a:bodyPr>
          <a:lstStyle/>
          <a:p>
            <a:pPr lvl="1"/>
            <a:r>
              <a:rPr lang="en-US" dirty="0"/>
              <a:t>MB</a:t>
            </a:r>
            <a:r>
              <a:rPr lang="en-US" baseline="-25000" dirty="0"/>
              <a:t>2018</a:t>
            </a:r>
            <a:r>
              <a:rPr lang="en-US" dirty="0"/>
              <a:t> = $7,385</a:t>
            </a:r>
          </a:p>
          <a:p>
            <a:pPr lvl="1"/>
            <a:r>
              <a:rPr lang="en-US" dirty="0"/>
              <a:t>MB</a:t>
            </a:r>
            <a:r>
              <a:rPr lang="en-US" baseline="-25000" dirty="0"/>
              <a:t>2019 </a:t>
            </a:r>
            <a:r>
              <a:rPr lang="en-US" dirty="0"/>
              <a:t>= $7,543</a:t>
            </a:r>
          </a:p>
          <a:p>
            <a:pPr lvl="1"/>
            <a:r>
              <a:rPr lang="en-US" dirty="0"/>
              <a:t>MB</a:t>
            </a:r>
            <a:r>
              <a:rPr lang="en-US" baseline="-25000" dirty="0"/>
              <a:t>2020 </a:t>
            </a:r>
            <a:r>
              <a:rPr lang="en-US" dirty="0"/>
              <a:t>= $7,757</a:t>
            </a:r>
          </a:p>
          <a:p>
            <a:endParaRPr lang="en-AU" dirty="0"/>
          </a:p>
          <a:p>
            <a:r>
              <a:rPr lang="en-US" dirty="0"/>
              <a:t>The base year is typically, but not always, the earliest year from our list.</a:t>
            </a:r>
          </a:p>
        </p:txBody>
      </p:sp>
      <p:sp>
        <p:nvSpPr>
          <p:cNvPr id="6" name="TextBox 5"/>
          <p:cNvSpPr txBox="1"/>
          <p:nvPr/>
        </p:nvSpPr>
        <p:spPr>
          <a:xfrm>
            <a:off x="573864" y="455562"/>
            <a:ext cx="4768645" cy="4801314"/>
          </a:xfrm>
          <a:prstGeom prst="rect">
            <a:avLst/>
          </a:prstGeom>
          <a:solidFill>
            <a:schemeClr val="accent2">
              <a:lumMod val="20000"/>
              <a:lumOff val="80000"/>
            </a:schemeClr>
          </a:solidFill>
          <a:ln>
            <a:solidFill>
              <a:schemeClr val="tx1">
                <a:lumMod val="50000"/>
                <a:lumOff val="50000"/>
              </a:schemeClr>
            </a:solidFill>
          </a:ln>
          <a:effectLst>
            <a:glow rad="228600">
              <a:schemeClr val="accent2">
                <a:satMod val="175000"/>
                <a:alpha val="40000"/>
              </a:schemeClr>
            </a:glow>
          </a:effectLst>
        </p:spPr>
        <p:txBody>
          <a:bodyPr wrap="square" rtlCol="0">
            <a:spAutoFit/>
          </a:bodyPr>
          <a:lstStyle/>
          <a:p>
            <a:r>
              <a:rPr lang="en-AU" sz="3600" b="1" dirty="0"/>
              <a:t>The Base Year</a:t>
            </a:r>
          </a:p>
          <a:p>
            <a:r>
              <a:rPr lang="en-AU" dirty="0"/>
              <a:t>It is very important to understand the concept of the </a:t>
            </a:r>
            <a:r>
              <a:rPr lang="en-AU" dirty="0">
                <a:solidFill>
                  <a:srgbClr val="00B0F0"/>
                </a:solidFill>
              </a:rPr>
              <a:t>base year</a:t>
            </a:r>
            <a:r>
              <a:rPr lang="en-AU" dirty="0"/>
              <a:t>.</a:t>
            </a:r>
          </a:p>
          <a:p>
            <a:endParaRPr lang="en-AU" dirty="0"/>
          </a:p>
          <a:p>
            <a:r>
              <a:rPr lang="en-AU" dirty="0"/>
              <a:t>The base year is the </a:t>
            </a:r>
            <a:r>
              <a:rPr lang="en-AU" dirty="0">
                <a:solidFill>
                  <a:srgbClr val="00B0F0"/>
                </a:solidFill>
              </a:rPr>
              <a:t>point from where we make the comparison</a:t>
            </a:r>
            <a:r>
              <a:rPr lang="en-AU" dirty="0"/>
              <a:t>. </a:t>
            </a:r>
          </a:p>
          <a:p>
            <a:endParaRPr lang="en-AU" dirty="0"/>
          </a:p>
          <a:p>
            <a:r>
              <a:rPr lang="en-AU" dirty="0"/>
              <a:t>The base year </a:t>
            </a:r>
            <a:r>
              <a:rPr lang="en-AU" dirty="0">
                <a:solidFill>
                  <a:srgbClr val="00B0F0"/>
                </a:solidFill>
              </a:rPr>
              <a:t>can be any year</a:t>
            </a:r>
            <a:r>
              <a:rPr lang="en-AU" dirty="0"/>
              <a:t>, it completely depends on your choice. </a:t>
            </a:r>
          </a:p>
          <a:p>
            <a:endParaRPr lang="en-AU" dirty="0"/>
          </a:p>
          <a:p>
            <a:r>
              <a:rPr lang="en-AU" dirty="0"/>
              <a:t>So if the market basket price has increased by 15% from the base year, then there was 15% inflation since that time. </a:t>
            </a:r>
          </a:p>
          <a:p>
            <a:r>
              <a:rPr lang="en-AU" dirty="0"/>
              <a:t>	However, if the base year is a long time ago, there may have been different levels of inflation and deflation at different points. </a:t>
            </a:r>
          </a:p>
        </p:txBody>
      </p:sp>
      <p:sp>
        <p:nvSpPr>
          <p:cNvPr id="4" name="TextBox 3"/>
          <p:cNvSpPr txBox="1"/>
          <p:nvPr/>
        </p:nvSpPr>
        <p:spPr>
          <a:xfrm>
            <a:off x="5778910" y="5530361"/>
            <a:ext cx="5574890"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base year is any year that we choose.</a:t>
            </a:r>
          </a:p>
          <a:p>
            <a:r>
              <a:rPr lang="en-AU" dirty="0">
                <a:solidFill>
                  <a:srgbClr val="FF0000"/>
                </a:solidFill>
              </a:rPr>
              <a:t>We compare other years to the base year. It is our point of reference.</a:t>
            </a:r>
          </a:p>
        </p:txBody>
      </p:sp>
      <p:sp>
        <p:nvSpPr>
          <p:cNvPr id="5" name="TextBox 4"/>
          <p:cNvSpPr txBox="1"/>
          <p:nvPr/>
        </p:nvSpPr>
        <p:spPr>
          <a:xfrm>
            <a:off x="8389620" y="660218"/>
            <a:ext cx="1543050" cy="369332"/>
          </a:xfrm>
          <a:prstGeom prst="rect">
            <a:avLst/>
          </a:prstGeom>
          <a:noFill/>
        </p:spPr>
        <p:txBody>
          <a:bodyPr wrap="square" rtlCol="0">
            <a:spAutoFit/>
          </a:bodyPr>
          <a:lstStyle/>
          <a:p>
            <a:r>
              <a:rPr lang="en-US" dirty="0">
                <a:solidFill>
                  <a:srgbClr val="00B0F0"/>
                </a:solidFill>
              </a:rPr>
              <a:t>Base year</a:t>
            </a:r>
          </a:p>
        </p:txBody>
      </p:sp>
      <p:pic>
        <p:nvPicPr>
          <p:cNvPr id="8" name="Picture 7"/>
          <p:cNvPicPr>
            <a:picLocks noChangeAspect="1"/>
          </p:cNvPicPr>
          <p:nvPr/>
        </p:nvPicPr>
        <p:blipFill>
          <a:blip r:embed="rId2"/>
          <a:stretch>
            <a:fillRect/>
          </a:stretch>
        </p:blipFill>
        <p:spPr>
          <a:xfrm>
            <a:off x="573864" y="5504490"/>
            <a:ext cx="4477254" cy="1149662"/>
          </a:xfrm>
          <a:prstGeom prst="rect">
            <a:avLst/>
          </a:prstGeom>
        </p:spPr>
      </p:pic>
    </p:spTree>
    <p:extLst>
      <p:ext uri="{BB962C8B-B14F-4D97-AF65-F5344CB8AC3E}">
        <p14:creationId xmlns:p14="http://schemas.microsoft.com/office/powerpoint/2010/main" val="35253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purpose of the base year?</a:t>
            </a:r>
          </a:p>
          <a:p>
            <a:r>
              <a:rPr lang="en-US" dirty="0">
                <a:solidFill>
                  <a:srgbClr val="FF0000"/>
                </a:solidFill>
              </a:rPr>
              <a:t>To compare other years to this year. In this case, we are comparing the price level of other years to the base year to find inflation. </a:t>
            </a:r>
          </a:p>
          <a:p>
            <a:r>
              <a:rPr lang="en-US" dirty="0"/>
              <a:t>Is the base year always the earliest year?</a:t>
            </a:r>
          </a:p>
          <a:p>
            <a:r>
              <a:rPr lang="en-US" dirty="0">
                <a:solidFill>
                  <a:srgbClr val="FF0000"/>
                </a:solidFill>
              </a:rPr>
              <a:t>No, not necessarily, though it usually is.</a:t>
            </a:r>
          </a:p>
        </p:txBody>
      </p:sp>
    </p:spTree>
    <p:extLst>
      <p:ext uri="{BB962C8B-B14F-4D97-AF65-F5344CB8AC3E}">
        <p14:creationId xmlns:p14="http://schemas.microsoft.com/office/powerpoint/2010/main" val="351126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993" y="188760"/>
            <a:ext cx="10515600" cy="1325563"/>
          </a:xfrm>
        </p:spPr>
        <p:txBody>
          <a:bodyPr/>
          <a:lstStyle/>
          <a:p>
            <a:r>
              <a:rPr lang="en-US" dirty="0"/>
              <a:t>Calculating the CPI Index</a:t>
            </a:r>
          </a:p>
        </p:txBody>
      </p:sp>
      <p:sp>
        <p:nvSpPr>
          <p:cNvPr id="8" name="Content Placeholder 7"/>
          <p:cNvSpPr>
            <a:spLocks noGrp="1"/>
          </p:cNvSpPr>
          <p:nvPr>
            <p:ph idx="1"/>
          </p:nvPr>
        </p:nvSpPr>
        <p:spPr>
          <a:xfrm>
            <a:off x="71207" y="1205605"/>
            <a:ext cx="7644625" cy="1869685"/>
          </a:xfrm>
        </p:spPr>
        <p:txBody>
          <a:bodyPr>
            <a:normAutofit/>
          </a:bodyPr>
          <a:lstStyle/>
          <a:p>
            <a:r>
              <a:rPr lang="en-US" sz="2000" dirty="0"/>
              <a:t>The </a:t>
            </a:r>
            <a:r>
              <a:rPr lang="en-US" sz="2000" dirty="0">
                <a:solidFill>
                  <a:srgbClr val="7030A0"/>
                </a:solidFill>
              </a:rPr>
              <a:t>Market Basket </a:t>
            </a:r>
            <a:r>
              <a:rPr lang="en-US" sz="2000" dirty="0"/>
              <a:t>is in dollars/RMB/Euros etc. but these </a:t>
            </a:r>
            <a:r>
              <a:rPr lang="en-US" sz="2000" dirty="0">
                <a:solidFill>
                  <a:srgbClr val="7030A0"/>
                </a:solidFill>
              </a:rPr>
              <a:t>numbers are often large and inconvenient</a:t>
            </a:r>
            <a:r>
              <a:rPr lang="en-US" sz="2000" dirty="0"/>
              <a:t>. </a:t>
            </a:r>
          </a:p>
          <a:p>
            <a:r>
              <a:rPr lang="en-US" sz="2000" dirty="0"/>
              <a:t>We convert these numbers to a ‘</a:t>
            </a:r>
            <a:r>
              <a:rPr lang="en-US" sz="2000" dirty="0">
                <a:solidFill>
                  <a:srgbClr val="00B0F0"/>
                </a:solidFill>
              </a:rPr>
              <a:t>nicer’ form</a:t>
            </a:r>
            <a:r>
              <a:rPr lang="en-US" sz="2000" dirty="0"/>
              <a:t>, which is the </a:t>
            </a:r>
            <a:r>
              <a:rPr lang="en-US" sz="2000" dirty="0">
                <a:solidFill>
                  <a:srgbClr val="00B0F0"/>
                </a:solidFill>
              </a:rPr>
              <a:t>CPI index</a:t>
            </a:r>
            <a:r>
              <a:rPr lang="en-US" sz="2000" dirty="0"/>
              <a:t>.</a:t>
            </a:r>
          </a:p>
          <a:p>
            <a:endParaRPr lang="en-US" dirty="0"/>
          </a:p>
        </p:txBody>
      </p:sp>
      <p:grpSp>
        <p:nvGrpSpPr>
          <p:cNvPr id="10" name="Group 9"/>
          <p:cNvGrpSpPr/>
          <p:nvPr/>
        </p:nvGrpSpPr>
        <p:grpSpPr>
          <a:xfrm>
            <a:off x="6011916" y="568966"/>
            <a:ext cx="1224327" cy="565149"/>
            <a:chOff x="6349872" y="905605"/>
            <a:chExt cx="5655046" cy="3906107"/>
          </a:xfrm>
        </p:grpSpPr>
        <p:pic>
          <p:nvPicPr>
            <p:cNvPr id="11" name="Picture 10"/>
            <p:cNvPicPr>
              <a:picLocks noChangeAspect="1"/>
            </p:cNvPicPr>
            <p:nvPr/>
          </p:nvPicPr>
          <p:blipFill>
            <a:blip r:embed="rId2"/>
            <a:stretch>
              <a:fillRect/>
            </a:stretch>
          </p:blipFill>
          <p:spPr>
            <a:xfrm>
              <a:off x="6349872" y="2211261"/>
              <a:ext cx="2641728" cy="2600451"/>
            </a:xfrm>
            <a:prstGeom prst="rect">
              <a:avLst/>
            </a:prstGeom>
          </p:spPr>
        </p:pic>
        <p:pic>
          <p:nvPicPr>
            <p:cNvPr id="12" name="Picture 11"/>
            <p:cNvPicPr>
              <a:picLocks noChangeAspect="1"/>
            </p:cNvPicPr>
            <p:nvPr/>
          </p:nvPicPr>
          <p:blipFill>
            <a:blip r:embed="rId3"/>
            <a:stretch>
              <a:fillRect/>
            </a:stretch>
          </p:blipFill>
          <p:spPr>
            <a:xfrm>
              <a:off x="9347072" y="2949676"/>
              <a:ext cx="2657846" cy="1590897"/>
            </a:xfrm>
            <a:prstGeom prst="rect">
              <a:avLst/>
            </a:prstGeom>
          </p:spPr>
        </p:pic>
        <p:sp>
          <p:nvSpPr>
            <p:cNvPr id="13" name="U-Turn Arrow 12"/>
            <p:cNvSpPr/>
            <p:nvPr/>
          </p:nvSpPr>
          <p:spPr>
            <a:xfrm flipH="1">
              <a:off x="7023100" y="905605"/>
              <a:ext cx="2984468" cy="216779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7649308" y="112877"/>
            <a:ext cx="4535152" cy="1323439"/>
          </a:xfrm>
          <a:prstGeom prst="rect">
            <a:avLst/>
          </a:prstGeom>
          <a:solidFill>
            <a:srgbClr val="FFFF00"/>
          </a:solidFill>
        </p:spPr>
        <p:txBody>
          <a:bodyPr wrap="square" rtlCol="0">
            <a:spAutoFit/>
          </a:bodyPr>
          <a:lstStyle/>
          <a:p>
            <a:r>
              <a:rPr lang="en-AU" sz="1600" dirty="0">
                <a:solidFill>
                  <a:srgbClr val="FF0000"/>
                </a:solidFill>
              </a:rPr>
              <a:t>Summary</a:t>
            </a:r>
          </a:p>
          <a:p>
            <a:pPr marL="285750" indent="-285750">
              <a:buFont typeface="Arial" panose="020B0604020202020204" pitchFamily="34" charset="0"/>
              <a:buChar char="•"/>
            </a:pPr>
            <a:r>
              <a:rPr lang="en-AU" sz="1600" dirty="0">
                <a:solidFill>
                  <a:srgbClr val="FF0000"/>
                </a:solidFill>
              </a:rPr>
              <a:t>Market Basket – given in terms of money units.</a:t>
            </a:r>
          </a:p>
          <a:p>
            <a:pPr marL="285750" indent="-285750">
              <a:buFont typeface="Arial" panose="020B0604020202020204" pitchFamily="34" charset="0"/>
              <a:buChar char="•"/>
            </a:pPr>
            <a:r>
              <a:rPr lang="en-AU" sz="1600" dirty="0">
                <a:solidFill>
                  <a:srgbClr val="FF0000"/>
                </a:solidFill>
              </a:rPr>
              <a:t>CPI – no units, and base year always = 100</a:t>
            </a:r>
          </a:p>
          <a:p>
            <a:pPr marL="285750" indent="-285750">
              <a:buFont typeface="Arial" panose="020B0604020202020204" pitchFamily="34" charset="0"/>
              <a:buChar char="•"/>
            </a:pPr>
            <a:r>
              <a:rPr lang="en-AU" sz="1600" dirty="0">
                <a:solidFill>
                  <a:srgbClr val="FF0000"/>
                </a:solidFill>
              </a:rPr>
              <a:t>The CPI numbers are ‘nicer’ so we can more easily see inflation or deflation over the years.</a:t>
            </a:r>
          </a:p>
        </p:txBody>
      </p:sp>
      <p:sp>
        <p:nvSpPr>
          <p:cNvPr id="14" name="TextBox 13"/>
          <p:cNvSpPr txBox="1"/>
          <p:nvPr/>
        </p:nvSpPr>
        <p:spPr>
          <a:xfrm>
            <a:off x="687108" y="4824190"/>
            <a:ext cx="6412822" cy="523220"/>
          </a:xfrm>
          <a:prstGeom prst="rect">
            <a:avLst/>
          </a:prstGeom>
          <a:solidFill>
            <a:schemeClr val="accent2">
              <a:lumMod val="20000"/>
              <a:lumOff val="80000"/>
            </a:schemeClr>
          </a:solidFill>
        </p:spPr>
        <p:txBody>
          <a:bodyPr wrap="square" rtlCol="0">
            <a:spAutoFit/>
          </a:bodyPr>
          <a:lstStyle/>
          <a:p>
            <a:pPr marL="0" lvl="1"/>
            <a:r>
              <a:rPr lang="en-US" sz="2800" b="1" dirty="0"/>
              <a:t>CPI = CPI Basket / CPI </a:t>
            </a:r>
            <a:r>
              <a:rPr lang="en-US" sz="2800" b="1" dirty="0" err="1"/>
              <a:t>Basket</a:t>
            </a:r>
            <a:r>
              <a:rPr lang="en-US" sz="2800" b="1" baseline="-25000" dirty="0" err="1"/>
              <a:t>base</a:t>
            </a:r>
            <a:r>
              <a:rPr lang="en-US" sz="2800" b="1" baseline="-25000" dirty="0"/>
              <a:t> year</a:t>
            </a:r>
            <a:r>
              <a:rPr lang="en-US" sz="2800" b="1" dirty="0"/>
              <a:t> x 100</a:t>
            </a:r>
          </a:p>
        </p:txBody>
      </p:sp>
      <p:sp>
        <p:nvSpPr>
          <p:cNvPr id="6" name="Rectangle 5"/>
          <p:cNvSpPr/>
          <p:nvPr/>
        </p:nvSpPr>
        <p:spPr>
          <a:xfrm>
            <a:off x="7236243" y="4912433"/>
            <a:ext cx="4011995" cy="1477328"/>
          </a:xfrm>
          <a:prstGeom prst="rect">
            <a:avLst/>
          </a:prstGeom>
        </p:spPr>
        <p:txBody>
          <a:bodyPr wrap="square">
            <a:spAutoFit/>
          </a:bodyPr>
          <a:lstStyle/>
          <a:p>
            <a:r>
              <a:rPr lang="en-US" b="1" dirty="0">
                <a:solidFill>
                  <a:srgbClr val="00B0F0"/>
                </a:solidFill>
              </a:rPr>
              <a:t>The base year for the CPI is always 100</a:t>
            </a:r>
            <a:r>
              <a:rPr lang="en-US" b="1" dirty="0"/>
              <a:t>. </a:t>
            </a:r>
            <a:r>
              <a:rPr lang="en-US" dirty="0"/>
              <a:t>We choose 100 because it is an easy number to look at to measure inflation. We will see how it is easier to see inflation quickly.</a:t>
            </a:r>
          </a:p>
        </p:txBody>
      </p:sp>
      <p:sp>
        <p:nvSpPr>
          <p:cNvPr id="15" name="Rectangle 14"/>
          <p:cNvSpPr/>
          <p:nvPr/>
        </p:nvSpPr>
        <p:spPr>
          <a:xfrm>
            <a:off x="568723" y="5378188"/>
            <a:ext cx="7354648" cy="1231106"/>
          </a:xfrm>
          <a:prstGeom prst="rect">
            <a:avLst/>
          </a:prstGeom>
        </p:spPr>
        <p:txBody>
          <a:bodyPr wrap="square">
            <a:spAutoFit/>
          </a:bodyPr>
          <a:lstStyle/>
          <a:p>
            <a:r>
              <a:rPr lang="en-US" sz="2000" dirty="0"/>
              <a:t>Example</a:t>
            </a:r>
          </a:p>
          <a:p>
            <a:pPr lvl="1"/>
            <a:r>
              <a:rPr lang="en-US" dirty="0"/>
              <a:t>2018 CPI = </a:t>
            </a:r>
            <a:r>
              <a:rPr lang="en-US" dirty="0">
                <a:solidFill>
                  <a:srgbClr val="00B050"/>
                </a:solidFill>
              </a:rPr>
              <a:t>$7,385 </a:t>
            </a:r>
            <a:r>
              <a:rPr lang="en-US" dirty="0"/>
              <a:t>/ $7,385 x 100 = </a:t>
            </a:r>
            <a:r>
              <a:rPr lang="en-US" b="1" dirty="0">
                <a:solidFill>
                  <a:srgbClr val="00B0F0"/>
                </a:solidFill>
              </a:rPr>
              <a:t>100</a:t>
            </a:r>
            <a:r>
              <a:rPr lang="en-US" dirty="0"/>
              <a:t> – </a:t>
            </a:r>
            <a:r>
              <a:rPr lang="en-US" dirty="0">
                <a:solidFill>
                  <a:srgbClr val="00B0F0"/>
                </a:solidFill>
              </a:rPr>
              <a:t>base year</a:t>
            </a:r>
          </a:p>
          <a:p>
            <a:pPr lvl="1"/>
            <a:r>
              <a:rPr lang="en-US" dirty="0"/>
              <a:t>2019 CPI = </a:t>
            </a:r>
            <a:r>
              <a:rPr lang="en-US" dirty="0">
                <a:solidFill>
                  <a:srgbClr val="00B050"/>
                </a:solidFill>
              </a:rPr>
              <a:t>$7,543 </a:t>
            </a:r>
            <a:r>
              <a:rPr lang="en-US" dirty="0"/>
              <a:t>/  $7,385 x 100 = </a:t>
            </a:r>
            <a:r>
              <a:rPr lang="en-US" b="1" dirty="0"/>
              <a:t>102.1</a:t>
            </a:r>
          </a:p>
          <a:p>
            <a:pPr lvl="1"/>
            <a:r>
              <a:rPr lang="en-US" dirty="0"/>
              <a:t>2020 CPI = </a:t>
            </a:r>
            <a:r>
              <a:rPr lang="en-US" dirty="0">
                <a:solidFill>
                  <a:srgbClr val="00B050"/>
                </a:solidFill>
              </a:rPr>
              <a:t>$7,757 </a:t>
            </a:r>
            <a:r>
              <a:rPr lang="en-US" dirty="0"/>
              <a:t>/  $7,385 x 100 = </a:t>
            </a:r>
            <a:r>
              <a:rPr lang="en-US" b="1" dirty="0"/>
              <a:t>105</a:t>
            </a:r>
            <a:endParaRPr lang="en-US" sz="1100" b="1" dirty="0"/>
          </a:p>
        </p:txBody>
      </p:sp>
      <p:graphicFrame>
        <p:nvGraphicFramePr>
          <p:cNvPr id="17" name="Table 16"/>
          <p:cNvGraphicFramePr>
            <a:graphicFrameLocks noGrp="1"/>
          </p:cNvGraphicFramePr>
          <p:nvPr>
            <p:extLst>
              <p:ext uri="{D42A27DB-BD31-4B8C-83A1-F6EECF244321}">
                <p14:modId xmlns:p14="http://schemas.microsoft.com/office/powerpoint/2010/main" val="3842252699"/>
              </p:ext>
            </p:extLst>
          </p:nvPr>
        </p:nvGraphicFramePr>
        <p:xfrm>
          <a:off x="849309" y="2611878"/>
          <a:ext cx="3476708" cy="1512668"/>
        </p:xfrm>
        <a:graphic>
          <a:graphicData uri="http://schemas.openxmlformats.org/drawingml/2006/table">
            <a:tbl>
              <a:tblPr firstRow="1" bandRow="1">
                <a:tableStyleId>{5C22544A-7EE6-4342-B048-85BDC9FD1C3A}</a:tableStyleId>
              </a:tblPr>
              <a:tblGrid>
                <a:gridCol w="1738354">
                  <a:extLst>
                    <a:ext uri="{9D8B030D-6E8A-4147-A177-3AD203B41FA5}">
                      <a16:colId xmlns:a16="http://schemas.microsoft.com/office/drawing/2014/main" val="25276492"/>
                    </a:ext>
                  </a:extLst>
                </a:gridCol>
                <a:gridCol w="1738354">
                  <a:extLst>
                    <a:ext uri="{9D8B030D-6E8A-4147-A177-3AD203B41FA5}">
                      <a16:colId xmlns:a16="http://schemas.microsoft.com/office/drawing/2014/main" val="1868126273"/>
                    </a:ext>
                  </a:extLst>
                </a:gridCol>
              </a:tblGrid>
              <a:tr h="378167">
                <a:tc>
                  <a:txBody>
                    <a:bodyPr/>
                    <a:lstStyle/>
                    <a:p>
                      <a:r>
                        <a:rPr lang="en-US" dirty="0"/>
                        <a:t>Market Basket</a:t>
                      </a:r>
                    </a:p>
                  </a:txBody>
                  <a:tcPr/>
                </a:tc>
                <a:tc>
                  <a:txBody>
                    <a:bodyPr/>
                    <a:lstStyle/>
                    <a:p>
                      <a:r>
                        <a:rPr lang="en-US" dirty="0"/>
                        <a:t>CPI</a:t>
                      </a:r>
                    </a:p>
                  </a:txBody>
                  <a:tcPr/>
                </a:tc>
                <a:extLst>
                  <a:ext uri="{0D108BD9-81ED-4DB2-BD59-A6C34878D82A}">
                    <a16:rowId xmlns:a16="http://schemas.microsoft.com/office/drawing/2014/main" val="586827648"/>
                  </a:ext>
                </a:extLst>
              </a:tr>
              <a:tr h="378167">
                <a:tc>
                  <a:txBody>
                    <a:bodyPr/>
                    <a:lstStyle/>
                    <a:p>
                      <a:r>
                        <a:rPr lang="en-US" sz="1800" dirty="0"/>
                        <a:t>$7,385 </a:t>
                      </a:r>
                      <a:endParaRPr lang="en-US" dirty="0"/>
                    </a:p>
                  </a:txBody>
                  <a:tcPr/>
                </a:tc>
                <a:tc>
                  <a:txBody>
                    <a:bodyPr/>
                    <a:lstStyle/>
                    <a:p>
                      <a:r>
                        <a:rPr lang="en-US" dirty="0"/>
                        <a:t>100</a:t>
                      </a:r>
                    </a:p>
                  </a:txBody>
                  <a:tcPr/>
                </a:tc>
                <a:extLst>
                  <a:ext uri="{0D108BD9-81ED-4DB2-BD59-A6C34878D82A}">
                    <a16:rowId xmlns:a16="http://schemas.microsoft.com/office/drawing/2014/main" val="2334648073"/>
                  </a:ext>
                </a:extLst>
              </a:tr>
              <a:tr h="378167">
                <a:tc>
                  <a:txBody>
                    <a:bodyPr/>
                    <a:lstStyle/>
                    <a:p>
                      <a:r>
                        <a:rPr lang="en-US" sz="1800" dirty="0"/>
                        <a:t>$7,543 </a:t>
                      </a:r>
                      <a:endParaRPr lang="en-US" dirty="0"/>
                    </a:p>
                  </a:txBody>
                  <a:tcPr/>
                </a:tc>
                <a:tc>
                  <a:txBody>
                    <a:bodyPr/>
                    <a:lstStyle/>
                    <a:p>
                      <a:r>
                        <a:rPr lang="en-US" dirty="0"/>
                        <a:t>102.1</a:t>
                      </a:r>
                    </a:p>
                  </a:txBody>
                  <a:tcPr/>
                </a:tc>
                <a:extLst>
                  <a:ext uri="{0D108BD9-81ED-4DB2-BD59-A6C34878D82A}">
                    <a16:rowId xmlns:a16="http://schemas.microsoft.com/office/drawing/2014/main" val="3335894344"/>
                  </a:ext>
                </a:extLst>
              </a:tr>
              <a:tr h="378167">
                <a:tc>
                  <a:txBody>
                    <a:bodyPr/>
                    <a:lstStyle/>
                    <a:p>
                      <a:r>
                        <a:rPr lang="en-US" sz="1800" dirty="0"/>
                        <a:t>$7,757 </a:t>
                      </a:r>
                      <a:endParaRPr lang="en-US" dirty="0"/>
                    </a:p>
                  </a:txBody>
                  <a:tcPr/>
                </a:tc>
                <a:tc>
                  <a:txBody>
                    <a:bodyPr/>
                    <a:lstStyle/>
                    <a:p>
                      <a:r>
                        <a:rPr lang="en-US" dirty="0"/>
                        <a:t>105</a:t>
                      </a:r>
                    </a:p>
                  </a:txBody>
                  <a:tcPr/>
                </a:tc>
                <a:extLst>
                  <a:ext uri="{0D108BD9-81ED-4DB2-BD59-A6C34878D82A}">
                    <a16:rowId xmlns:a16="http://schemas.microsoft.com/office/drawing/2014/main" val="395063410"/>
                  </a:ext>
                </a:extLst>
              </a:tr>
            </a:tbl>
          </a:graphicData>
        </a:graphic>
      </p:graphicFrame>
      <p:sp>
        <p:nvSpPr>
          <p:cNvPr id="9" name="Rectangle 8"/>
          <p:cNvSpPr/>
          <p:nvPr/>
        </p:nvSpPr>
        <p:spPr>
          <a:xfrm>
            <a:off x="823162" y="4177859"/>
            <a:ext cx="6096000" cy="646331"/>
          </a:xfrm>
          <a:prstGeom prst="rect">
            <a:avLst/>
          </a:prstGeom>
        </p:spPr>
        <p:txBody>
          <a:bodyPr>
            <a:spAutoFit/>
          </a:bodyPr>
          <a:lstStyle/>
          <a:p>
            <a:r>
              <a:rPr lang="en-US" dirty="0"/>
              <a:t>To calculate the CPI we </a:t>
            </a:r>
            <a:r>
              <a:rPr lang="en-US" dirty="0">
                <a:solidFill>
                  <a:srgbClr val="00B0F0"/>
                </a:solidFill>
              </a:rPr>
              <a:t>divide the market basket by the base year market basket</a:t>
            </a:r>
            <a:r>
              <a:rPr lang="en-US" dirty="0"/>
              <a:t> and multiply by 100 for multiple years:</a:t>
            </a:r>
          </a:p>
        </p:txBody>
      </p:sp>
      <p:sp>
        <p:nvSpPr>
          <p:cNvPr id="18" name="Left Arrow Callout 17"/>
          <p:cNvSpPr/>
          <p:nvPr/>
        </p:nvSpPr>
        <p:spPr>
          <a:xfrm>
            <a:off x="4664597" y="2271577"/>
            <a:ext cx="6964908" cy="2125856"/>
          </a:xfrm>
          <a:prstGeom prst="leftArrowCallou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57742" y="2311912"/>
            <a:ext cx="4188627" cy="2308324"/>
          </a:xfrm>
          <a:prstGeom prst="rect">
            <a:avLst/>
          </a:prstGeom>
          <a:noFill/>
        </p:spPr>
        <p:txBody>
          <a:bodyPr wrap="square" rtlCol="0">
            <a:spAutoFit/>
          </a:bodyPr>
          <a:lstStyle/>
          <a:p>
            <a:r>
              <a:rPr lang="en-US" b="1" u="sng" dirty="0"/>
              <a:t>Comparison of MB vs CPI.</a:t>
            </a:r>
          </a:p>
          <a:p>
            <a:r>
              <a:rPr lang="en-US" dirty="0"/>
              <a:t>It is much easier to compare 100, 102.1 and 105 than it is to compare 7385, 7543 and 7757!</a:t>
            </a:r>
          </a:p>
          <a:p>
            <a:r>
              <a:rPr lang="en-US" dirty="0"/>
              <a:t>We can clearly see that from 2018 prices, inflation is </a:t>
            </a:r>
            <a:r>
              <a:rPr lang="en-US" dirty="0">
                <a:solidFill>
                  <a:srgbClr val="00B050"/>
                </a:solidFill>
              </a:rPr>
              <a:t>2.1%</a:t>
            </a:r>
            <a:r>
              <a:rPr lang="en-US" dirty="0"/>
              <a:t> in </a:t>
            </a:r>
            <a:r>
              <a:rPr lang="en-US" dirty="0">
                <a:solidFill>
                  <a:srgbClr val="00B050"/>
                </a:solidFill>
              </a:rPr>
              <a:t>2019</a:t>
            </a:r>
            <a:r>
              <a:rPr lang="en-US" dirty="0"/>
              <a:t> and this would be much harder with the MB values.</a:t>
            </a:r>
          </a:p>
          <a:p>
            <a:endParaRPr lang="en-US" dirty="0"/>
          </a:p>
        </p:txBody>
      </p:sp>
    </p:spTree>
    <p:extLst>
      <p:ext uri="{BB962C8B-B14F-4D97-AF65-F5344CB8AC3E}">
        <p14:creationId xmlns:p14="http://schemas.microsoft.com/office/powerpoint/2010/main" val="68522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732283" cy="2306656"/>
          </a:xfrm>
          <a:solidFill>
            <a:schemeClr val="accent1">
              <a:lumMod val="20000"/>
              <a:lumOff val="80000"/>
            </a:schemeClr>
          </a:solidFill>
        </p:spPr>
        <p:txBody>
          <a:bodyPr/>
          <a:lstStyle/>
          <a:p>
            <a:pPr marL="0" indent="0">
              <a:buNone/>
            </a:pPr>
            <a:r>
              <a:rPr lang="en-US" dirty="0"/>
              <a:t>Market Basket Values</a:t>
            </a:r>
          </a:p>
          <a:p>
            <a:r>
              <a:rPr lang="en-US" dirty="0"/>
              <a:t>MB</a:t>
            </a:r>
            <a:r>
              <a:rPr lang="en-US" baseline="-25000" dirty="0"/>
              <a:t>2018</a:t>
            </a:r>
            <a:r>
              <a:rPr lang="en-US" dirty="0"/>
              <a:t> = $7,385</a:t>
            </a:r>
          </a:p>
          <a:p>
            <a:r>
              <a:rPr lang="en-US" dirty="0"/>
              <a:t>MB</a:t>
            </a:r>
            <a:r>
              <a:rPr lang="en-US" baseline="-25000" dirty="0"/>
              <a:t>2019 </a:t>
            </a:r>
            <a:r>
              <a:rPr lang="en-US" dirty="0"/>
              <a:t>= $7,543</a:t>
            </a:r>
          </a:p>
          <a:p>
            <a:r>
              <a:rPr lang="en-US" dirty="0"/>
              <a:t>MB</a:t>
            </a:r>
            <a:r>
              <a:rPr lang="en-US" baseline="-25000" dirty="0"/>
              <a:t>2020 </a:t>
            </a:r>
            <a:r>
              <a:rPr lang="en-US" dirty="0"/>
              <a:t>= $7,757</a:t>
            </a:r>
          </a:p>
          <a:p>
            <a:endParaRPr lang="en-AU" dirty="0"/>
          </a:p>
        </p:txBody>
      </p:sp>
      <p:sp>
        <p:nvSpPr>
          <p:cNvPr id="4" name="TextBox 3"/>
          <p:cNvSpPr txBox="1"/>
          <p:nvPr/>
        </p:nvSpPr>
        <p:spPr>
          <a:xfrm>
            <a:off x="6022427" y="1885512"/>
            <a:ext cx="5150069" cy="2246769"/>
          </a:xfrm>
          <a:prstGeom prst="rect">
            <a:avLst/>
          </a:prstGeom>
          <a:solidFill>
            <a:schemeClr val="accent2">
              <a:lumMod val="40000"/>
              <a:lumOff val="60000"/>
            </a:schemeClr>
          </a:solidFill>
        </p:spPr>
        <p:txBody>
          <a:bodyPr wrap="square" rtlCol="0">
            <a:spAutoFit/>
          </a:bodyPr>
          <a:lstStyle/>
          <a:p>
            <a:r>
              <a:rPr lang="en-US" sz="2800" dirty="0"/>
              <a:t>CPI Values</a:t>
            </a:r>
          </a:p>
          <a:p>
            <a:pPr marL="285750" indent="-285750">
              <a:buFont typeface="Arial" panose="020B0604020202020204" pitchFamily="34" charset="0"/>
              <a:buChar char="•"/>
            </a:pPr>
            <a:r>
              <a:rPr lang="en-US" sz="2800" dirty="0"/>
              <a:t>2018 CPI = 100</a:t>
            </a:r>
          </a:p>
          <a:p>
            <a:pPr marL="285750" indent="-285750">
              <a:buFont typeface="Arial" panose="020B0604020202020204" pitchFamily="34" charset="0"/>
              <a:buChar char="•"/>
            </a:pPr>
            <a:r>
              <a:rPr lang="en-US" sz="2800" dirty="0"/>
              <a:t>2019 CPI = 102.1</a:t>
            </a:r>
          </a:p>
          <a:p>
            <a:pPr marL="285750" indent="-285750">
              <a:buFont typeface="Arial" panose="020B0604020202020204" pitchFamily="34" charset="0"/>
              <a:buChar char="•"/>
            </a:pPr>
            <a:r>
              <a:rPr lang="en-US" sz="2800" dirty="0"/>
              <a:t>2020 CPI = 105</a:t>
            </a:r>
          </a:p>
          <a:p>
            <a:endParaRPr lang="en-AU" sz="2800" dirty="0"/>
          </a:p>
        </p:txBody>
      </p:sp>
      <p:sp>
        <p:nvSpPr>
          <p:cNvPr id="5" name="TextBox 4"/>
          <p:cNvSpPr txBox="1"/>
          <p:nvPr/>
        </p:nvSpPr>
        <p:spPr>
          <a:xfrm>
            <a:off x="935421" y="4132281"/>
            <a:ext cx="9911255" cy="830997"/>
          </a:xfrm>
          <a:prstGeom prst="rect">
            <a:avLst/>
          </a:prstGeom>
          <a:noFill/>
        </p:spPr>
        <p:txBody>
          <a:bodyPr wrap="square" rtlCol="0">
            <a:spAutoFit/>
          </a:bodyPr>
          <a:lstStyle/>
          <a:p>
            <a:r>
              <a:rPr lang="en-AU" sz="2400" dirty="0"/>
              <a:t>If we use the Market Basket or the CPI, the inflation rate will be the same. </a:t>
            </a:r>
          </a:p>
          <a:p>
            <a:r>
              <a:rPr lang="en-AU" sz="2400" dirty="0"/>
              <a:t>But with the </a:t>
            </a:r>
            <a:r>
              <a:rPr lang="en-AU" sz="2400" dirty="0">
                <a:solidFill>
                  <a:srgbClr val="00B050"/>
                </a:solidFill>
              </a:rPr>
              <a:t>CPI it will be easier to read without any need for calculation</a:t>
            </a:r>
            <a:r>
              <a:rPr lang="en-AU" sz="2400" dirty="0"/>
              <a:t>.</a:t>
            </a:r>
          </a:p>
        </p:txBody>
      </p:sp>
      <p:sp>
        <p:nvSpPr>
          <p:cNvPr id="6" name="Oval 5"/>
          <p:cNvSpPr/>
          <p:nvPr/>
        </p:nvSpPr>
        <p:spPr>
          <a:xfrm>
            <a:off x="5717628" y="1324304"/>
            <a:ext cx="5717627" cy="2807978"/>
          </a:xfrm>
          <a:prstGeom prst="ellipse">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8881240" y="2728293"/>
            <a:ext cx="2858814" cy="369332"/>
          </a:xfrm>
          <a:prstGeom prst="rect">
            <a:avLst/>
          </a:prstGeom>
          <a:noFill/>
        </p:spPr>
        <p:txBody>
          <a:bodyPr wrap="square" rtlCol="0">
            <a:spAutoFit/>
          </a:bodyPr>
          <a:lstStyle/>
          <a:p>
            <a:r>
              <a:rPr lang="en-AU" dirty="0">
                <a:solidFill>
                  <a:srgbClr val="00B0F0"/>
                </a:solidFill>
              </a:rPr>
              <a:t>2.1% inflation since 2018.</a:t>
            </a:r>
          </a:p>
        </p:txBody>
      </p:sp>
      <p:sp>
        <p:nvSpPr>
          <p:cNvPr id="9" name="TextBox 8"/>
          <p:cNvSpPr txBox="1"/>
          <p:nvPr/>
        </p:nvSpPr>
        <p:spPr>
          <a:xfrm>
            <a:off x="8618481" y="3289501"/>
            <a:ext cx="2858814" cy="369332"/>
          </a:xfrm>
          <a:prstGeom prst="rect">
            <a:avLst/>
          </a:prstGeom>
          <a:noFill/>
        </p:spPr>
        <p:txBody>
          <a:bodyPr wrap="square" rtlCol="0">
            <a:spAutoFit/>
          </a:bodyPr>
          <a:lstStyle/>
          <a:p>
            <a:r>
              <a:rPr lang="en-AU" dirty="0">
                <a:solidFill>
                  <a:srgbClr val="00B0F0"/>
                </a:solidFill>
              </a:rPr>
              <a:t>5% inflation since 2018.</a:t>
            </a:r>
          </a:p>
        </p:txBody>
      </p:sp>
      <p:sp>
        <p:nvSpPr>
          <p:cNvPr id="7" name="Title 6"/>
          <p:cNvSpPr>
            <a:spLocks noGrp="1"/>
          </p:cNvSpPr>
          <p:nvPr>
            <p:ph type="title"/>
          </p:nvPr>
        </p:nvSpPr>
        <p:spPr/>
        <p:txBody>
          <a:bodyPr/>
          <a:lstStyle/>
          <a:p>
            <a:endParaRPr lang="en-US" dirty="0"/>
          </a:p>
        </p:txBody>
      </p:sp>
      <p:sp>
        <p:nvSpPr>
          <p:cNvPr id="10" name="TextBox 9"/>
          <p:cNvSpPr txBox="1"/>
          <p:nvPr/>
        </p:nvSpPr>
        <p:spPr>
          <a:xfrm>
            <a:off x="7807569" y="857560"/>
            <a:ext cx="4018085" cy="461665"/>
          </a:xfrm>
          <a:prstGeom prst="rect">
            <a:avLst/>
          </a:prstGeom>
          <a:noFill/>
        </p:spPr>
        <p:txBody>
          <a:bodyPr wrap="square" rtlCol="0">
            <a:spAutoFit/>
          </a:bodyPr>
          <a:lstStyle/>
          <a:p>
            <a:r>
              <a:rPr lang="en-US" sz="2400" dirty="0">
                <a:solidFill>
                  <a:srgbClr val="00B050"/>
                </a:solidFill>
              </a:rPr>
              <a:t>Requires no calculation</a:t>
            </a:r>
          </a:p>
        </p:txBody>
      </p:sp>
    </p:spTree>
    <p:extLst>
      <p:ext uri="{BB962C8B-B14F-4D97-AF65-F5344CB8AC3E}">
        <p14:creationId xmlns:p14="http://schemas.microsoft.com/office/powerpoint/2010/main" val="22082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the units of the market basket of the CPI?</a:t>
            </a:r>
          </a:p>
          <a:p>
            <a:r>
              <a:rPr lang="en-US" dirty="0">
                <a:solidFill>
                  <a:srgbClr val="FF0000"/>
                </a:solidFill>
              </a:rPr>
              <a:t>Money units: RMB, Dollars, Pesos etc.</a:t>
            </a:r>
          </a:p>
          <a:p>
            <a:r>
              <a:rPr lang="en-US" dirty="0"/>
              <a:t>What are the units of the CPI?</a:t>
            </a:r>
          </a:p>
          <a:p>
            <a:r>
              <a:rPr lang="en-US" dirty="0">
                <a:solidFill>
                  <a:srgbClr val="FF0000"/>
                </a:solidFill>
              </a:rPr>
              <a:t>No units, it is just an ‘index’ number.</a:t>
            </a:r>
          </a:p>
          <a:p>
            <a:r>
              <a:rPr lang="en-US" dirty="0"/>
              <a:t>What is the value of the CPI in the base year?</a:t>
            </a:r>
          </a:p>
          <a:p>
            <a:r>
              <a:rPr lang="en-US" dirty="0">
                <a:solidFill>
                  <a:srgbClr val="FF0000"/>
                </a:solidFill>
              </a:rPr>
              <a:t>100</a:t>
            </a:r>
          </a:p>
        </p:txBody>
      </p:sp>
    </p:spTree>
    <p:extLst>
      <p:ext uri="{BB962C8B-B14F-4D97-AF65-F5344CB8AC3E}">
        <p14:creationId xmlns:p14="http://schemas.microsoft.com/office/powerpoint/2010/main" val="292455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5096"/>
          </a:xfrm>
        </p:spPr>
        <p:txBody>
          <a:bodyPr/>
          <a:lstStyle/>
          <a:p>
            <a:r>
              <a:rPr lang="en-AU" dirty="0"/>
              <a:t>Interpreting the CPI Values</a:t>
            </a:r>
          </a:p>
        </p:txBody>
      </p:sp>
      <p:sp>
        <p:nvSpPr>
          <p:cNvPr id="3" name="Content Placeholder 2"/>
          <p:cNvSpPr>
            <a:spLocks noGrp="1"/>
          </p:cNvSpPr>
          <p:nvPr>
            <p:ph idx="1"/>
          </p:nvPr>
        </p:nvSpPr>
        <p:spPr>
          <a:xfrm>
            <a:off x="564931" y="5055477"/>
            <a:ext cx="5236779" cy="1460937"/>
          </a:xfrm>
        </p:spPr>
        <p:txBody>
          <a:bodyPr>
            <a:normAutofit lnSpcReduction="10000"/>
          </a:bodyPr>
          <a:lstStyle/>
          <a:p>
            <a:r>
              <a:rPr lang="en-US" sz="3200" dirty="0" err="1"/>
              <a:t>Eg</a:t>
            </a:r>
            <a:r>
              <a:rPr lang="en-US" sz="3200" dirty="0"/>
              <a:t>. CPI = 105</a:t>
            </a:r>
          </a:p>
          <a:p>
            <a:r>
              <a:rPr lang="en-US" sz="3200" dirty="0"/>
              <a:t>5% inflation in the economy from the base year</a:t>
            </a:r>
          </a:p>
          <a:p>
            <a:pPr marL="0" indent="0">
              <a:buNone/>
            </a:pPr>
            <a:endParaRPr lang="en-AU" dirty="0"/>
          </a:p>
        </p:txBody>
      </p:sp>
      <p:pic>
        <p:nvPicPr>
          <p:cNvPr id="5" name="Picture 4"/>
          <p:cNvPicPr>
            <a:picLocks noChangeAspect="1"/>
          </p:cNvPicPr>
          <p:nvPr/>
        </p:nvPicPr>
        <p:blipFill>
          <a:blip r:embed="rId2"/>
          <a:stretch>
            <a:fillRect/>
          </a:stretch>
        </p:blipFill>
        <p:spPr>
          <a:xfrm>
            <a:off x="2411468" y="1240222"/>
            <a:ext cx="7346869" cy="3280974"/>
          </a:xfrm>
          <a:prstGeom prst="rect">
            <a:avLst/>
          </a:prstGeom>
        </p:spPr>
      </p:pic>
      <p:sp>
        <p:nvSpPr>
          <p:cNvPr id="6" name="Rectangle 5"/>
          <p:cNvSpPr/>
          <p:nvPr/>
        </p:nvSpPr>
        <p:spPr>
          <a:xfrm>
            <a:off x="135320" y="2578463"/>
            <a:ext cx="6096000" cy="1138773"/>
          </a:xfrm>
          <a:prstGeom prst="rect">
            <a:avLst/>
          </a:prstGeom>
        </p:spPr>
        <p:txBody>
          <a:bodyPr>
            <a:spAutoFit/>
          </a:bodyPr>
          <a:lstStyle/>
          <a:p>
            <a:r>
              <a:rPr lang="en-US" sz="3200" dirty="0"/>
              <a:t>CPI &gt; 100</a:t>
            </a:r>
          </a:p>
          <a:p>
            <a:pPr lvl="1"/>
            <a:r>
              <a:rPr lang="en-US" dirty="0"/>
              <a:t>Inflation</a:t>
            </a:r>
          </a:p>
          <a:p>
            <a:pPr lvl="1"/>
            <a:r>
              <a:rPr lang="en-US" dirty="0"/>
              <a:t>Price level has increased</a:t>
            </a:r>
            <a:endParaRPr lang="en-US" sz="3200" dirty="0"/>
          </a:p>
        </p:txBody>
      </p:sp>
      <p:sp>
        <p:nvSpPr>
          <p:cNvPr id="7" name="Rectangle 6"/>
          <p:cNvSpPr/>
          <p:nvPr/>
        </p:nvSpPr>
        <p:spPr>
          <a:xfrm>
            <a:off x="9658109" y="2578463"/>
            <a:ext cx="6096000" cy="1138773"/>
          </a:xfrm>
          <a:prstGeom prst="rect">
            <a:avLst/>
          </a:prstGeom>
        </p:spPr>
        <p:txBody>
          <a:bodyPr>
            <a:spAutoFit/>
          </a:bodyPr>
          <a:lstStyle/>
          <a:p>
            <a:r>
              <a:rPr lang="en-US" sz="3200" dirty="0"/>
              <a:t>CPI &lt; 100</a:t>
            </a:r>
          </a:p>
          <a:p>
            <a:pPr lvl="1"/>
            <a:r>
              <a:rPr lang="en-US" dirty="0"/>
              <a:t>Deflation</a:t>
            </a:r>
          </a:p>
          <a:p>
            <a:pPr lvl="1"/>
            <a:r>
              <a:rPr lang="en-US" dirty="0"/>
              <a:t>Price level has decreased</a:t>
            </a:r>
          </a:p>
        </p:txBody>
      </p:sp>
      <p:sp>
        <p:nvSpPr>
          <p:cNvPr id="8" name="Content Placeholder 2"/>
          <p:cNvSpPr txBox="1">
            <a:spLocks/>
          </p:cNvSpPr>
          <p:nvPr/>
        </p:nvSpPr>
        <p:spPr>
          <a:xfrm>
            <a:off x="6955221" y="4961298"/>
            <a:ext cx="5236779" cy="14609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err="1"/>
              <a:t>Eg</a:t>
            </a:r>
            <a:r>
              <a:rPr lang="en-US" sz="3200" dirty="0"/>
              <a:t>. CPI = 90</a:t>
            </a:r>
          </a:p>
          <a:p>
            <a:r>
              <a:rPr lang="en-US" sz="3200" dirty="0"/>
              <a:t>10% deflation in the economy from the base year</a:t>
            </a:r>
          </a:p>
          <a:p>
            <a:pPr marL="0" indent="0">
              <a:buFont typeface="Arial" panose="020B0604020202020204" pitchFamily="34" charset="0"/>
              <a:buNone/>
            </a:pPr>
            <a:endParaRPr lang="en-AU" dirty="0"/>
          </a:p>
        </p:txBody>
      </p:sp>
    </p:spTree>
    <p:extLst>
      <p:ext uri="{BB962C8B-B14F-4D97-AF65-F5344CB8AC3E}">
        <p14:creationId xmlns:p14="http://schemas.microsoft.com/office/powerpoint/2010/main" val="369900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7464"/>
          </a:xfrm>
        </p:spPr>
        <p:txBody>
          <a:bodyPr>
            <a:normAutofit fontScale="90000"/>
          </a:bodyPr>
          <a:lstStyle/>
          <a:p>
            <a:r>
              <a:rPr lang="en-US" dirty="0"/>
              <a:t>CPI Summary</a:t>
            </a:r>
          </a:p>
        </p:txBody>
      </p:sp>
      <p:sp>
        <p:nvSpPr>
          <p:cNvPr id="3" name="Content Placeholder 2"/>
          <p:cNvSpPr>
            <a:spLocks noGrp="1"/>
          </p:cNvSpPr>
          <p:nvPr>
            <p:ph idx="1"/>
          </p:nvPr>
        </p:nvSpPr>
        <p:spPr>
          <a:xfrm>
            <a:off x="687692" y="2884509"/>
            <a:ext cx="5679857" cy="1695804"/>
          </a:xfrm>
        </p:spPr>
        <p:txBody>
          <a:bodyPr>
            <a:normAutofit fontScale="62500" lnSpcReduction="20000"/>
          </a:bodyPr>
          <a:lstStyle/>
          <a:p>
            <a:r>
              <a:rPr lang="en-US" dirty="0"/>
              <a:t>The </a:t>
            </a:r>
            <a:r>
              <a:rPr lang="en-US" dirty="0">
                <a:solidFill>
                  <a:srgbClr val="00B0F0"/>
                </a:solidFill>
              </a:rPr>
              <a:t>Consumer Price Index</a:t>
            </a:r>
            <a:r>
              <a:rPr lang="en-US" dirty="0"/>
              <a:t> (</a:t>
            </a:r>
            <a:r>
              <a:rPr lang="en-US" dirty="0">
                <a:solidFill>
                  <a:srgbClr val="00B0F0"/>
                </a:solidFill>
              </a:rPr>
              <a:t>CPI</a:t>
            </a:r>
            <a:r>
              <a:rPr lang="en-US" dirty="0"/>
              <a:t>) measures the price of a basket of goods over time.</a:t>
            </a:r>
          </a:p>
          <a:p>
            <a:pPr lvl="1"/>
            <a:r>
              <a:rPr lang="en-US" dirty="0"/>
              <a:t>The basket shows only </a:t>
            </a:r>
            <a:r>
              <a:rPr lang="en-US" dirty="0">
                <a:solidFill>
                  <a:srgbClr val="00B0F0"/>
                </a:solidFill>
              </a:rPr>
              <a:t>goods that typical consumers/households buy</a:t>
            </a:r>
            <a:r>
              <a:rPr lang="en-US" dirty="0"/>
              <a:t>. </a:t>
            </a:r>
          </a:p>
          <a:p>
            <a:pPr lvl="2"/>
            <a:r>
              <a:rPr lang="en-US" dirty="0" err="1"/>
              <a:t>Eg</a:t>
            </a:r>
            <a:r>
              <a:rPr lang="en-US" dirty="0"/>
              <a:t>. Exclude trucks and military equipment etc.</a:t>
            </a:r>
          </a:p>
          <a:p>
            <a:r>
              <a:rPr lang="en-US" dirty="0"/>
              <a:t>An </a:t>
            </a:r>
            <a:r>
              <a:rPr lang="en-US" dirty="0">
                <a:solidFill>
                  <a:srgbClr val="00B0F0"/>
                </a:solidFill>
              </a:rPr>
              <a:t>increasing basket price</a:t>
            </a:r>
            <a:r>
              <a:rPr lang="en-US" dirty="0"/>
              <a:t> shows </a:t>
            </a:r>
            <a:r>
              <a:rPr lang="en-US" dirty="0">
                <a:solidFill>
                  <a:srgbClr val="00B0F0"/>
                </a:solidFill>
              </a:rPr>
              <a:t>inflation</a:t>
            </a:r>
            <a:r>
              <a:rPr lang="en-US" dirty="0"/>
              <a:t>, a </a:t>
            </a:r>
            <a:r>
              <a:rPr lang="en-US" dirty="0">
                <a:solidFill>
                  <a:srgbClr val="00B050"/>
                </a:solidFill>
              </a:rPr>
              <a:t>decreasing</a:t>
            </a:r>
            <a:r>
              <a:rPr lang="en-US" dirty="0"/>
              <a:t> </a:t>
            </a:r>
            <a:r>
              <a:rPr lang="en-US" dirty="0">
                <a:solidFill>
                  <a:srgbClr val="00B050"/>
                </a:solidFill>
              </a:rPr>
              <a:t>basket</a:t>
            </a:r>
            <a:r>
              <a:rPr lang="en-US" dirty="0"/>
              <a:t> </a:t>
            </a:r>
            <a:r>
              <a:rPr lang="en-US" dirty="0">
                <a:solidFill>
                  <a:srgbClr val="00B050"/>
                </a:solidFill>
              </a:rPr>
              <a:t>price</a:t>
            </a:r>
            <a:r>
              <a:rPr lang="en-US" dirty="0"/>
              <a:t> shows </a:t>
            </a:r>
            <a:r>
              <a:rPr lang="en-US" dirty="0">
                <a:solidFill>
                  <a:srgbClr val="00B050"/>
                </a:solidFill>
              </a:rPr>
              <a:t>deflation</a:t>
            </a:r>
            <a:r>
              <a:rPr lang="en-US" dirty="0"/>
              <a:t>.</a:t>
            </a:r>
          </a:p>
        </p:txBody>
      </p:sp>
      <p:pic>
        <p:nvPicPr>
          <p:cNvPr id="4" name="Picture 3"/>
          <p:cNvPicPr>
            <a:picLocks noChangeAspect="1"/>
          </p:cNvPicPr>
          <p:nvPr/>
        </p:nvPicPr>
        <p:blipFill>
          <a:blip r:embed="rId2"/>
          <a:stretch>
            <a:fillRect/>
          </a:stretch>
        </p:blipFill>
        <p:spPr>
          <a:xfrm>
            <a:off x="904194" y="1427709"/>
            <a:ext cx="1481060" cy="1001683"/>
          </a:xfrm>
          <a:prstGeom prst="rect">
            <a:avLst/>
          </a:prstGeom>
        </p:spPr>
      </p:pic>
      <p:pic>
        <p:nvPicPr>
          <p:cNvPr id="5" name="Picture 4"/>
          <p:cNvPicPr>
            <a:picLocks noChangeAspect="1"/>
          </p:cNvPicPr>
          <p:nvPr/>
        </p:nvPicPr>
        <p:blipFill>
          <a:blip r:embed="rId2"/>
          <a:stretch>
            <a:fillRect/>
          </a:stretch>
        </p:blipFill>
        <p:spPr>
          <a:xfrm>
            <a:off x="2791682" y="1427708"/>
            <a:ext cx="1481060" cy="1001683"/>
          </a:xfrm>
          <a:prstGeom prst="rect">
            <a:avLst/>
          </a:prstGeom>
        </p:spPr>
      </p:pic>
      <p:pic>
        <p:nvPicPr>
          <p:cNvPr id="6" name="Picture 5"/>
          <p:cNvPicPr>
            <a:picLocks noChangeAspect="1"/>
          </p:cNvPicPr>
          <p:nvPr/>
        </p:nvPicPr>
        <p:blipFill>
          <a:blip r:embed="rId2"/>
          <a:stretch>
            <a:fillRect/>
          </a:stretch>
        </p:blipFill>
        <p:spPr>
          <a:xfrm>
            <a:off x="4679170" y="1427708"/>
            <a:ext cx="1481060" cy="1001683"/>
          </a:xfrm>
          <a:prstGeom prst="rect">
            <a:avLst/>
          </a:prstGeom>
        </p:spPr>
      </p:pic>
      <p:sp>
        <p:nvSpPr>
          <p:cNvPr id="10" name="Rectangle 9"/>
          <p:cNvSpPr/>
          <p:nvPr/>
        </p:nvSpPr>
        <p:spPr>
          <a:xfrm>
            <a:off x="1266511" y="972590"/>
            <a:ext cx="756426" cy="369332"/>
          </a:xfrm>
          <a:prstGeom prst="rect">
            <a:avLst/>
          </a:prstGeom>
        </p:spPr>
        <p:txBody>
          <a:bodyPr wrap="none">
            <a:spAutoFit/>
          </a:bodyPr>
          <a:lstStyle/>
          <a:p>
            <a:r>
              <a:rPr lang="en-US" dirty="0"/>
              <a:t>Year 1</a:t>
            </a:r>
          </a:p>
        </p:txBody>
      </p:sp>
      <p:sp>
        <p:nvSpPr>
          <p:cNvPr id="11" name="Rectangle 10"/>
          <p:cNvSpPr/>
          <p:nvPr/>
        </p:nvSpPr>
        <p:spPr>
          <a:xfrm>
            <a:off x="3089769" y="972590"/>
            <a:ext cx="756426" cy="369332"/>
          </a:xfrm>
          <a:prstGeom prst="rect">
            <a:avLst/>
          </a:prstGeom>
        </p:spPr>
        <p:txBody>
          <a:bodyPr wrap="none">
            <a:spAutoFit/>
          </a:bodyPr>
          <a:lstStyle/>
          <a:p>
            <a:r>
              <a:rPr lang="en-US" dirty="0"/>
              <a:t>Year 2</a:t>
            </a:r>
          </a:p>
        </p:txBody>
      </p:sp>
      <p:sp>
        <p:nvSpPr>
          <p:cNvPr id="12" name="Rectangle 11"/>
          <p:cNvSpPr/>
          <p:nvPr/>
        </p:nvSpPr>
        <p:spPr>
          <a:xfrm>
            <a:off x="5041487" y="1006419"/>
            <a:ext cx="756426" cy="369332"/>
          </a:xfrm>
          <a:prstGeom prst="rect">
            <a:avLst/>
          </a:prstGeom>
        </p:spPr>
        <p:txBody>
          <a:bodyPr wrap="none">
            <a:spAutoFit/>
          </a:bodyPr>
          <a:lstStyle/>
          <a:p>
            <a:r>
              <a:rPr lang="en-US" dirty="0"/>
              <a:t>Year 3</a:t>
            </a:r>
          </a:p>
        </p:txBody>
      </p:sp>
      <p:sp>
        <p:nvSpPr>
          <p:cNvPr id="13" name="Rectangle 12"/>
          <p:cNvSpPr/>
          <p:nvPr/>
        </p:nvSpPr>
        <p:spPr>
          <a:xfrm>
            <a:off x="975310" y="2380394"/>
            <a:ext cx="1338828" cy="369332"/>
          </a:xfrm>
          <a:prstGeom prst="rect">
            <a:avLst/>
          </a:prstGeom>
        </p:spPr>
        <p:txBody>
          <a:bodyPr wrap="none">
            <a:spAutoFit/>
          </a:bodyPr>
          <a:lstStyle/>
          <a:p>
            <a:r>
              <a:rPr lang="en-US" dirty="0"/>
              <a:t>Price = </a:t>
            </a:r>
            <a:r>
              <a:rPr lang="en-US" b="1" dirty="0"/>
              <a:t>$730</a:t>
            </a:r>
          </a:p>
        </p:txBody>
      </p:sp>
      <p:sp>
        <p:nvSpPr>
          <p:cNvPr id="14" name="Rectangle 13"/>
          <p:cNvSpPr/>
          <p:nvPr/>
        </p:nvSpPr>
        <p:spPr>
          <a:xfrm>
            <a:off x="2853801" y="2375269"/>
            <a:ext cx="1390124" cy="400110"/>
          </a:xfrm>
          <a:prstGeom prst="rect">
            <a:avLst/>
          </a:prstGeom>
        </p:spPr>
        <p:txBody>
          <a:bodyPr wrap="none">
            <a:spAutoFit/>
          </a:bodyPr>
          <a:lstStyle/>
          <a:p>
            <a:r>
              <a:rPr lang="en-US" dirty="0"/>
              <a:t>Price = </a:t>
            </a:r>
            <a:r>
              <a:rPr lang="en-US" sz="2000" b="1" dirty="0"/>
              <a:t>$880</a:t>
            </a:r>
          </a:p>
        </p:txBody>
      </p:sp>
      <p:sp>
        <p:nvSpPr>
          <p:cNvPr id="15" name="Rectangle 14"/>
          <p:cNvSpPr/>
          <p:nvPr/>
        </p:nvSpPr>
        <p:spPr>
          <a:xfrm>
            <a:off x="4741289" y="2403094"/>
            <a:ext cx="1390124" cy="400110"/>
          </a:xfrm>
          <a:prstGeom prst="rect">
            <a:avLst/>
          </a:prstGeom>
        </p:spPr>
        <p:txBody>
          <a:bodyPr wrap="none">
            <a:spAutoFit/>
          </a:bodyPr>
          <a:lstStyle/>
          <a:p>
            <a:r>
              <a:rPr lang="en-US" dirty="0"/>
              <a:t>Price = </a:t>
            </a:r>
            <a:r>
              <a:rPr lang="en-US" sz="2000" b="1" dirty="0"/>
              <a:t>$950</a:t>
            </a:r>
          </a:p>
        </p:txBody>
      </p:sp>
      <p:sp>
        <p:nvSpPr>
          <p:cNvPr id="16" name="TextBox 15"/>
          <p:cNvSpPr txBox="1"/>
          <p:nvPr/>
        </p:nvSpPr>
        <p:spPr>
          <a:xfrm>
            <a:off x="6775979" y="2831729"/>
            <a:ext cx="5194348" cy="954107"/>
          </a:xfrm>
          <a:prstGeom prst="rect">
            <a:avLst/>
          </a:prstGeom>
          <a:solidFill>
            <a:schemeClr val="accent2">
              <a:lumMod val="20000"/>
              <a:lumOff val="80000"/>
            </a:schemeClr>
          </a:solidFill>
        </p:spPr>
        <p:txBody>
          <a:bodyPr wrap="square" rtlCol="0">
            <a:spAutoFit/>
          </a:bodyPr>
          <a:lstStyle/>
          <a:p>
            <a:pPr marL="0" lvl="1"/>
            <a:r>
              <a:rPr lang="en-US" sz="2800" b="1" dirty="0"/>
              <a:t>CPI = CPI Basket / CPI </a:t>
            </a:r>
            <a:r>
              <a:rPr lang="en-US" sz="2800" b="1" dirty="0" err="1"/>
              <a:t>Basket</a:t>
            </a:r>
            <a:r>
              <a:rPr lang="en-US" sz="2800" b="1" baseline="-25000" dirty="0" err="1"/>
              <a:t>base</a:t>
            </a:r>
            <a:r>
              <a:rPr lang="en-US" sz="2800" b="1" baseline="-25000" dirty="0"/>
              <a:t> year</a:t>
            </a:r>
            <a:r>
              <a:rPr lang="en-US" sz="2800" b="1" dirty="0"/>
              <a:t> x 100</a:t>
            </a:r>
          </a:p>
        </p:txBody>
      </p:sp>
      <p:sp>
        <p:nvSpPr>
          <p:cNvPr id="17" name="Rectangle 16"/>
          <p:cNvSpPr/>
          <p:nvPr/>
        </p:nvSpPr>
        <p:spPr>
          <a:xfrm>
            <a:off x="6920448" y="3926054"/>
            <a:ext cx="4905410" cy="1508105"/>
          </a:xfrm>
          <a:prstGeom prst="rect">
            <a:avLst/>
          </a:prstGeom>
        </p:spPr>
        <p:txBody>
          <a:bodyPr wrap="square">
            <a:spAutoFit/>
          </a:bodyPr>
          <a:lstStyle/>
          <a:p>
            <a:r>
              <a:rPr lang="en-US" sz="2000" dirty="0"/>
              <a:t>Example</a:t>
            </a:r>
          </a:p>
          <a:p>
            <a:pPr lvl="1"/>
            <a:r>
              <a:rPr lang="en-US" dirty="0"/>
              <a:t>2018 CPI = </a:t>
            </a:r>
            <a:r>
              <a:rPr lang="en-US" dirty="0">
                <a:solidFill>
                  <a:srgbClr val="00B050"/>
                </a:solidFill>
              </a:rPr>
              <a:t>$7,385 </a:t>
            </a:r>
            <a:r>
              <a:rPr lang="en-US" dirty="0"/>
              <a:t>/ $7,385 x 100 = </a:t>
            </a:r>
            <a:r>
              <a:rPr lang="en-US" b="1" dirty="0">
                <a:solidFill>
                  <a:srgbClr val="00B0F0"/>
                </a:solidFill>
              </a:rPr>
              <a:t>100</a:t>
            </a:r>
            <a:r>
              <a:rPr lang="en-US" dirty="0"/>
              <a:t> – </a:t>
            </a:r>
            <a:r>
              <a:rPr lang="en-US" dirty="0">
                <a:solidFill>
                  <a:srgbClr val="00B0F0"/>
                </a:solidFill>
              </a:rPr>
              <a:t>base year</a:t>
            </a:r>
          </a:p>
          <a:p>
            <a:pPr lvl="1"/>
            <a:r>
              <a:rPr lang="en-US" dirty="0"/>
              <a:t>2019 CPI = </a:t>
            </a:r>
            <a:r>
              <a:rPr lang="en-US" dirty="0">
                <a:solidFill>
                  <a:srgbClr val="00B050"/>
                </a:solidFill>
              </a:rPr>
              <a:t>$7,543 </a:t>
            </a:r>
            <a:r>
              <a:rPr lang="en-US" dirty="0"/>
              <a:t>/  $7,385 x 100 = </a:t>
            </a:r>
            <a:r>
              <a:rPr lang="en-US" b="1" dirty="0"/>
              <a:t>102.1</a:t>
            </a:r>
          </a:p>
          <a:p>
            <a:pPr lvl="1"/>
            <a:r>
              <a:rPr lang="en-US" dirty="0"/>
              <a:t>2020 CPI = </a:t>
            </a:r>
            <a:r>
              <a:rPr lang="en-US" dirty="0">
                <a:solidFill>
                  <a:srgbClr val="00B050"/>
                </a:solidFill>
              </a:rPr>
              <a:t>$7,757 </a:t>
            </a:r>
            <a:r>
              <a:rPr lang="en-US" dirty="0"/>
              <a:t>/  $7,385 x 100 = </a:t>
            </a:r>
            <a:r>
              <a:rPr lang="en-US" b="1" dirty="0"/>
              <a:t>105</a:t>
            </a:r>
            <a:endParaRPr lang="en-US" sz="1100" b="1" dirty="0"/>
          </a:p>
        </p:txBody>
      </p:sp>
      <p:graphicFrame>
        <p:nvGraphicFramePr>
          <p:cNvPr id="18" name="Table 17"/>
          <p:cNvGraphicFramePr>
            <a:graphicFrameLocks noGrp="1"/>
          </p:cNvGraphicFramePr>
          <p:nvPr>
            <p:extLst>
              <p:ext uri="{D42A27DB-BD31-4B8C-83A1-F6EECF244321}">
                <p14:modId xmlns:p14="http://schemas.microsoft.com/office/powerpoint/2010/main" val="451091625"/>
              </p:ext>
            </p:extLst>
          </p:nvPr>
        </p:nvGraphicFramePr>
        <p:xfrm>
          <a:off x="6920448" y="681011"/>
          <a:ext cx="2816114" cy="1774581"/>
        </p:xfrm>
        <a:graphic>
          <a:graphicData uri="http://schemas.openxmlformats.org/drawingml/2006/table">
            <a:tbl>
              <a:tblPr firstRow="1" bandRow="1">
                <a:tableStyleId>{5C22544A-7EE6-4342-B048-85BDC9FD1C3A}</a:tableStyleId>
              </a:tblPr>
              <a:tblGrid>
                <a:gridCol w="1408057">
                  <a:extLst>
                    <a:ext uri="{9D8B030D-6E8A-4147-A177-3AD203B41FA5}">
                      <a16:colId xmlns:a16="http://schemas.microsoft.com/office/drawing/2014/main" val="25276492"/>
                    </a:ext>
                  </a:extLst>
                </a:gridCol>
                <a:gridCol w="1408057">
                  <a:extLst>
                    <a:ext uri="{9D8B030D-6E8A-4147-A177-3AD203B41FA5}">
                      <a16:colId xmlns:a16="http://schemas.microsoft.com/office/drawing/2014/main" val="1868126273"/>
                    </a:ext>
                  </a:extLst>
                </a:gridCol>
              </a:tblGrid>
              <a:tr h="378167">
                <a:tc>
                  <a:txBody>
                    <a:bodyPr/>
                    <a:lstStyle/>
                    <a:p>
                      <a:r>
                        <a:rPr lang="en-US" dirty="0"/>
                        <a:t>Market Basket</a:t>
                      </a:r>
                    </a:p>
                  </a:txBody>
                  <a:tcPr/>
                </a:tc>
                <a:tc>
                  <a:txBody>
                    <a:bodyPr/>
                    <a:lstStyle/>
                    <a:p>
                      <a:r>
                        <a:rPr lang="en-US" dirty="0"/>
                        <a:t>CPI</a:t>
                      </a:r>
                    </a:p>
                  </a:txBody>
                  <a:tcPr/>
                </a:tc>
                <a:extLst>
                  <a:ext uri="{0D108BD9-81ED-4DB2-BD59-A6C34878D82A}">
                    <a16:rowId xmlns:a16="http://schemas.microsoft.com/office/drawing/2014/main" val="586827648"/>
                  </a:ext>
                </a:extLst>
              </a:tr>
              <a:tr h="378167">
                <a:tc>
                  <a:txBody>
                    <a:bodyPr/>
                    <a:lstStyle/>
                    <a:p>
                      <a:r>
                        <a:rPr lang="en-US" sz="1800" dirty="0"/>
                        <a:t>$7,385 </a:t>
                      </a:r>
                      <a:endParaRPr lang="en-US" dirty="0"/>
                    </a:p>
                  </a:txBody>
                  <a:tcPr/>
                </a:tc>
                <a:tc>
                  <a:txBody>
                    <a:bodyPr/>
                    <a:lstStyle/>
                    <a:p>
                      <a:r>
                        <a:rPr lang="en-US" dirty="0"/>
                        <a:t>100</a:t>
                      </a:r>
                    </a:p>
                  </a:txBody>
                  <a:tcPr/>
                </a:tc>
                <a:extLst>
                  <a:ext uri="{0D108BD9-81ED-4DB2-BD59-A6C34878D82A}">
                    <a16:rowId xmlns:a16="http://schemas.microsoft.com/office/drawing/2014/main" val="2334648073"/>
                  </a:ext>
                </a:extLst>
              </a:tr>
              <a:tr h="378167">
                <a:tc>
                  <a:txBody>
                    <a:bodyPr/>
                    <a:lstStyle/>
                    <a:p>
                      <a:r>
                        <a:rPr lang="en-US" sz="1800" dirty="0"/>
                        <a:t>$7,543 </a:t>
                      </a:r>
                      <a:endParaRPr lang="en-US" dirty="0"/>
                    </a:p>
                  </a:txBody>
                  <a:tcPr/>
                </a:tc>
                <a:tc>
                  <a:txBody>
                    <a:bodyPr/>
                    <a:lstStyle/>
                    <a:p>
                      <a:r>
                        <a:rPr lang="en-US" dirty="0"/>
                        <a:t>102.1</a:t>
                      </a:r>
                    </a:p>
                  </a:txBody>
                  <a:tcPr/>
                </a:tc>
                <a:extLst>
                  <a:ext uri="{0D108BD9-81ED-4DB2-BD59-A6C34878D82A}">
                    <a16:rowId xmlns:a16="http://schemas.microsoft.com/office/drawing/2014/main" val="3335894344"/>
                  </a:ext>
                </a:extLst>
              </a:tr>
              <a:tr h="378167">
                <a:tc>
                  <a:txBody>
                    <a:bodyPr/>
                    <a:lstStyle/>
                    <a:p>
                      <a:r>
                        <a:rPr lang="en-US" sz="1800" dirty="0"/>
                        <a:t>$7,757 </a:t>
                      </a:r>
                      <a:endParaRPr lang="en-US" dirty="0"/>
                    </a:p>
                  </a:txBody>
                  <a:tcPr/>
                </a:tc>
                <a:tc>
                  <a:txBody>
                    <a:bodyPr/>
                    <a:lstStyle/>
                    <a:p>
                      <a:r>
                        <a:rPr lang="en-US" dirty="0"/>
                        <a:t>105</a:t>
                      </a:r>
                    </a:p>
                  </a:txBody>
                  <a:tcPr/>
                </a:tc>
                <a:extLst>
                  <a:ext uri="{0D108BD9-81ED-4DB2-BD59-A6C34878D82A}">
                    <a16:rowId xmlns:a16="http://schemas.microsoft.com/office/drawing/2014/main" val="395063410"/>
                  </a:ext>
                </a:extLst>
              </a:tr>
            </a:tbl>
          </a:graphicData>
        </a:graphic>
      </p:graphicFrame>
      <p:sp>
        <p:nvSpPr>
          <p:cNvPr id="19" name="TextBox 18"/>
          <p:cNvSpPr txBox="1"/>
          <p:nvPr/>
        </p:nvSpPr>
        <p:spPr>
          <a:xfrm>
            <a:off x="9928477" y="533735"/>
            <a:ext cx="1862195" cy="2031325"/>
          </a:xfrm>
          <a:prstGeom prst="rect">
            <a:avLst/>
          </a:prstGeom>
          <a:noFill/>
        </p:spPr>
        <p:txBody>
          <a:bodyPr wrap="square" rtlCol="0">
            <a:spAutoFit/>
          </a:bodyPr>
          <a:lstStyle/>
          <a:p>
            <a:r>
              <a:rPr lang="en-US" dirty="0"/>
              <a:t>We convert the ‘messy’ price of the basket to the CPI which makes it easier to see the change over time.</a:t>
            </a:r>
          </a:p>
        </p:txBody>
      </p:sp>
      <p:pic>
        <p:nvPicPr>
          <p:cNvPr id="20" name="Picture 19"/>
          <p:cNvPicPr>
            <a:picLocks noChangeAspect="1"/>
          </p:cNvPicPr>
          <p:nvPr/>
        </p:nvPicPr>
        <p:blipFill>
          <a:blip r:embed="rId3"/>
          <a:stretch>
            <a:fillRect/>
          </a:stretch>
        </p:blipFill>
        <p:spPr>
          <a:xfrm>
            <a:off x="1952351" y="4739054"/>
            <a:ext cx="3009999" cy="1344209"/>
          </a:xfrm>
          <a:prstGeom prst="rect">
            <a:avLst/>
          </a:prstGeom>
        </p:spPr>
      </p:pic>
      <p:sp>
        <p:nvSpPr>
          <p:cNvPr id="21" name="Rectangle 20"/>
          <p:cNvSpPr/>
          <p:nvPr/>
        </p:nvSpPr>
        <p:spPr>
          <a:xfrm>
            <a:off x="152400" y="4997172"/>
            <a:ext cx="2497520" cy="1415772"/>
          </a:xfrm>
          <a:prstGeom prst="rect">
            <a:avLst/>
          </a:prstGeom>
        </p:spPr>
        <p:txBody>
          <a:bodyPr wrap="square">
            <a:spAutoFit/>
          </a:bodyPr>
          <a:lstStyle/>
          <a:p>
            <a:r>
              <a:rPr lang="en-US" sz="3200" dirty="0"/>
              <a:t>CPI &gt; 100</a:t>
            </a:r>
          </a:p>
          <a:p>
            <a:pPr lvl="1"/>
            <a:r>
              <a:rPr lang="en-US" dirty="0"/>
              <a:t>Inflation</a:t>
            </a:r>
          </a:p>
          <a:p>
            <a:pPr lvl="1"/>
            <a:r>
              <a:rPr lang="en-US" dirty="0"/>
              <a:t>Price level has increased</a:t>
            </a:r>
            <a:endParaRPr lang="en-US" sz="3200" dirty="0"/>
          </a:p>
        </p:txBody>
      </p:sp>
      <p:sp>
        <p:nvSpPr>
          <p:cNvPr id="22" name="Rectangle 21"/>
          <p:cNvSpPr/>
          <p:nvPr/>
        </p:nvSpPr>
        <p:spPr>
          <a:xfrm>
            <a:off x="5041487" y="4866491"/>
            <a:ext cx="2497520" cy="1415772"/>
          </a:xfrm>
          <a:prstGeom prst="rect">
            <a:avLst/>
          </a:prstGeom>
        </p:spPr>
        <p:txBody>
          <a:bodyPr wrap="square">
            <a:spAutoFit/>
          </a:bodyPr>
          <a:lstStyle/>
          <a:p>
            <a:r>
              <a:rPr lang="en-US" sz="3200" dirty="0"/>
              <a:t>CPI &lt; 100</a:t>
            </a:r>
          </a:p>
          <a:p>
            <a:pPr lvl="1"/>
            <a:r>
              <a:rPr lang="en-US" dirty="0"/>
              <a:t>Deflation</a:t>
            </a:r>
          </a:p>
          <a:p>
            <a:pPr lvl="1"/>
            <a:r>
              <a:rPr lang="en-US" dirty="0"/>
              <a:t>Price level has decreased</a:t>
            </a:r>
          </a:p>
        </p:txBody>
      </p:sp>
      <p:pic>
        <p:nvPicPr>
          <p:cNvPr id="7" name="Picture 6">
            <a:extLst>
              <a:ext uri="{FF2B5EF4-FFF2-40B4-BE49-F238E27FC236}">
                <a16:creationId xmlns:a16="http://schemas.microsoft.com/office/drawing/2014/main" id="{7875CA12-E26B-D917-B060-5E31900060BD}"/>
              </a:ext>
            </a:extLst>
          </p:cNvPr>
          <p:cNvPicPr>
            <a:picLocks noChangeAspect="1"/>
          </p:cNvPicPr>
          <p:nvPr/>
        </p:nvPicPr>
        <p:blipFill>
          <a:blip r:embed="rId4"/>
          <a:stretch>
            <a:fillRect/>
          </a:stretch>
        </p:blipFill>
        <p:spPr>
          <a:xfrm>
            <a:off x="7336772" y="5344427"/>
            <a:ext cx="3734044" cy="1513573"/>
          </a:xfrm>
          <a:prstGeom prst="rect">
            <a:avLst/>
          </a:prstGeom>
        </p:spPr>
      </p:pic>
    </p:spTree>
    <p:extLst>
      <p:ext uri="{BB962C8B-B14F-4D97-AF65-F5344CB8AC3E}">
        <p14:creationId xmlns:p14="http://schemas.microsoft.com/office/powerpoint/2010/main" val="15408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00" y="236215"/>
            <a:ext cx="7734194" cy="1325563"/>
          </a:xfrm>
        </p:spPr>
        <p:txBody>
          <a:bodyPr/>
          <a:lstStyle/>
          <a:p>
            <a:r>
              <a:rPr lang="en-US" dirty="0"/>
              <a:t>Labor Force Participation Trends</a:t>
            </a:r>
          </a:p>
        </p:txBody>
      </p:sp>
      <p:sp>
        <p:nvSpPr>
          <p:cNvPr id="3" name="Content Placeholder 2"/>
          <p:cNvSpPr>
            <a:spLocks noGrp="1"/>
          </p:cNvSpPr>
          <p:nvPr>
            <p:ph idx="1"/>
          </p:nvPr>
        </p:nvSpPr>
        <p:spPr>
          <a:xfrm>
            <a:off x="717452" y="1463041"/>
            <a:ext cx="7469945" cy="1744393"/>
          </a:xfrm>
        </p:spPr>
        <p:txBody>
          <a:bodyPr/>
          <a:lstStyle/>
          <a:p>
            <a:r>
              <a:rPr lang="en-US" dirty="0"/>
              <a:t>What contributed to the original rise in the labor force participation rate from the 50s and 60s?</a:t>
            </a:r>
          </a:p>
          <a:p>
            <a:pPr lvl="1"/>
            <a:r>
              <a:rPr lang="en-US" dirty="0"/>
              <a:t>Female empowerment among other factors</a:t>
            </a:r>
          </a:p>
          <a:p>
            <a:pPr lvl="1"/>
            <a:endParaRPr lang="en-US" dirty="0"/>
          </a:p>
        </p:txBody>
      </p:sp>
      <p:pic>
        <p:nvPicPr>
          <p:cNvPr id="4" name="Picture 3"/>
          <p:cNvPicPr>
            <a:picLocks noChangeAspect="1"/>
          </p:cNvPicPr>
          <p:nvPr/>
        </p:nvPicPr>
        <p:blipFill>
          <a:blip r:embed="rId2"/>
          <a:stretch>
            <a:fillRect/>
          </a:stretch>
        </p:blipFill>
        <p:spPr>
          <a:xfrm>
            <a:off x="550546" y="3341909"/>
            <a:ext cx="10688542" cy="3362794"/>
          </a:xfrm>
          <a:prstGeom prst="rect">
            <a:avLst/>
          </a:prstGeom>
        </p:spPr>
      </p:pic>
      <p:sp>
        <p:nvSpPr>
          <p:cNvPr id="6" name="TextBox 5"/>
          <p:cNvSpPr txBox="1"/>
          <p:nvPr/>
        </p:nvSpPr>
        <p:spPr>
          <a:xfrm>
            <a:off x="9466650" y="2332234"/>
            <a:ext cx="2152357" cy="646331"/>
          </a:xfrm>
          <a:prstGeom prst="rect">
            <a:avLst/>
          </a:prstGeom>
          <a:noFill/>
        </p:spPr>
        <p:txBody>
          <a:bodyPr wrap="square" rtlCol="0">
            <a:spAutoFit/>
          </a:bodyPr>
          <a:lstStyle/>
          <a:p>
            <a:r>
              <a:rPr lang="en-US" dirty="0">
                <a:hlinkClick r:id="rId3"/>
              </a:rPr>
              <a:t>Link: why are levels falling?</a:t>
            </a:r>
            <a:endParaRPr lang="en-US" dirty="0"/>
          </a:p>
        </p:txBody>
      </p:sp>
      <p:pic>
        <p:nvPicPr>
          <p:cNvPr id="8" name="Picture 7"/>
          <p:cNvPicPr>
            <a:picLocks noChangeAspect="1"/>
          </p:cNvPicPr>
          <p:nvPr/>
        </p:nvPicPr>
        <p:blipFill>
          <a:blip r:embed="rId4"/>
          <a:stretch>
            <a:fillRect/>
          </a:stretch>
        </p:blipFill>
        <p:spPr>
          <a:xfrm>
            <a:off x="8398530" y="521923"/>
            <a:ext cx="3544941" cy="1653513"/>
          </a:xfrm>
          <a:prstGeom prst="rect">
            <a:avLst/>
          </a:prstGeom>
        </p:spPr>
      </p:pic>
      <p:sp>
        <p:nvSpPr>
          <p:cNvPr id="5" name="Right Arrow 4"/>
          <p:cNvSpPr/>
          <p:nvPr/>
        </p:nvSpPr>
        <p:spPr>
          <a:xfrm rot="19550317">
            <a:off x="2949677" y="4188542"/>
            <a:ext cx="2713704" cy="786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ight Arrow 8"/>
          <p:cNvSpPr/>
          <p:nvPr/>
        </p:nvSpPr>
        <p:spPr>
          <a:xfrm rot="1402992">
            <a:off x="8443182" y="3433366"/>
            <a:ext cx="2713704" cy="786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ight Arrow 9"/>
          <p:cNvSpPr/>
          <p:nvPr/>
        </p:nvSpPr>
        <p:spPr>
          <a:xfrm rot="4967069">
            <a:off x="10734422" y="4863913"/>
            <a:ext cx="1062917" cy="318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2545477" y="3730289"/>
            <a:ext cx="1704177" cy="923330"/>
          </a:xfrm>
          <a:prstGeom prst="rect">
            <a:avLst/>
          </a:prstGeom>
          <a:noFill/>
        </p:spPr>
        <p:txBody>
          <a:bodyPr wrap="square" rtlCol="0">
            <a:spAutoFit/>
          </a:bodyPr>
          <a:lstStyle/>
          <a:p>
            <a:r>
              <a:rPr lang="en-AU" dirty="0"/>
              <a:t>Women entering the workforce.</a:t>
            </a:r>
          </a:p>
        </p:txBody>
      </p:sp>
      <p:sp>
        <p:nvSpPr>
          <p:cNvPr id="11" name="TextBox 10"/>
          <p:cNvSpPr txBox="1"/>
          <p:nvPr/>
        </p:nvSpPr>
        <p:spPr>
          <a:xfrm>
            <a:off x="9890481" y="3211243"/>
            <a:ext cx="2182808" cy="646331"/>
          </a:xfrm>
          <a:prstGeom prst="rect">
            <a:avLst/>
          </a:prstGeom>
          <a:noFill/>
        </p:spPr>
        <p:txBody>
          <a:bodyPr wrap="square" rtlCol="0">
            <a:spAutoFit/>
          </a:bodyPr>
          <a:lstStyle/>
          <a:p>
            <a:r>
              <a:rPr lang="en-AU" dirty="0"/>
              <a:t>After the Economic Recession of 2009</a:t>
            </a:r>
          </a:p>
        </p:txBody>
      </p:sp>
      <p:sp>
        <p:nvSpPr>
          <p:cNvPr id="12" name="TextBox 11"/>
          <p:cNvSpPr txBox="1"/>
          <p:nvPr/>
        </p:nvSpPr>
        <p:spPr>
          <a:xfrm>
            <a:off x="9952380" y="5108545"/>
            <a:ext cx="1704177" cy="369332"/>
          </a:xfrm>
          <a:prstGeom prst="rect">
            <a:avLst/>
          </a:prstGeom>
          <a:noFill/>
        </p:spPr>
        <p:txBody>
          <a:bodyPr wrap="square" rtlCol="0">
            <a:spAutoFit/>
          </a:bodyPr>
          <a:lstStyle/>
          <a:p>
            <a:r>
              <a:rPr lang="en-AU" dirty="0"/>
              <a:t>COVID-19</a:t>
            </a:r>
          </a:p>
        </p:txBody>
      </p:sp>
    </p:spTree>
    <p:extLst>
      <p:ext uri="{BB962C8B-B14F-4D97-AF65-F5344CB8AC3E}">
        <p14:creationId xmlns:p14="http://schemas.microsoft.com/office/powerpoint/2010/main" val="378895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5" grpId="0" animBg="1"/>
      <p:bldP spid="9" grpId="0" animBg="1"/>
      <p:bldP spid="10" grpId="0" animBg="1"/>
      <p:bldP spid="7" grpId="0"/>
      <p:bldP spid="11" grpId="0"/>
      <p:bldP spid="1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365125"/>
            <a:ext cx="4343400" cy="1044575"/>
          </a:xfrm>
        </p:spPr>
        <p:txBody>
          <a:bodyPr>
            <a:normAutofit fontScale="90000"/>
          </a:bodyPr>
          <a:lstStyle/>
          <a:p>
            <a:r>
              <a:rPr lang="en-AU" dirty="0"/>
              <a:t>Module 15</a:t>
            </a:r>
            <a:br>
              <a:rPr lang="en-AU" dirty="0"/>
            </a:br>
            <a:r>
              <a:rPr lang="en-AU" dirty="0"/>
              <a:t>Multiple Choice</a:t>
            </a:r>
          </a:p>
        </p:txBody>
      </p:sp>
      <p:sp>
        <p:nvSpPr>
          <p:cNvPr id="3" name="Content Placeholder 2"/>
          <p:cNvSpPr>
            <a:spLocks noGrp="1"/>
          </p:cNvSpPr>
          <p:nvPr>
            <p:ph idx="1"/>
          </p:nvPr>
        </p:nvSpPr>
        <p:spPr>
          <a:xfrm>
            <a:off x="5693727" y="692866"/>
            <a:ext cx="5985387" cy="5459208"/>
          </a:xfrm>
        </p:spPr>
        <p:txBody>
          <a:bodyPr/>
          <a:lstStyle/>
          <a:p>
            <a:r>
              <a:rPr lang="en-AU" dirty="0">
                <a:solidFill>
                  <a:srgbClr val="FF0000"/>
                </a:solidFill>
              </a:rPr>
              <a:t>1. D</a:t>
            </a:r>
          </a:p>
          <a:p>
            <a:endParaRPr lang="en-AU" dirty="0">
              <a:solidFill>
                <a:srgbClr val="FF0000"/>
              </a:solidFill>
            </a:endParaRPr>
          </a:p>
          <a:p>
            <a:endParaRPr lang="en-AU" dirty="0">
              <a:solidFill>
                <a:srgbClr val="FF0000"/>
              </a:solidFill>
            </a:endParaRPr>
          </a:p>
          <a:p>
            <a:r>
              <a:rPr lang="en-AU" dirty="0">
                <a:solidFill>
                  <a:srgbClr val="FF0000"/>
                </a:solidFill>
              </a:rPr>
              <a:t>2.  C</a:t>
            </a:r>
          </a:p>
          <a:p>
            <a:endParaRPr lang="en-AU" dirty="0">
              <a:solidFill>
                <a:srgbClr val="FF0000"/>
              </a:solidFill>
            </a:endParaRPr>
          </a:p>
          <a:p>
            <a:endParaRPr lang="en-AU" dirty="0">
              <a:solidFill>
                <a:srgbClr val="FF0000"/>
              </a:solidFill>
            </a:endParaRPr>
          </a:p>
          <a:p>
            <a:r>
              <a:rPr lang="en-AU" dirty="0">
                <a:solidFill>
                  <a:srgbClr val="FF0000"/>
                </a:solidFill>
              </a:rPr>
              <a:t>3. D</a:t>
            </a:r>
          </a:p>
        </p:txBody>
      </p:sp>
      <p:pic>
        <p:nvPicPr>
          <p:cNvPr id="4" name="Picture 3"/>
          <p:cNvPicPr>
            <a:picLocks noChangeAspect="1"/>
          </p:cNvPicPr>
          <p:nvPr/>
        </p:nvPicPr>
        <p:blipFill>
          <a:blip r:embed="rId2"/>
          <a:stretch>
            <a:fillRect/>
          </a:stretch>
        </p:blipFill>
        <p:spPr>
          <a:xfrm>
            <a:off x="343568" y="289501"/>
            <a:ext cx="5465134" cy="5236228"/>
          </a:xfrm>
          <a:prstGeom prst="rect">
            <a:avLst/>
          </a:prstGeom>
        </p:spPr>
      </p:pic>
      <p:pic>
        <p:nvPicPr>
          <p:cNvPr id="5" name="Picture 4"/>
          <p:cNvPicPr>
            <a:picLocks noChangeAspect="1"/>
          </p:cNvPicPr>
          <p:nvPr/>
        </p:nvPicPr>
        <p:blipFill>
          <a:blip r:embed="rId3"/>
          <a:stretch>
            <a:fillRect/>
          </a:stretch>
        </p:blipFill>
        <p:spPr>
          <a:xfrm>
            <a:off x="838200" y="5448759"/>
            <a:ext cx="2199983" cy="1329660"/>
          </a:xfrm>
          <a:prstGeom prst="rect">
            <a:avLst/>
          </a:prstGeom>
        </p:spPr>
      </p:pic>
    </p:spTree>
    <p:extLst>
      <p:ext uri="{BB962C8B-B14F-4D97-AF65-F5344CB8AC3E}">
        <p14:creationId xmlns:p14="http://schemas.microsoft.com/office/powerpoint/2010/main" val="97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78709"/>
            <a:ext cx="10515600" cy="1998253"/>
          </a:xfrm>
        </p:spPr>
        <p:txBody>
          <a:bodyPr>
            <a:normAutofit lnSpcReduction="10000"/>
          </a:bodyPr>
          <a:lstStyle/>
          <a:p>
            <a:r>
              <a:rPr lang="en-AU" dirty="0">
                <a:solidFill>
                  <a:srgbClr val="FF0000"/>
                </a:solidFill>
              </a:rPr>
              <a:t>Rate of change formula = (new – old) / old</a:t>
            </a:r>
          </a:p>
          <a:p>
            <a:r>
              <a:rPr lang="en-AU" dirty="0">
                <a:solidFill>
                  <a:srgbClr val="FF0000"/>
                </a:solidFill>
              </a:rPr>
              <a:t>Using the CPI (Ignore the GDP Deflator):</a:t>
            </a:r>
          </a:p>
          <a:p>
            <a:r>
              <a:rPr lang="en-AU" dirty="0">
                <a:solidFill>
                  <a:srgbClr val="FF0000"/>
                </a:solidFill>
              </a:rPr>
              <a:t>Inflation 2004 to 2005 = 195-188.9 / 188.9 =  3.4%</a:t>
            </a:r>
          </a:p>
          <a:p>
            <a:r>
              <a:rPr lang="en-AU" dirty="0">
                <a:solidFill>
                  <a:srgbClr val="FF0000"/>
                </a:solidFill>
              </a:rPr>
              <a:t>Inflation 2005 to 2006 = 201.6-195.3 / 195.3 = 3.2%</a:t>
            </a:r>
          </a:p>
        </p:txBody>
      </p:sp>
      <p:pic>
        <p:nvPicPr>
          <p:cNvPr id="4" name="Picture 3"/>
          <p:cNvPicPr>
            <a:picLocks noChangeAspect="1"/>
          </p:cNvPicPr>
          <p:nvPr/>
        </p:nvPicPr>
        <p:blipFill>
          <a:blip r:embed="rId2"/>
          <a:stretch>
            <a:fillRect/>
          </a:stretch>
        </p:blipFill>
        <p:spPr>
          <a:xfrm>
            <a:off x="234278" y="0"/>
            <a:ext cx="7209827" cy="4025870"/>
          </a:xfrm>
          <a:prstGeom prst="rect">
            <a:avLst/>
          </a:prstGeom>
        </p:spPr>
      </p:pic>
    </p:spTree>
    <p:extLst>
      <p:ext uri="{BB962C8B-B14F-4D97-AF65-F5344CB8AC3E}">
        <p14:creationId xmlns:p14="http://schemas.microsoft.com/office/powerpoint/2010/main" val="42207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2104103"/>
            <a:ext cx="10515600" cy="4072860"/>
          </a:xfrm>
        </p:spPr>
        <p:txBody>
          <a:bodyPr/>
          <a:lstStyle/>
          <a:p>
            <a:r>
              <a:rPr lang="en-AU" dirty="0">
                <a:solidFill>
                  <a:srgbClr val="FF0000"/>
                </a:solidFill>
              </a:rPr>
              <a:t>Inflation = [(207.3 – 201.6) / 201.6 ] x 100% = 2.8%</a:t>
            </a:r>
          </a:p>
        </p:txBody>
      </p:sp>
      <p:pic>
        <p:nvPicPr>
          <p:cNvPr id="4" name="Picture 3"/>
          <p:cNvPicPr>
            <a:picLocks noChangeAspect="1"/>
          </p:cNvPicPr>
          <p:nvPr/>
        </p:nvPicPr>
        <p:blipFill>
          <a:blip r:embed="rId2"/>
          <a:stretch>
            <a:fillRect/>
          </a:stretch>
        </p:blipFill>
        <p:spPr>
          <a:xfrm>
            <a:off x="358652" y="437273"/>
            <a:ext cx="10797540" cy="1759389"/>
          </a:xfrm>
          <a:prstGeom prst="rect">
            <a:avLst/>
          </a:prstGeom>
        </p:spPr>
      </p:pic>
    </p:spTree>
    <p:extLst>
      <p:ext uri="{BB962C8B-B14F-4D97-AF65-F5344CB8AC3E}">
        <p14:creationId xmlns:p14="http://schemas.microsoft.com/office/powerpoint/2010/main" val="20885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387"/>
            <a:ext cx="6676103" cy="1289706"/>
          </a:xfrm>
        </p:spPr>
        <p:txBody>
          <a:bodyPr>
            <a:normAutofit fontScale="90000"/>
          </a:bodyPr>
          <a:lstStyle/>
          <a:p>
            <a:r>
              <a:rPr lang="en-US" dirty="0"/>
              <a:t>Equations Regarding Inflation So Far</a:t>
            </a:r>
          </a:p>
        </p:txBody>
      </p:sp>
      <p:sp>
        <p:nvSpPr>
          <p:cNvPr id="3" name="Content Placeholder 2"/>
          <p:cNvSpPr>
            <a:spLocks noGrp="1"/>
          </p:cNvSpPr>
          <p:nvPr>
            <p:ph idx="1"/>
          </p:nvPr>
        </p:nvSpPr>
        <p:spPr>
          <a:xfrm>
            <a:off x="7438158" y="3504692"/>
            <a:ext cx="4484046" cy="2491661"/>
          </a:xfrm>
          <a:solidFill>
            <a:schemeClr val="bg1">
              <a:lumMod val="95000"/>
            </a:schemeClr>
          </a:solidFill>
        </p:spPr>
        <p:txBody>
          <a:bodyPr>
            <a:normAutofit/>
          </a:bodyPr>
          <a:lstStyle/>
          <a:p>
            <a:r>
              <a:rPr lang="en-US" dirty="0">
                <a:solidFill>
                  <a:srgbClr val="00B0F0"/>
                </a:solidFill>
                <a:effectLst/>
              </a:rPr>
              <a:t>Real Wage Growth</a:t>
            </a:r>
            <a:r>
              <a:rPr lang="en-US" dirty="0">
                <a:effectLst/>
              </a:rPr>
              <a:t>:</a:t>
            </a:r>
          </a:p>
          <a:p>
            <a:pPr lvl="1"/>
            <a:r>
              <a:rPr lang="en-US" dirty="0"/>
              <a:t>If inflation increases by more than real wages, then real wage will decrease</a:t>
            </a:r>
          </a:p>
          <a:p>
            <a:pPr lvl="1"/>
            <a:endParaRPr lang="en-US" dirty="0"/>
          </a:p>
        </p:txBody>
      </p:sp>
      <p:sp>
        <p:nvSpPr>
          <p:cNvPr id="7" name="TextBox 6"/>
          <p:cNvSpPr txBox="1"/>
          <p:nvPr/>
        </p:nvSpPr>
        <p:spPr>
          <a:xfrm>
            <a:off x="349437" y="2069671"/>
            <a:ext cx="8312782" cy="646331"/>
          </a:xfrm>
          <a:prstGeom prst="rect">
            <a:avLst/>
          </a:prstGeom>
          <a:solidFill>
            <a:schemeClr val="bg2">
              <a:lumMod val="40000"/>
              <a:lumOff val="60000"/>
            </a:schemeClr>
          </a:solidFill>
        </p:spPr>
        <p:txBody>
          <a:bodyPr wrap="square" rtlCol="0">
            <a:spAutoFit/>
          </a:bodyPr>
          <a:lstStyle/>
          <a:p>
            <a:pPr marL="0" lvl="1"/>
            <a:r>
              <a:rPr lang="en-US" sz="3600" b="1" dirty="0"/>
              <a:t>CPI = CPI Basket / CPI </a:t>
            </a:r>
            <a:r>
              <a:rPr lang="en-US" sz="3600" b="1" dirty="0" err="1"/>
              <a:t>Basket</a:t>
            </a:r>
            <a:r>
              <a:rPr lang="en-US" sz="3600" b="1" baseline="-25000" dirty="0" err="1"/>
              <a:t>base</a:t>
            </a:r>
            <a:r>
              <a:rPr lang="en-US" sz="3600" b="1" baseline="-25000" dirty="0"/>
              <a:t> year</a:t>
            </a:r>
            <a:r>
              <a:rPr lang="en-US" sz="3600" b="1" dirty="0"/>
              <a:t> x 100</a:t>
            </a:r>
          </a:p>
        </p:txBody>
      </p:sp>
      <p:sp>
        <p:nvSpPr>
          <p:cNvPr id="8" name="TextBox 7"/>
          <p:cNvSpPr txBox="1"/>
          <p:nvPr/>
        </p:nvSpPr>
        <p:spPr>
          <a:xfrm>
            <a:off x="155196" y="3216581"/>
            <a:ext cx="6828032" cy="2862322"/>
          </a:xfrm>
          <a:prstGeom prst="rect">
            <a:avLst/>
          </a:prstGeom>
          <a:solidFill>
            <a:srgbClr val="FFC000"/>
          </a:solidFill>
        </p:spPr>
        <p:txBody>
          <a:bodyPr wrap="square" rtlCol="0">
            <a:spAutoFit/>
          </a:bodyPr>
          <a:lstStyle/>
          <a:p>
            <a:r>
              <a:rPr lang="en-US" dirty="0">
                <a:solidFill>
                  <a:srgbClr val="00B0F0"/>
                </a:solidFill>
              </a:rPr>
              <a:t>Fisher Equation </a:t>
            </a:r>
            <a:r>
              <a:rPr lang="en-US" dirty="0"/>
              <a:t>(Explains real interest rate and inflation, named after economist Robert Fisher):</a:t>
            </a:r>
          </a:p>
          <a:p>
            <a:pPr lvl="1"/>
            <a:r>
              <a:rPr lang="en-US" dirty="0">
                <a:solidFill>
                  <a:srgbClr val="002060"/>
                </a:solidFill>
              </a:rPr>
              <a:t>Nominal Interest = Real Interest + Inflation</a:t>
            </a:r>
          </a:p>
          <a:p>
            <a:pPr lvl="1"/>
            <a:r>
              <a:rPr lang="en-US" dirty="0">
                <a:solidFill>
                  <a:srgbClr val="002060"/>
                </a:solidFill>
              </a:rPr>
              <a:t>OR Real interest = Nominal interest - inflation</a:t>
            </a:r>
          </a:p>
          <a:p>
            <a:pPr lvl="1"/>
            <a:r>
              <a:rPr lang="en-US" dirty="0" err="1"/>
              <a:t>Eg</a:t>
            </a:r>
            <a:r>
              <a:rPr lang="en-US" dirty="0"/>
              <a:t>. The bank charges 5% interest for its mortgages and the inflation rate is 2%. The real interest rate is 5-2=3%. </a:t>
            </a:r>
          </a:p>
          <a:p>
            <a:pPr lvl="1"/>
            <a:endParaRPr lang="en-US" dirty="0"/>
          </a:p>
          <a:p>
            <a:pPr lvl="1"/>
            <a:endParaRPr lang="en-US" dirty="0"/>
          </a:p>
          <a:p>
            <a:pPr lvl="1"/>
            <a:endParaRPr lang="en-US" dirty="0"/>
          </a:p>
          <a:p>
            <a:endParaRPr lang="en-US" dirty="0"/>
          </a:p>
        </p:txBody>
      </p:sp>
      <p:sp>
        <p:nvSpPr>
          <p:cNvPr id="9" name="TextBox 8"/>
          <p:cNvSpPr txBox="1"/>
          <p:nvPr/>
        </p:nvSpPr>
        <p:spPr>
          <a:xfrm>
            <a:off x="3569212" y="4957855"/>
            <a:ext cx="2712378" cy="923330"/>
          </a:xfrm>
          <a:prstGeom prst="rect">
            <a:avLst/>
          </a:prstGeom>
          <a:noFill/>
        </p:spPr>
        <p:txBody>
          <a:bodyPr wrap="square" rtlCol="0">
            <a:spAutoFit/>
          </a:bodyPr>
          <a:lstStyle/>
          <a:p>
            <a:r>
              <a:rPr lang="en-US" dirty="0"/>
              <a:t>i = nominal interest</a:t>
            </a:r>
          </a:p>
          <a:p>
            <a:r>
              <a:rPr lang="en-US" dirty="0"/>
              <a:t>r = real interest</a:t>
            </a:r>
          </a:p>
          <a:p>
            <a:r>
              <a:rPr lang="el-GR" dirty="0"/>
              <a:t>Π</a:t>
            </a:r>
            <a:r>
              <a:rPr lang="en-US" dirty="0"/>
              <a:t> = inflation</a:t>
            </a:r>
          </a:p>
        </p:txBody>
      </p:sp>
      <p:pic>
        <p:nvPicPr>
          <p:cNvPr id="5" name="Picture 4"/>
          <p:cNvPicPr>
            <a:picLocks noChangeAspect="1"/>
          </p:cNvPicPr>
          <p:nvPr/>
        </p:nvPicPr>
        <p:blipFill>
          <a:blip r:embed="rId2"/>
          <a:stretch>
            <a:fillRect/>
          </a:stretch>
        </p:blipFill>
        <p:spPr>
          <a:xfrm>
            <a:off x="807004" y="4957855"/>
            <a:ext cx="2259143" cy="620469"/>
          </a:xfrm>
          <a:prstGeom prst="rect">
            <a:avLst/>
          </a:prstGeom>
        </p:spPr>
      </p:pic>
      <p:pic>
        <p:nvPicPr>
          <p:cNvPr id="10" name="Picture 9"/>
          <p:cNvPicPr>
            <a:picLocks noChangeAspect="1"/>
          </p:cNvPicPr>
          <p:nvPr/>
        </p:nvPicPr>
        <p:blipFill>
          <a:blip r:embed="rId3"/>
          <a:stretch>
            <a:fillRect/>
          </a:stretch>
        </p:blipFill>
        <p:spPr>
          <a:xfrm>
            <a:off x="7988118" y="962037"/>
            <a:ext cx="3934086" cy="893202"/>
          </a:xfrm>
          <a:prstGeom prst="rect">
            <a:avLst/>
          </a:prstGeom>
        </p:spPr>
      </p:pic>
      <p:sp>
        <p:nvSpPr>
          <p:cNvPr id="4" name="TextBox 3"/>
          <p:cNvSpPr txBox="1"/>
          <p:nvPr/>
        </p:nvSpPr>
        <p:spPr>
          <a:xfrm>
            <a:off x="438912" y="6210150"/>
            <a:ext cx="6080760" cy="369332"/>
          </a:xfrm>
          <a:prstGeom prst="rect">
            <a:avLst/>
          </a:prstGeom>
          <a:solidFill>
            <a:srgbClr val="F89CE4"/>
          </a:solidFill>
        </p:spPr>
        <p:txBody>
          <a:bodyPr wrap="square" rtlCol="0">
            <a:spAutoFit/>
          </a:bodyPr>
          <a:lstStyle/>
          <a:p>
            <a:r>
              <a:rPr lang="en-US" dirty="0"/>
              <a:t>Actual Inflation = Expected Inflation + Unexpected Inflation</a:t>
            </a:r>
          </a:p>
        </p:txBody>
      </p:sp>
    </p:spTree>
    <p:extLst>
      <p:ext uri="{BB962C8B-B14F-4D97-AF65-F5344CB8AC3E}">
        <p14:creationId xmlns:p14="http://schemas.microsoft.com/office/powerpoint/2010/main" val="33690781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CPI Review Questions</a:t>
            </a:r>
          </a:p>
        </p:txBody>
      </p:sp>
      <p:sp>
        <p:nvSpPr>
          <p:cNvPr id="3" name="Content Placeholder 2"/>
          <p:cNvSpPr>
            <a:spLocks noGrp="1"/>
          </p:cNvSpPr>
          <p:nvPr>
            <p:ph idx="1"/>
          </p:nvPr>
        </p:nvSpPr>
        <p:spPr>
          <a:xfrm>
            <a:off x="615462" y="1690688"/>
            <a:ext cx="10738338" cy="4486275"/>
          </a:xfrm>
          <a:noFill/>
        </p:spPr>
        <p:txBody>
          <a:bodyPr>
            <a:normAutofit fontScale="92500" lnSpcReduction="10000"/>
          </a:bodyPr>
          <a:lstStyle/>
          <a:p>
            <a:r>
              <a:rPr lang="en-US" dirty="0">
                <a:effectLst/>
              </a:rPr>
              <a:t>What is the CPI Market Basket?</a:t>
            </a:r>
          </a:p>
          <a:p>
            <a:r>
              <a:rPr lang="en-US" dirty="0">
                <a:solidFill>
                  <a:srgbClr val="FF0000"/>
                </a:solidFill>
                <a:effectLst/>
              </a:rPr>
              <a:t>The CPI basket is a big basket of goods that the typical consumer buys in one year.</a:t>
            </a:r>
          </a:p>
          <a:p>
            <a:r>
              <a:rPr lang="en-US" dirty="0"/>
              <a:t>How do we calculate the value of the Market Basket</a:t>
            </a:r>
            <a:r>
              <a:rPr lang="en-US" dirty="0">
                <a:effectLst/>
              </a:rPr>
              <a:t>?</a:t>
            </a:r>
          </a:p>
          <a:p>
            <a:r>
              <a:rPr lang="en-US" dirty="0">
                <a:solidFill>
                  <a:srgbClr val="FF0000"/>
                </a:solidFill>
                <a:effectLst/>
              </a:rPr>
              <a:t>For each good we multiple the price x the quantity and sum these together to get the ‘CPI Market Basket’.</a:t>
            </a:r>
          </a:p>
          <a:p>
            <a:r>
              <a:rPr lang="en-US" dirty="0">
                <a:effectLst/>
              </a:rPr>
              <a:t>What is the value of the CPI in the base year? Why do we do this?</a:t>
            </a:r>
          </a:p>
          <a:p>
            <a:r>
              <a:rPr lang="en-US" dirty="0" err="1">
                <a:solidFill>
                  <a:srgbClr val="FF0000"/>
                </a:solidFill>
                <a:effectLst/>
              </a:rPr>
              <a:t>CPI</a:t>
            </a:r>
            <a:r>
              <a:rPr lang="en-US" baseline="-25000" dirty="0" err="1">
                <a:solidFill>
                  <a:srgbClr val="FF0000"/>
                </a:solidFill>
                <a:effectLst/>
              </a:rPr>
              <a:t>base</a:t>
            </a:r>
            <a:r>
              <a:rPr lang="en-US" baseline="-25000" dirty="0" err="1">
                <a:solidFill>
                  <a:srgbClr val="FF0000"/>
                </a:solidFill>
              </a:rPr>
              <a:t>year</a:t>
            </a:r>
            <a:r>
              <a:rPr lang="en-US" dirty="0">
                <a:solidFill>
                  <a:srgbClr val="FF0000"/>
                </a:solidFill>
              </a:rPr>
              <a:t> = 100</a:t>
            </a:r>
          </a:p>
          <a:p>
            <a:r>
              <a:rPr lang="en-US" dirty="0">
                <a:solidFill>
                  <a:srgbClr val="FF0000"/>
                </a:solidFill>
                <a:effectLst/>
              </a:rPr>
              <a:t>The CPI </a:t>
            </a:r>
            <a:r>
              <a:rPr lang="en-US" dirty="0">
                <a:solidFill>
                  <a:srgbClr val="FF0000"/>
                </a:solidFill>
              </a:rPr>
              <a:t>is an easier way to compare the value of the basket, because the numbers are easier for humans to understand. </a:t>
            </a:r>
            <a:r>
              <a:rPr lang="en-US" dirty="0" err="1">
                <a:solidFill>
                  <a:srgbClr val="FF0000"/>
                </a:solidFill>
              </a:rPr>
              <a:t>Eg</a:t>
            </a:r>
            <a:r>
              <a:rPr lang="en-US" dirty="0">
                <a:solidFill>
                  <a:srgbClr val="FF0000"/>
                </a:solidFill>
              </a:rPr>
              <a:t>. CPI = 105 means 5% inflation without needing to calculate</a:t>
            </a:r>
            <a:endParaRPr lang="en-US" dirty="0">
              <a:solidFill>
                <a:srgbClr val="FF0000"/>
              </a:solidFill>
              <a:effectLst/>
            </a:endParaRPr>
          </a:p>
        </p:txBody>
      </p:sp>
    </p:spTree>
    <p:extLst>
      <p:ext uri="{BB962C8B-B14F-4D97-AF65-F5344CB8AC3E}">
        <p14:creationId xmlns:p14="http://schemas.microsoft.com/office/powerpoint/2010/main" val="255600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518786" y="1825625"/>
            <a:ext cx="4835013" cy="4351338"/>
          </a:xfrm>
        </p:spPr>
        <p:txBody>
          <a:bodyPr/>
          <a:lstStyle/>
          <a:p>
            <a:r>
              <a:rPr lang="en-US" dirty="0">
                <a:solidFill>
                  <a:srgbClr val="FF0000"/>
                </a:solidFill>
              </a:rPr>
              <a:t>Answer: Inflation</a:t>
            </a:r>
          </a:p>
        </p:txBody>
      </p:sp>
      <p:pic>
        <p:nvPicPr>
          <p:cNvPr id="4" name="Picture 3"/>
          <p:cNvPicPr>
            <a:picLocks noChangeAspect="1"/>
          </p:cNvPicPr>
          <p:nvPr/>
        </p:nvPicPr>
        <p:blipFill>
          <a:blip r:embed="rId2"/>
          <a:stretch>
            <a:fillRect/>
          </a:stretch>
        </p:blipFill>
        <p:spPr>
          <a:xfrm>
            <a:off x="320725" y="414181"/>
            <a:ext cx="5812946" cy="5420662"/>
          </a:xfrm>
          <a:prstGeom prst="rect">
            <a:avLst/>
          </a:prstGeom>
        </p:spPr>
      </p:pic>
    </p:spTree>
    <p:extLst>
      <p:ext uri="{BB962C8B-B14F-4D97-AF65-F5344CB8AC3E}">
        <p14:creationId xmlns:p14="http://schemas.microsoft.com/office/powerpoint/2010/main" val="91688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635"/>
            <a:ext cx="10515600" cy="734002"/>
          </a:xfrm>
        </p:spPr>
        <p:txBody>
          <a:bodyPr/>
          <a:lstStyle/>
          <a:p>
            <a:r>
              <a:rPr lang="en-AU" dirty="0"/>
              <a:t>Random Inflation Questions</a:t>
            </a:r>
          </a:p>
        </p:txBody>
      </p:sp>
      <p:sp>
        <p:nvSpPr>
          <p:cNvPr id="3" name="Content Placeholder 2"/>
          <p:cNvSpPr>
            <a:spLocks noGrp="1"/>
          </p:cNvSpPr>
          <p:nvPr>
            <p:ph idx="1"/>
          </p:nvPr>
        </p:nvSpPr>
        <p:spPr>
          <a:xfrm>
            <a:off x="6784258" y="1825625"/>
            <a:ext cx="4569542" cy="4351338"/>
          </a:xfrm>
        </p:spPr>
        <p:txBody>
          <a:bodyPr/>
          <a:lstStyle/>
          <a:p>
            <a:r>
              <a:rPr lang="en-AU" dirty="0">
                <a:solidFill>
                  <a:srgbClr val="FF0000"/>
                </a:solidFill>
              </a:rPr>
              <a:t>Inflation = new – old / old </a:t>
            </a:r>
          </a:p>
          <a:p>
            <a:r>
              <a:rPr lang="en-AU" dirty="0">
                <a:solidFill>
                  <a:srgbClr val="FF0000"/>
                </a:solidFill>
              </a:rPr>
              <a:t>= 150-120 / 120</a:t>
            </a:r>
          </a:p>
          <a:p>
            <a:r>
              <a:rPr lang="en-AU" dirty="0">
                <a:solidFill>
                  <a:srgbClr val="FF0000"/>
                </a:solidFill>
              </a:rPr>
              <a:t>= 30/120</a:t>
            </a:r>
          </a:p>
          <a:p>
            <a:r>
              <a:rPr lang="en-AU" dirty="0">
                <a:solidFill>
                  <a:srgbClr val="FF0000"/>
                </a:solidFill>
              </a:rPr>
              <a:t>=25%</a:t>
            </a:r>
          </a:p>
          <a:p>
            <a:endParaRPr lang="en-AU" dirty="0">
              <a:solidFill>
                <a:srgbClr val="FF0000"/>
              </a:solidFill>
            </a:endParaRPr>
          </a:p>
          <a:p>
            <a:r>
              <a:rPr lang="en-AU" dirty="0">
                <a:solidFill>
                  <a:srgbClr val="FF0000"/>
                </a:solidFill>
              </a:rPr>
              <a:t>Answer: B</a:t>
            </a:r>
          </a:p>
        </p:txBody>
      </p:sp>
      <p:pic>
        <p:nvPicPr>
          <p:cNvPr id="4" name="Picture 3"/>
          <p:cNvPicPr>
            <a:picLocks noChangeAspect="1"/>
          </p:cNvPicPr>
          <p:nvPr/>
        </p:nvPicPr>
        <p:blipFill>
          <a:blip r:embed="rId2"/>
          <a:stretch>
            <a:fillRect/>
          </a:stretch>
        </p:blipFill>
        <p:spPr>
          <a:xfrm>
            <a:off x="543445" y="1027906"/>
            <a:ext cx="5751421" cy="3022984"/>
          </a:xfrm>
          <a:prstGeom prst="rect">
            <a:avLst/>
          </a:prstGeom>
        </p:spPr>
      </p:pic>
    </p:spTree>
    <p:extLst>
      <p:ext uri="{BB962C8B-B14F-4D97-AF65-F5344CB8AC3E}">
        <p14:creationId xmlns:p14="http://schemas.microsoft.com/office/powerpoint/2010/main" val="17620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6676102" y="365125"/>
            <a:ext cx="4677697" cy="5811838"/>
          </a:xfrm>
        </p:spPr>
        <p:txBody>
          <a:bodyPr>
            <a:normAutofit fontScale="92500" lnSpcReduction="20000"/>
          </a:bodyPr>
          <a:lstStyle/>
          <a:p>
            <a:r>
              <a:rPr lang="en-AU" dirty="0">
                <a:solidFill>
                  <a:srgbClr val="FF0000"/>
                </a:solidFill>
              </a:rPr>
              <a:t>B. 100</a:t>
            </a:r>
          </a:p>
          <a:p>
            <a:endParaRPr lang="en-AU" dirty="0">
              <a:solidFill>
                <a:srgbClr val="FF0000"/>
              </a:solidFill>
            </a:endParaRPr>
          </a:p>
          <a:p>
            <a:endParaRPr lang="en-AU" dirty="0">
              <a:solidFill>
                <a:srgbClr val="FF0000"/>
              </a:solidFill>
            </a:endParaRPr>
          </a:p>
          <a:p>
            <a:endParaRPr lang="en-AU" dirty="0">
              <a:solidFill>
                <a:srgbClr val="FF0000"/>
              </a:solidFill>
            </a:endParaRPr>
          </a:p>
          <a:p>
            <a:r>
              <a:rPr lang="en-AU" dirty="0">
                <a:solidFill>
                  <a:srgbClr val="FF0000"/>
                </a:solidFill>
              </a:rPr>
              <a:t>B. Falls because prices go up (200%) more than your wage. (100%)</a:t>
            </a:r>
          </a:p>
          <a:p>
            <a:endParaRPr lang="en-AU" dirty="0">
              <a:solidFill>
                <a:srgbClr val="FF0000"/>
              </a:solidFill>
            </a:endParaRPr>
          </a:p>
          <a:p>
            <a:r>
              <a:rPr lang="en-AU" dirty="0">
                <a:solidFill>
                  <a:srgbClr val="FF0000"/>
                </a:solidFill>
              </a:rPr>
              <a:t>Mathematically we can say:</a:t>
            </a:r>
          </a:p>
          <a:p>
            <a:r>
              <a:rPr lang="en-AU" dirty="0">
                <a:solidFill>
                  <a:srgbClr val="FF0000"/>
                </a:solidFill>
              </a:rPr>
              <a:t>Real Wage = Nominal wage x </a:t>
            </a:r>
            <a:r>
              <a:rPr lang="en-AU" dirty="0" err="1">
                <a:solidFill>
                  <a:srgbClr val="FF0000"/>
                </a:solidFill>
              </a:rPr>
              <a:t>Pi</a:t>
            </a:r>
            <a:r>
              <a:rPr lang="en-AU" baseline="-25000" dirty="0" err="1">
                <a:solidFill>
                  <a:srgbClr val="FF0000"/>
                </a:solidFill>
              </a:rPr>
              <a:t>base</a:t>
            </a:r>
            <a:r>
              <a:rPr lang="en-AU" dirty="0">
                <a:solidFill>
                  <a:srgbClr val="FF0000"/>
                </a:solidFill>
              </a:rPr>
              <a:t> / </a:t>
            </a:r>
            <a:r>
              <a:rPr lang="en-AU" dirty="0" err="1">
                <a:solidFill>
                  <a:srgbClr val="FF0000"/>
                </a:solidFill>
              </a:rPr>
              <a:t>Pi</a:t>
            </a:r>
            <a:r>
              <a:rPr lang="en-AU" baseline="-25000" dirty="0" err="1">
                <a:solidFill>
                  <a:srgbClr val="FF0000"/>
                </a:solidFill>
              </a:rPr>
              <a:t>current</a:t>
            </a:r>
            <a:endParaRPr lang="en-AU" baseline="-25000" dirty="0">
              <a:solidFill>
                <a:srgbClr val="FF0000"/>
              </a:solidFill>
            </a:endParaRPr>
          </a:p>
          <a:p>
            <a:r>
              <a:rPr lang="en-AU" dirty="0">
                <a:solidFill>
                  <a:srgbClr val="FF0000"/>
                </a:solidFill>
              </a:rPr>
              <a:t>If </a:t>
            </a:r>
            <a:r>
              <a:rPr lang="en-AU" dirty="0" err="1">
                <a:solidFill>
                  <a:srgbClr val="FF0000"/>
                </a:solidFill>
              </a:rPr>
              <a:t>Pi</a:t>
            </a:r>
            <a:r>
              <a:rPr lang="en-AU" baseline="-25000" dirty="0" err="1">
                <a:solidFill>
                  <a:srgbClr val="FF0000"/>
                </a:solidFill>
              </a:rPr>
              <a:t>current</a:t>
            </a:r>
            <a:r>
              <a:rPr lang="en-AU" dirty="0">
                <a:solidFill>
                  <a:srgbClr val="FF0000"/>
                </a:solidFill>
              </a:rPr>
              <a:t> changes x 3 and Nominal wage increases only x 2, then real wage is only 2/3 of the original</a:t>
            </a:r>
          </a:p>
          <a:p>
            <a:endParaRPr lang="en-AU" dirty="0">
              <a:solidFill>
                <a:srgbClr val="FF0000"/>
              </a:solidFill>
            </a:endParaRPr>
          </a:p>
          <a:p>
            <a:endParaRPr lang="en-AU" dirty="0">
              <a:solidFill>
                <a:srgbClr val="FF0000"/>
              </a:solidFill>
            </a:endParaRPr>
          </a:p>
          <a:p>
            <a:endParaRPr lang="en-AU" dirty="0">
              <a:solidFill>
                <a:srgbClr val="FF0000"/>
              </a:solidFill>
            </a:endParaRPr>
          </a:p>
          <a:p>
            <a:endParaRPr lang="en-AU" dirty="0">
              <a:solidFill>
                <a:srgbClr val="FF0000"/>
              </a:solidFill>
            </a:endParaRPr>
          </a:p>
        </p:txBody>
      </p:sp>
      <p:pic>
        <p:nvPicPr>
          <p:cNvPr id="4" name="Picture 3"/>
          <p:cNvPicPr>
            <a:picLocks noChangeAspect="1"/>
          </p:cNvPicPr>
          <p:nvPr/>
        </p:nvPicPr>
        <p:blipFill>
          <a:blip r:embed="rId2"/>
          <a:stretch>
            <a:fillRect/>
          </a:stretch>
        </p:blipFill>
        <p:spPr>
          <a:xfrm>
            <a:off x="383814" y="365125"/>
            <a:ext cx="6426753" cy="4240331"/>
          </a:xfrm>
          <a:prstGeom prst="rect">
            <a:avLst/>
          </a:prstGeom>
        </p:spPr>
      </p:pic>
    </p:spTree>
    <p:extLst>
      <p:ext uri="{BB962C8B-B14F-4D97-AF65-F5344CB8AC3E}">
        <p14:creationId xmlns:p14="http://schemas.microsoft.com/office/powerpoint/2010/main" val="6288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400Q 1-8 Exercises</a:t>
            </a:r>
          </a:p>
        </p:txBody>
      </p:sp>
      <p:sp>
        <p:nvSpPr>
          <p:cNvPr id="3" name="Content Placeholder 2"/>
          <p:cNvSpPr>
            <a:spLocks noGrp="1"/>
          </p:cNvSpPr>
          <p:nvPr>
            <p:ph idx="1"/>
          </p:nvPr>
        </p:nvSpPr>
        <p:spPr/>
        <p:txBody>
          <a:bodyPr>
            <a:normAutofit/>
          </a:bodyPr>
          <a:lstStyle/>
          <a:p>
            <a:r>
              <a:rPr lang="en-US" sz="4000" dirty="0"/>
              <a:t>Do 2.4 APQB Exercises</a:t>
            </a:r>
          </a:p>
        </p:txBody>
      </p:sp>
    </p:spTree>
    <p:extLst>
      <p:ext uri="{BB962C8B-B14F-4D97-AF65-F5344CB8AC3E}">
        <p14:creationId xmlns:p14="http://schemas.microsoft.com/office/powerpoint/2010/main" val="8843179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92014" y="1203960"/>
            <a:ext cx="2161786" cy="4973003"/>
          </a:xfrm>
        </p:spPr>
        <p:txBody>
          <a:bodyPr/>
          <a:lstStyle/>
          <a:p>
            <a:endParaRPr lang="en-US" dirty="0"/>
          </a:p>
        </p:txBody>
      </p:sp>
      <p:pic>
        <p:nvPicPr>
          <p:cNvPr id="4" name="Picture 3"/>
          <p:cNvPicPr>
            <a:picLocks noChangeAspect="1"/>
          </p:cNvPicPr>
          <p:nvPr/>
        </p:nvPicPr>
        <p:blipFill>
          <a:blip r:embed="rId2"/>
          <a:stretch>
            <a:fillRect/>
          </a:stretch>
        </p:blipFill>
        <p:spPr>
          <a:xfrm>
            <a:off x="838200" y="178936"/>
            <a:ext cx="9237840" cy="6679064"/>
          </a:xfrm>
          <a:prstGeom prst="rect">
            <a:avLst/>
          </a:prstGeom>
        </p:spPr>
      </p:pic>
    </p:spTree>
    <p:extLst>
      <p:ext uri="{BB962C8B-B14F-4D97-AF65-F5344CB8AC3E}">
        <p14:creationId xmlns:p14="http://schemas.microsoft.com/office/powerpoint/2010/main" val="1791664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What defines people in the labor force?</a:t>
            </a:r>
          </a:p>
          <a:p>
            <a:r>
              <a:rPr lang="en-US" dirty="0">
                <a:solidFill>
                  <a:srgbClr val="FF0000"/>
                </a:solidFill>
              </a:rPr>
              <a:t>People who are:</a:t>
            </a:r>
          </a:p>
          <a:p>
            <a:pPr lvl="1"/>
            <a:r>
              <a:rPr lang="en-US" dirty="0">
                <a:solidFill>
                  <a:srgbClr val="FF0000"/>
                </a:solidFill>
              </a:rPr>
              <a:t>Of working age – usually between 16 and 65</a:t>
            </a:r>
          </a:p>
          <a:p>
            <a:pPr lvl="1"/>
            <a:r>
              <a:rPr lang="en-US" dirty="0">
                <a:solidFill>
                  <a:srgbClr val="FF0000"/>
                </a:solidFill>
              </a:rPr>
              <a:t>Willing – looking for a job</a:t>
            </a:r>
          </a:p>
          <a:p>
            <a:pPr lvl="1"/>
            <a:r>
              <a:rPr lang="en-US" dirty="0">
                <a:solidFill>
                  <a:srgbClr val="FF0000"/>
                </a:solidFill>
              </a:rPr>
              <a:t>Able – capable  of working</a:t>
            </a:r>
          </a:p>
          <a:p>
            <a:r>
              <a:rPr lang="en-US" dirty="0"/>
              <a:t>Is the labor force the same as the working age population?</a:t>
            </a:r>
          </a:p>
          <a:p>
            <a:r>
              <a:rPr lang="en-US" dirty="0">
                <a:solidFill>
                  <a:srgbClr val="FF0000"/>
                </a:solidFill>
              </a:rPr>
              <a:t>No, people in the labor force are working age people who are looking for a job. There are some working age people who don’t look for jobs.</a:t>
            </a:r>
          </a:p>
          <a:p>
            <a:r>
              <a:rPr lang="en-US" dirty="0"/>
              <a:t>How do we calculate the labor force participation rate?</a:t>
            </a:r>
          </a:p>
          <a:p>
            <a:r>
              <a:rPr lang="en-US" dirty="0">
                <a:solidFill>
                  <a:srgbClr val="FF0000"/>
                </a:solidFill>
              </a:rPr>
              <a:t>LFPR = labor force / working age population.</a:t>
            </a:r>
          </a:p>
        </p:txBody>
      </p:sp>
    </p:spTree>
    <p:extLst>
      <p:ext uri="{BB962C8B-B14F-4D97-AF65-F5344CB8AC3E}">
        <p14:creationId xmlns:p14="http://schemas.microsoft.com/office/powerpoint/2010/main" val="46649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Answers</a:t>
            </a:r>
          </a:p>
        </p:txBody>
      </p:sp>
      <p:sp>
        <p:nvSpPr>
          <p:cNvPr id="3" name="Content Placeholder 2"/>
          <p:cNvSpPr>
            <a:spLocks noGrp="1"/>
          </p:cNvSpPr>
          <p:nvPr>
            <p:ph idx="1"/>
          </p:nvPr>
        </p:nvSpPr>
        <p:spPr>
          <a:xfrm>
            <a:off x="336755" y="1825624"/>
            <a:ext cx="5847735" cy="2815201"/>
          </a:xfrm>
        </p:spPr>
        <p:txBody>
          <a:bodyPr>
            <a:normAutofit fontScale="92500" lnSpcReduction="10000"/>
          </a:bodyPr>
          <a:lstStyle/>
          <a:p>
            <a:r>
              <a:rPr lang="en-AU" sz="2400" dirty="0">
                <a:solidFill>
                  <a:srgbClr val="FF0000"/>
                </a:solidFill>
              </a:rPr>
              <a:t>A.</a:t>
            </a:r>
          </a:p>
          <a:p>
            <a:r>
              <a:rPr lang="en-AU" sz="2400" dirty="0">
                <a:solidFill>
                  <a:srgbClr val="FF0000"/>
                </a:solidFill>
              </a:rPr>
              <a:t>MB</a:t>
            </a:r>
            <a:r>
              <a:rPr lang="en-AU" sz="2400" baseline="-25000" dirty="0">
                <a:solidFill>
                  <a:srgbClr val="FF0000"/>
                </a:solidFill>
              </a:rPr>
              <a:t>2010</a:t>
            </a:r>
            <a:r>
              <a:rPr lang="en-AU" sz="2400" dirty="0">
                <a:solidFill>
                  <a:srgbClr val="FF0000"/>
                </a:solidFill>
              </a:rPr>
              <a:t>= (100 x 2) + (50 x 1.50) + (25 x 1) </a:t>
            </a:r>
          </a:p>
          <a:p>
            <a:pPr marL="0" indent="0">
              <a:buNone/>
            </a:pPr>
            <a:r>
              <a:rPr lang="en-AU" sz="2400" dirty="0">
                <a:solidFill>
                  <a:srgbClr val="FF0000"/>
                </a:solidFill>
              </a:rPr>
              <a:t>	=  200 + 75 + 25</a:t>
            </a:r>
          </a:p>
          <a:p>
            <a:pPr marL="0" indent="0">
              <a:buNone/>
            </a:pPr>
            <a:r>
              <a:rPr lang="en-AU" sz="2400" dirty="0">
                <a:solidFill>
                  <a:srgbClr val="FF0000"/>
                </a:solidFill>
              </a:rPr>
              <a:t>	= 300</a:t>
            </a:r>
          </a:p>
          <a:p>
            <a:r>
              <a:rPr lang="en-AU" sz="2400" dirty="0">
                <a:solidFill>
                  <a:srgbClr val="FF0000"/>
                </a:solidFill>
              </a:rPr>
              <a:t>MB</a:t>
            </a:r>
            <a:r>
              <a:rPr lang="en-AU" sz="2400" baseline="-25000" dirty="0">
                <a:solidFill>
                  <a:srgbClr val="FF0000"/>
                </a:solidFill>
              </a:rPr>
              <a:t>2015</a:t>
            </a:r>
            <a:r>
              <a:rPr lang="en-AU" sz="2400" dirty="0">
                <a:solidFill>
                  <a:srgbClr val="FF0000"/>
                </a:solidFill>
              </a:rPr>
              <a:t>= (100 x 2.5) + (50 x 2.20) + (25 x 1.2) </a:t>
            </a:r>
          </a:p>
          <a:p>
            <a:pPr marL="0" indent="0">
              <a:buNone/>
            </a:pPr>
            <a:r>
              <a:rPr lang="en-AU" sz="2400" dirty="0">
                <a:solidFill>
                  <a:srgbClr val="FF0000"/>
                </a:solidFill>
              </a:rPr>
              <a:t>	=  250 + 110 + 30</a:t>
            </a:r>
          </a:p>
          <a:p>
            <a:pPr marL="0" indent="0">
              <a:buNone/>
            </a:pPr>
            <a:r>
              <a:rPr lang="en-AU" sz="2400" dirty="0">
                <a:solidFill>
                  <a:srgbClr val="FF0000"/>
                </a:solidFill>
              </a:rPr>
              <a:t>	= 390</a:t>
            </a:r>
          </a:p>
          <a:p>
            <a:endParaRPr lang="en-AU" dirty="0"/>
          </a:p>
        </p:txBody>
      </p:sp>
      <p:sp>
        <p:nvSpPr>
          <p:cNvPr id="4" name="Content Placeholder 2"/>
          <p:cNvSpPr txBox="1">
            <a:spLocks/>
          </p:cNvSpPr>
          <p:nvPr/>
        </p:nvSpPr>
        <p:spPr>
          <a:xfrm>
            <a:off x="6941574" y="1825625"/>
            <a:ext cx="5250426" cy="3031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solidFill>
                  <a:srgbClr val="FF0000"/>
                </a:solidFill>
              </a:rPr>
              <a:t>B.</a:t>
            </a:r>
          </a:p>
          <a:p>
            <a:r>
              <a:rPr lang="en-AU" sz="2400" dirty="0">
                <a:solidFill>
                  <a:srgbClr val="FF0000"/>
                </a:solidFill>
              </a:rPr>
              <a:t>CPI</a:t>
            </a:r>
            <a:r>
              <a:rPr lang="en-AU" sz="2400" baseline="-25000" dirty="0">
                <a:solidFill>
                  <a:srgbClr val="FF0000"/>
                </a:solidFill>
              </a:rPr>
              <a:t>2010</a:t>
            </a:r>
            <a:r>
              <a:rPr lang="en-AU" sz="2400" dirty="0">
                <a:solidFill>
                  <a:srgbClr val="FF0000"/>
                </a:solidFill>
              </a:rPr>
              <a:t>= (300 / 300) x 100 = 100</a:t>
            </a:r>
          </a:p>
          <a:p>
            <a:endParaRPr lang="en-AU" sz="2400" dirty="0">
              <a:solidFill>
                <a:srgbClr val="FF0000"/>
              </a:solidFill>
            </a:endParaRPr>
          </a:p>
          <a:p>
            <a:endParaRPr lang="en-AU" sz="2400" dirty="0">
              <a:solidFill>
                <a:srgbClr val="FF0000"/>
              </a:solidFill>
            </a:endParaRPr>
          </a:p>
          <a:p>
            <a:r>
              <a:rPr lang="en-AU" sz="2400" dirty="0">
                <a:solidFill>
                  <a:srgbClr val="FF0000"/>
                </a:solidFill>
              </a:rPr>
              <a:t>CPI</a:t>
            </a:r>
            <a:r>
              <a:rPr lang="en-AU" sz="2400" baseline="-25000" dirty="0">
                <a:solidFill>
                  <a:srgbClr val="FF0000"/>
                </a:solidFill>
              </a:rPr>
              <a:t>2015</a:t>
            </a:r>
            <a:r>
              <a:rPr lang="en-AU" sz="2400" dirty="0">
                <a:solidFill>
                  <a:srgbClr val="FF0000"/>
                </a:solidFill>
              </a:rPr>
              <a:t>= (390 / 300) x 100 = 130</a:t>
            </a:r>
          </a:p>
          <a:p>
            <a:endParaRPr lang="en-AU" sz="2400" dirty="0">
              <a:solidFill>
                <a:srgbClr val="FF0000"/>
              </a:solidFill>
            </a:endParaRPr>
          </a:p>
          <a:p>
            <a:endParaRPr lang="en-AU" dirty="0"/>
          </a:p>
        </p:txBody>
      </p:sp>
      <p:sp>
        <p:nvSpPr>
          <p:cNvPr id="5" name="TextBox 4"/>
          <p:cNvSpPr txBox="1"/>
          <p:nvPr/>
        </p:nvSpPr>
        <p:spPr>
          <a:xfrm>
            <a:off x="1297858" y="4857135"/>
            <a:ext cx="9026013" cy="1477328"/>
          </a:xfrm>
          <a:prstGeom prst="rect">
            <a:avLst/>
          </a:prstGeom>
          <a:noFill/>
        </p:spPr>
        <p:txBody>
          <a:bodyPr wrap="square" rtlCol="0">
            <a:spAutoFit/>
          </a:bodyPr>
          <a:lstStyle/>
          <a:p>
            <a:r>
              <a:rPr lang="en-AU" dirty="0">
                <a:solidFill>
                  <a:srgbClr val="FF0000"/>
                </a:solidFill>
              </a:rPr>
              <a:t>c) The inflation rate from 2010 to 2015 is 30% (which we can see easily from the change in CPI from 100 to 130).</a:t>
            </a:r>
          </a:p>
          <a:p>
            <a:endParaRPr lang="en-AU" dirty="0">
              <a:solidFill>
                <a:srgbClr val="FF0000"/>
              </a:solidFill>
            </a:endParaRPr>
          </a:p>
          <a:p>
            <a:r>
              <a:rPr lang="en-AU" dirty="0">
                <a:solidFill>
                  <a:srgbClr val="FF0000"/>
                </a:solidFill>
              </a:rPr>
              <a:t>Therefore, workers must have an increase in their wages by 30% to have the same standard of living (where they can buy the same amount of goods and services).</a:t>
            </a:r>
          </a:p>
        </p:txBody>
      </p:sp>
    </p:spTree>
    <p:extLst>
      <p:ext uri="{BB962C8B-B14F-4D97-AF65-F5344CB8AC3E}">
        <p14:creationId xmlns:p14="http://schemas.microsoft.com/office/powerpoint/2010/main" val="232161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343699" y="4306528"/>
            <a:ext cx="11010101" cy="2182761"/>
          </a:xfrm>
        </p:spPr>
        <p:txBody>
          <a:bodyPr>
            <a:normAutofit fontScale="92500" lnSpcReduction="20000"/>
          </a:bodyPr>
          <a:lstStyle/>
          <a:p>
            <a:r>
              <a:rPr lang="en-AU" dirty="0">
                <a:solidFill>
                  <a:srgbClr val="FF0000"/>
                </a:solidFill>
              </a:rPr>
              <a:t>A. Base year CPI is always 100.</a:t>
            </a:r>
          </a:p>
          <a:p>
            <a:r>
              <a:rPr lang="en-AU" dirty="0">
                <a:solidFill>
                  <a:srgbClr val="FF0000"/>
                </a:solidFill>
              </a:rPr>
              <a:t>B. If prices double then new CPI is 200. </a:t>
            </a:r>
          </a:p>
          <a:p>
            <a:r>
              <a:rPr lang="en-AU" dirty="0">
                <a:solidFill>
                  <a:srgbClr val="FF0000"/>
                </a:solidFill>
              </a:rPr>
              <a:t>C. Nominal income increased by 100%.</a:t>
            </a:r>
          </a:p>
          <a:p>
            <a:r>
              <a:rPr lang="en-AU" dirty="0">
                <a:solidFill>
                  <a:srgbClr val="FF0000"/>
                </a:solidFill>
              </a:rPr>
              <a:t>D. Prices increase by 100% and Nominal Wages increase by 100%.</a:t>
            </a:r>
          </a:p>
          <a:p>
            <a:r>
              <a:rPr lang="en-AU" dirty="0">
                <a:solidFill>
                  <a:srgbClr val="FF0000"/>
                </a:solidFill>
              </a:rPr>
              <a:t>Therefore Real Wages are the same. </a:t>
            </a:r>
          </a:p>
        </p:txBody>
      </p:sp>
      <p:pic>
        <p:nvPicPr>
          <p:cNvPr id="4" name="Picture 3"/>
          <p:cNvPicPr>
            <a:picLocks noChangeAspect="1"/>
          </p:cNvPicPr>
          <p:nvPr/>
        </p:nvPicPr>
        <p:blipFill>
          <a:blip r:embed="rId2"/>
          <a:stretch>
            <a:fillRect/>
          </a:stretch>
        </p:blipFill>
        <p:spPr>
          <a:xfrm>
            <a:off x="343699" y="365125"/>
            <a:ext cx="7503131" cy="3941404"/>
          </a:xfrm>
          <a:prstGeom prst="rect">
            <a:avLst/>
          </a:prstGeom>
        </p:spPr>
      </p:pic>
    </p:spTree>
    <p:extLst>
      <p:ext uri="{BB962C8B-B14F-4D97-AF65-F5344CB8AC3E}">
        <p14:creationId xmlns:p14="http://schemas.microsoft.com/office/powerpoint/2010/main" val="296003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the CPI</a:t>
            </a:r>
          </a:p>
        </p:txBody>
      </p:sp>
      <p:sp>
        <p:nvSpPr>
          <p:cNvPr id="3" name="Content Placeholder 2"/>
          <p:cNvSpPr>
            <a:spLocks noGrp="1"/>
          </p:cNvSpPr>
          <p:nvPr>
            <p:ph idx="1"/>
          </p:nvPr>
        </p:nvSpPr>
        <p:spPr>
          <a:xfrm>
            <a:off x="406400" y="1690688"/>
            <a:ext cx="6680200" cy="4876271"/>
          </a:xfrm>
        </p:spPr>
        <p:txBody>
          <a:bodyPr>
            <a:normAutofit fontScale="92500" lnSpcReduction="10000"/>
          </a:bodyPr>
          <a:lstStyle/>
          <a:p>
            <a:r>
              <a:rPr lang="en-US" dirty="0"/>
              <a:t>The CPI fails to take into consideration the changes in:</a:t>
            </a:r>
          </a:p>
          <a:p>
            <a:pPr lvl="1"/>
            <a:r>
              <a:rPr lang="en-US" dirty="0"/>
              <a:t>The </a:t>
            </a:r>
            <a:r>
              <a:rPr lang="en-US" dirty="0">
                <a:solidFill>
                  <a:srgbClr val="FF0000"/>
                </a:solidFill>
              </a:rPr>
              <a:t>quality of goods and services</a:t>
            </a:r>
            <a:r>
              <a:rPr lang="en-US" dirty="0"/>
              <a:t> over time.</a:t>
            </a:r>
          </a:p>
          <a:p>
            <a:pPr lvl="2"/>
            <a:r>
              <a:rPr lang="en-US" dirty="0" err="1"/>
              <a:t>Eg</a:t>
            </a:r>
            <a:r>
              <a:rPr lang="en-US" dirty="0"/>
              <a:t>. TVs, Cars, Computers are faster, more reliable and have more features compared to the past</a:t>
            </a:r>
          </a:p>
          <a:p>
            <a:pPr lvl="1"/>
            <a:r>
              <a:rPr lang="en-US" dirty="0"/>
              <a:t>The </a:t>
            </a:r>
            <a:r>
              <a:rPr lang="en-US" dirty="0">
                <a:solidFill>
                  <a:srgbClr val="FF0000"/>
                </a:solidFill>
              </a:rPr>
              <a:t>typical household market basket can change</a:t>
            </a:r>
            <a:r>
              <a:rPr lang="en-US" dirty="0"/>
              <a:t> over time and the </a:t>
            </a:r>
            <a:r>
              <a:rPr lang="en-US" dirty="0">
                <a:solidFill>
                  <a:srgbClr val="FF0000"/>
                </a:solidFill>
              </a:rPr>
              <a:t>CPI </a:t>
            </a:r>
            <a:r>
              <a:rPr lang="en-US" u="sng" dirty="0">
                <a:solidFill>
                  <a:srgbClr val="FF0000"/>
                </a:solidFill>
              </a:rPr>
              <a:t>does not </a:t>
            </a:r>
            <a:r>
              <a:rPr lang="en-US" dirty="0">
                <a:solidFill>
                  <a:srgbClr val="FF0000"/>
                </a:solidFill>
              </a:rPr>
              <a:t>account for these changes</a:t>
            </a:r>
          </a:p>
          <a:p>
            <a:pPr lvl="2"/>
            <a:r>
              <a:rPr lang="en-US" dirty="0">
                <a:solidFill>
                  <a:srgbClr val="00B0F0"/>
                </a:solidFill>
              </a:rPr>
              <a:t>New products </a:t>
            </a:r>
            <a:r>
              <a:rPr lang="en-US" dirty="0"/>
              <a:t>– </a:t>
            </a:r>
            <a:r>
              <a:rPr lang="en-US" dirty="0" err="1"/>
              <a:t>eg</a:t>
            </a:r>
            <a:r>
              <a:rPr lang="en-US" dirty="0"/>
              <a:t>. Smartphones or even mobile phones didn’t exist 50 years ago and so it is hard to compare identical baskets</a:t>
            </a:r>
          </a:p>
          <a:p>
            <a:pPr lvl="2"/>
            <a:r>
              <a:rPr lang="en-US" dirty="0">
                <a:solidFill>
                  <a:srgbClr val="00B0F0"/>
                </a:solidFill>
              </a:rPr>
              <a:t>Tastes</a:t>
            </a:r>
            <a:r>
              <a:rPr lang="en-US" dirty="0"/>
              <a:t> – </a:t>
            </a:r>
            <a:r>
              <a:rPr lang="en-US" dirty="0" err="1"/>
              <a:t>eg</a:t>
            </a:r>
            <a:r>
              <a:rPr lang="en-US" dirty="0"/>
              <a:t>. people start buying more leisure goods compared to past years which also changes the basket</a:t>
            </a:r>
          </a:p>
          <a:p>
            <a:pPr lvl="2"/>
            <a:r>
              <a:rPr lang="en-US" dirty="0">
                <a:solidFill>
                  <a:srgbClr val="00B0F0"/>
                </a:solidFill>
              </a:rPr>
              <a:t>Substituting goods for other goods</a:t>
            </a:r>
            <a:r>
              <a:rPr lang="en-US" dirty="0"/>
              <a:t>. </a:t>
            </a:r>
            <a:r>
              <a:rPr lang="en-US" dirty="0" err="1"/>
              <a:t>Eg</a:t>
            </a:r>
            <a:r>
              <a:rPr lang="en-US" dirty="0"/>
              <a:t>. if the price of bread increases, people may buy more potatoes and so the price increase won’t affect consumers as much</a:t>
            </a:r>
          </a:p>
        </p:txBody>
      </p:sp>
      <p:pic>
        <p:nvPicPr>
          <p:cNvPr id="4" name="Picture 3"/>
          <p:cNvPicPr>
            <a:picLocks noChangeAspect="1"/>
          </p:cNvPicPr>
          <p:nvPr/>
        </p:nvPicPr>
        <p:blipFill>
          <a:blip r:embed="rId2"/>
          <a:stretch>
            <a:fillRect/>
          </a:stretch>
        </p:blipFill>
        <p:spPr>
          <a:xfrm>
            <a:off x="7517164" y="444010"/>
            <a:ext cx="4268436" cy="2730417"/>
          </a:xfrm>
          <a:prstGeom prst="rect">
            <a:avLst/>
          </a:prstGeom>
        </p:spPr>
      </p:pic>
      <p:sp>
        <p:nvSpPr>
          <p:cNvPr id="5" name="TextBox 4"/>
          <p:cNvSpPr txBox="1"/>
          <p:nvPr/>
        </p:nvSpPr>
        <p:spPr>
          <a:xfrm>
            <a:off x="6443133" y="694267"/>
            <a:ext cx="2413000" cy="369332"/>
          </a:xfrm>
          <a:prstGeom prst="rect">
            <a:avLst/>
          </a:prstGeom>
          <a:noFill/>
        </p:spPr>
        <p:txBody>
          <a:bodyPr wrap="square" rtlCol="0">
            <a:spAutoFit/>
          </a:bodyPr>
          <a:lstStyle/>
          <a:p>
            <a:r>
              <a:rPr lang="en-US" dirty="0">
                <a:hlinkClick r:id="rId3"/>
              </a:rPr>
              <a:t>Link</a:t>
            </a:r>
            <a:endParaRPr lang="en-US" dirty="0"/>
          </a:p>
        </p:txBody>
      </p:sp>
      <p:sp>
        <p:nvSpPr>
          <p:cNvPr id="7" name="TextBox 6"/>
          <p:cNvSpPr txBox="1"/>
          <p:nvPr/>
        </p:nvSpPr>
        <p:spPr>
          <a:xfrm>
            <a:off x="165083" y="2723863"/>
            <a:ext cx="1109134" cy="584775"/>
          </a:xfrm>
          <a:prstGeom prst="rect">
            <a:avLst/>
          </a:prstGeom>
          <a:noFill/>
        </p:spPr>
        <p:txBody>
          <a:bodyPr wrap="square" rtlCol="0">
            <a:spAutoFit/>
          </a:bodyPr>
          <a:lstStyle/>
          <a:p>
            <a:r>
              <a:rPr lang="en-US" sz="1600" dirty="0">
                <a:solidFill>
                  <a:srgbClr val="00B050"/>
                </a:solidFill>
              </a:rPr>
              <a:t>Overstate inflation!</a:t>
            </a:r>
          </a:p>
        </p:txBody>
      </p:sp>
      <p:sp>
        <p:nvSpPr>
          <p:cNvPr id="8" name="TextBox 7"/>
          <p:cNvSpPr txBox="1"/>
          <p:nvPr/>
        </p:nvSpPr>
        <p:spPr>
          <a:xfrm>
            <a:off x="234950" y="5644503"/>
            <a:ext cx="1206499" cy="584775"/>
          </a:xfrm>
          <a:prstGeom prst="rect">
            <a:avLst/>
          </a:prstGeom>
          <a:noFill/>
        </p:spPr>
        <p:txBody>
          <a:bodyPr wrap="square" rtlCol="0">
            <a:spAutoFit/>
          </a:bodyPr>
          <a:lstStyle/>
          <a:p>
            <a:r>
              <a:rPr lang="en-US" sz="1600" dirty="0">
                <a:solidFill>
                  <a:srgbClr val="00B050"/>
                </a:solidFill>
              </a:rPr>
              <a:t>Overstates inflation!</a:t>
            </a:r>
          </a:p>
        </p:txBody>
      </p:sp>
      <p:sp>
        <p:nvSpPr>
          <p:cNvPr id="6" name="TextBox 5"/>
          <p:cNvSpPr txBox="1"/>
          <p:nvPr/>
        </p:nvSpPr>
        <p:spPr>
          <a:xfrm>
            <a:off x="7499350" y="3294716"/>
            <a:ext cx="4268436" cy="3539430"/>
          </a:xfrm>
          <a:prstGeom prst="rect">
            <a:avLst/>
          </a:prstGeom>
          <a:solidFill>
            <a:schemeClr val="accent4">
              <a:lumMod val="20000"/>
              <a:lumOff val="80000"/>
            </a:schemeClr>
          </a:solidFill>
        </p:spPr>
        <p:txBody>
          <a:bodyPr wrap="square" rtlCol="0">
            <a:spAutoFit/>
          </a:bodyPr>
          <a:lstStyle/>
          <a:p>
            <a:r>
              <a:rPr lang="en-AU" sz="2400" b="1" dirty="0"/>
              <a:t>Why does this matter?</a:t>
            </a:r>
          </a:p>
          <a:p>
            <a:pPr marL="342900" indent="-342900">
              <a:buFont typeface="Arial" panose="020B0604020202020204" pitchFamily="34" charset="0"/>
              <a:buChar char="•"/>
            </a:pPr>
            <a:r>
              <a:rPr lang="en-AU" sz="2000" dirty="0"/>
              <a:t>A </a:t>
            </a:r>
            <a:r>
              <a:rPr lang="en-AU" sz="2000" dirty="0">
                <a:solidFill>
                  <a:srgbClr val="00B050"/>
                </a:solidFill>
              </a:rPr>
              <a:t>good experiment should control for all variables</a:t>
            </a:r>
            <a:r>
              <a:rPr lang="en-AU" sz="2000" dirty="0"/>
              <a:t> except the one we want to measure – increase in price.</a:t>
            </a:r>
          </a:p>
          <a:p>
            <a:pPr marL="342900" indent="-342900">
              <a:buFont typeface="Arial" panose="020B0604020202020204" pitchFamily="34" charset="0"/>
              <a:buChar char="•"/>
            </a:pPr>
            <a:r>
              <a:rPr lang="en-AU" sz="2000" dirty="0"/>
              <a:t>When other </a:t>
            </a:r>
            <a:r>
              <a:rPr lang="en-AU" sz="2000" dirty="0">
                <a:solidFill>
                  <a:srgbClr val="7030A0"/>
                </a:solidFill>
              </a:rPr>
              <a:t>variables are unaccounted for</a:t>
            </a:r>
            <a:r>
              <a:rPr lang="en-AU" sz="2000" dirty="0"/>
              <a:t>, this can </a:t>
            </a:r>
            <a:r>
              <a:rPr lang="en-AU" sz="2000" dirty="0">
                <a:solidFill>
                  <a:srgbClr val="7030A0"/>
                </a:solidFill>
              </a:rPr>
              <a:t>bring the results into doubt</a:t>
            </a:r>
            <a:r>
              <a:rPr lang="en-AU" sz="2000" dirty="0"/>
              <a:t>!</a:t>
            </a:r>
          </a:p>
          <a:p>
            <a:pPr marL="342900" indent="-342900">
              <a:buFont typeface="Arial" panose="020B0604020202020204" pitchFamily="34" charset="0"/>
              <a:buChar char="•"/>
            </a:pPr>
            <a:r>
              <a:rPr lang="en-AU" sz="2000" dirty="0"/>
              <a:t>However, We still use CPI as the main method of calculating inflation even if </a:t>
            </a:r>
            <a:r>
              <a:rPr lang="en-AU" sz="2000" b="1" u="sng" dirty="0"/>
              <a:t>it sometimes fails to tell the whole story. </a:t>
            </a:r>
          </a:p>
        </p:txBody>
      </p:sp>
      <p:sp>
        <p:nvSpPr>
          <p:cNvPr id="9" name="TextBox 8"/>
          <p:cNvSpPr txBox="1"/>
          <p:nvPr/>
        </p:nvSpPr>
        <p:spPr>
          <a:xfrm>
            <a:off x="234949" y="4920556"/>
            <a:ext cx="1206499" cy="646331"/>
          </a:xfrm>
          <a:prstGeom prst="rect">
            <a:avLst/>
          </a:prstGeom>
          <a:noFill/>
        </p:spPr>
        <p:txBody>
          <a:bodyPr wrap="square" rtlCol="0">
            <a:spAutoFit/>
          </a:bodyPr>
          <a:lstStyle/>
          <a:p>
            <a:r>
              <a:rPr lang="en-US" sz="1200" dirty="0">
                <a:solidFill>
                  <a:srgbClr val="00B050"/>
                </a:solidFill>
              </a:rPr>
              <a:t>Can overstate or understate inflation!</a:t>
            </a:r>
          </a:p>
        </p:txBody>
      </p:sp>
      <p:sp>
        <p:nvSpPr>
          <p:cNvPr id="10" name="TextBox 9"/>
          <p:cNvSpPr txBox="1"/>
          <p:nvPr/>
        </p:nvSpPr>
        <p:spPr>
          <a:xfrm>
            <a:off x="234948" y="4118991"/>
            <a:ext cx="1206499" cy="646331"/>
          </a:xfrm>
          <a:prstGeom prst="rect">
            <a:avLst/>
          </a:prstGeom>
          <a:noFill/>
        </p:spPr>
        <p:txBody>
          <a:bodyPr wrap="square" rtlCol="0">
            <a:spAutoFit/>
          </a:bodyPr>
          <a:lstStyle/>
          <a:p>
            <a:r>
              <a:rPr lang="en-US" sz="1200" dirty="0">
                <a:solidFill>
                  <a:srgbClr val="00B050"/>
                </a:solidFill>
              </a:rPr>
              <a:t>Can overstate or understate inflation!</a:t>
            </a:r>
          </a:p>
        </p:txBody>
      </p:sp>
      <p:sp>
        <p:nvSpPr>
          <p:cNvPr id="11" name="Oval 10"/>
          <p:cNvSpPr/>
          <p:nvPr/>
        </p:nvSpPr>
        <p:spPr>
          <a:xfrm>
            <a:off x="-431800" y="2184400"/>
            <a:ext cx="7759700" cy="1240284"/>
          </a:xfrm>
          <a:prstGeom prst="ellipse">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11600" y="2019830"/>
            <a:ext cx="3605564" cy="369332"/>
          </a:xfrm>
          <a:prstGeom prst="rect">
            <a:avLst/>
          </a:prstGeom>
          <a:noFill/>
        </p:spPr>
        <p:txBody>
          <a:bodyPr wrap="square" rtlCol="0">
            <a:spAutoFit/>
          </a:bodyPr>
          <a:lstStyle/>
          <a:p>
            <a:r>
              <a:rPr lang="en-US" dirty="0">
                <a:solidFill>
                  <a:srgbClr val="7030A0"/>
                </a:solidFill>
              </a:rPr>
              <a:t>Most commonly asked about.</a:t>
            </a:r>
          </a:p>
        </p:txBody>
      </p:sp>
      <p:sp>
        <p:nvSpPr>
          <p:cNvPr id="13" name="Oval 12"/>
          <p:cNvSpPr/>
          <p:nvPr/>
        </p:nvSpPr>
        <p:spPr>
          <a:xfrm>
            <a:off x="-242536" y="5365483"/>
            <a:ext cx="7759700" cy="1240284"/>
          </a:xfrm>
          <a:prstGeom prst="ellipse">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5083" y="83127"/>
            <a:ext cx="2694495" cy="646331"/>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The CPI can overstate or understate the impact of inflation.</a:t>
            </a:r>
          </a:p>
        </p:txBody>
      </p:sp>
    </p:spTree>
    <p:extLst>
      <p:ext uri="{BB962C8B-B14F-4D97-AF65-F5344CB8AC3E}">
        <p14:creationId xmlns:p14="http://schemas.microsoft.com/office/powerpoint/2010/main" val="232535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animBg="1"/>
      <p:bldP spid="9" grpId="0"/>
      <p:bldP spid="10" grpId="0"/>
      <p:bldP spid="11" grpId="0" animBg="1"/>
      <p:bldP spid="12" grpId="0"/>
      <p:bldP spid="1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887D-16C4-25EC-538E-3524C9D6E2C6}"/>
              </a:ext>
            </a:extLst>
          </p:cNvPr>
          <p:cNvSpPr>
            <a:spLocks noGrp="1"/>
          </p:cNvSpPr>
          <p:nvPr>
            <p:ph type="title"/>
          </p:nvPr>
        </p:nvSpPr>
        <p:spPr>
          <a:xfrm>
            <a:off x="439741" y="228166"/>
            <a:ext cx="2591474" cy="2255613"/>
          </a:xfrm>
        </p:spPr>
        <p:txBody>
          <a:bodyPr>
            <a:normAutofit fontScale="90000"/>
          </a:bodyPr>
          <a:lstStyle/>
          <a:p>
            <a:r>
              <a:rPr lang="en-US" dirty="0"/>
              <a:t>The Real Basket Changes over Time</a:t>
            </a:r>
          </a:p>
        </p:txBody>
      </p:sp>
      <p:pic>
        <p:nvPicPr>
          <p:cNvPr id="4" name="Picture 3">
            <a:extLst>
              <a:ext uri="{FF2B5EF4-FFF2-40B4-BE49-F238E27FC236}">
                <a16:creationId xmlns:a16="http://schemas.microsoft.com/office/drawing/2014/main" id="{A03C179A-0FD5-D8E2-5404-5D0EBECB09A0}"/>
              </a:ext>
            </a:extLst>
          </p:cNvPr>
          <p:cNvPicPr>
            <a:picLocks noChangeAspect="1"/>
          </p:cNvPicPr>
          <p:nvPr/>
        </p:nvPicPr>
        <p:blipFill>
          <a:blip r:embed="rId2"/>
          <a:stretch>
            <a:fillRect/>
          </a:stretch>
        </p:blipFill>
        <p:spPr>
          <a:xfrm>
            <a:off x="682106" y="3772363"/>
            <a:ext cx="3335085" cy="2255613"/>
          </a:xfrm>
          <a:prstGeom prst="rect">
            <a:avLst/>
          </a:prstGeom>
        </p:spPr>
      </p:pic>
      <p:pic>
        <p:nvPicPr>
          <p:cNvPr id="5" name="Picture 4">
            <a:extLst>
              <a:ext uri="{FF2B5EF4-FFF2-40B4-BE49-F238E27FC236}">
                <a16:creationId xmlns:a16="http://schemas.microsoft.com/office/drawing/2014/main" id="{2421BC7D-7DD6-2636-88CE-4C9559A74D7F}"/>
              </a:ext>
            </a:extLst>
          </p:cNvPr>
          <p:cNvPicPr>
            <a:picLocks noChangeAspect="1"/>
          </p:cNvPicPr>
          <p:nvPr/>
        </p:nvPicPr>
        <p:blipFill>
          <a:blip r:embed="rId2"/>
          <a:stretch>
            <a:fillRect/>
          </a:stretch>
        </p:blipFill>
        <p:spPr>
          <a:xfrm>
            <a:off x="6195906" y="4278089"/>
            <a:ext cx="3335085" cy="2255613"/>
          </a:xfrm>
          <a:prstGeom prst="rect">
            <a:avLst/>
          </a:prstGeom>
        </p:spPr>
      </p:pic>
      <p:pic>
        <p:nvPicPr>
          <p:cNvPr id="6" name="Picture 5">
            <a:extLst>
              <a:ext uri="{FF2B5EF4-FFF2-40B4-BE49-F238E27FC236}">
                <a16:creationId xmlns:a16="http://schemas.microsoft.com/office/drawing/2014/main" id="{821F5C46-F210-27B4-2DFF-AE8AF8294E4D}"/>
              </a:ext>
            </a:extLst>
          </p:cNvPr>
          <p:cNvPicPr>
            <a:picLocks noChangeAspect="1"/>
          </p:cNvPicPr>
          <p:nvPr/>
        </p:nvPicPr>
        <p:blipFill>
          <a:blip r:embed="rId3"/>
          <a:stretch>
            <a:fillRect/>
          </a:stretch>
        </p:blipFill>
        <p:spPr>
          <a:xfrm>
            <a:off x="9553570" y="365125"/>
            <a:ext cx="2255814" cy="2069465"/>
          </a:xfrm>
          <a:prstGeom prst="rect">
            <a:avLst/>
          </a:prstGeom>
        </p:spPr>
      </p:pic>
      <p:pic>
        <p:nvPicPr>
          <p:cNvPr id="7" name="Picture 6">
            <a:extLst>
              <a:ext uri="{FF2B5EF4-FFF2-40B4-BE49-F238E27FC236}">
                <a16:creationId xmlns:a16="http://schemas.microsoft.com/office/drawing/2014/main" id="{DCDF597E-9884-1B96-2DA0-DFE91878BEA4}"/>
              </a:ext>
            </a:extLst>
          </p:cNvPr>
          <p:cNvPicPr>
            <a:picLocks noChangeAspect="1"/>
          </p:cNvPicPr>
          <p:nvPr/>
        </p:nvPicPr>
        <p:blipFill>
          <a:blip r:embed="rId4"/>
          <a:stretch>
            <a:fillRect/>
          </a:stretch>
        </p:blipFill>
        <p:spPr>
          <a:xfrm>
            <a:off x="7106308" y="448957"/>
            <a:ext cx="2201521" cy="1661333"/>
          </a:xfrm>
          <a:prstGeom prst="rect">
            <a:avLst/>
          </a:prstGeom>
        </p:spPr>
      </p:pic>
      <p:pic>
        <p:nvPicPr>
          <p:cNvPr id="8" name="Picture 7">
            <a:extLst>
              <a:ext uri="{FF2B5EF4-FFF2-40B4-BE49-F238E27FC236}">
                <a16:creationId xmlns:a16="http://schemas.microsoft.com/office/drawing/2014/main" id="{90BCF4E3-EBA1-083E-8901-BA51CE67B408}"/>
              </a:ext>
            </a:extLst>
          </p:cNvPr>
          <p:cNvPicPr>
            <a:picLocks noChangeAspect="1"/>
          </p:cNvPicPr>
          <p:nvPr/>
        </p:nvPicPr>
        <p:blipFill>
          <a:blip r:embed="rId5"/>
          <a:stretch>
            <a:fillRect/>
          </a:stretch>
        </p:blipFill>
        <p:spPr>
          <a:xfrm>
            <a:off x="5438167" y="562148"/>
            <a:ext cx="1422400" cy="990600"/>
          </a:xfrm>
          <a:prstGeom prst="rect">
            <a:avLst/>
          </a:prstGeom>
        </p:spPr>
      </p:pic>
      <p:pic>
        <p:nvPicPr>
          <p:cNvPr id="9" name="Picture 8">
            <a:extLst>
              <a:ext uri="{FF2B5EF4-FFF2-40B4-BE49-F238E27FC236}">
                <a16:creationId xmlns:a16="http://schemas.microsoft.com/office/drawing/2014/main" id="{32A33BD2-D971-3489-E58B-335D3AA4F984}"/>
              </a:ext>
            </a:extLst>
          </p:cNvPr>
          <p:cNvPicPr>
            <a:picLocks noChangeAspect="1"/>
          </p:cNvPicPr>
          <p:nvPr/>
        </p:nvPicPr>
        <p:blipFill>
          <a:blip r:embed="rId5"/>
          <a:stretch>
            <a:fillRect/>
          </a:stretch>
        </p:blipFill>
        <p:spPr>
          <a:xfrm>
            <a:off x="5438167" y="1531763"/>
            <a:ext cx="1422400" cy="990600"/>
          </a:xfrm>
          <a:prstGeom prst="rect">
            <a:avLst/>
          </a:prstGeom>
        </p:spPr>
      </p:pic>
      <p:pic>
        <p:nvPicPr>
          <p:cNvPr id="10" name="Picture 9">
            <a:extLst>
              <a:ext uri="{FF2B5EF4-FFF2-40B4-BE49-F238E27FC236}">
                <a16:creationId xmlns:a16="http://schemas.microsoft.com/office/drawing/2014/main" id="{A18E967F-9E92-D5BC-C2BF-B34710F2C696}"/>
              </a:ext>
            </a:extLst>
          </p:cNvPr>
          <p:cNvPicPr>
            <a:picLocks noChangeAspect="1"/>
          </p:cNvPicPr>
          <p:nvPr/>
        </p:nvPicPr>
        <p:blipFill>
          <a:blip r:embed="rId5"/>
          <a:stretch>
            <a:fillRect/>
          </a:stretch>
        </p:blipFill>
        <p:spPr>
          <a:xfrm>
            <a:off x="5448672" y="2585112"/>
            <a:ext cx="1422400" cy="990600"/>
          </a:xfrm>
          <a:prstGeom prst="rect">
            <a:avLst/>
          </a:prstGeom>
        </p:spPr>
      </p:pic>
      <p:sp>
        <p:nvSpPr>
          <p:cNvPr id="11" name="Down Arrow 10">
            <a:extLst>
              <a:ext uri="{FF2B5EF4-FFF2-40B4-BE49-F238E27FC236}">
                <a16:creationId xmlns:a16="http://schemas.microsoft.com/office/drawing/2014/main" id="{CA56C3E3-F31F-7BFB-971C-BB913FEA68C1}"/>
              </a:ext>
            </a:extLst>
          </p:cNvPr>
          <p:cNvSpPr/>
          <p:nvPr/>
        </p:nvSpPr>
        <p:spPr>
          <a:xfrm rot="16200000">
            <a:off x="4894678" y="1575937"/>
            <a:ext cx="602415" cy="6876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288CFEF-72E1-4B3D-2889-69D6C5ECE6FD}"/>
              </a:ext>
            </a:extLst>
          </p:cNvPr>
          <p:cNvPicPr>
            <a:picLocks noChangeAspect="1"/>
          </p:cNvPicPr>
          <p:nvPr/>
        </p:nvPicPr>
        <p:blipFill>
          <a:blip r:embed="rId5"/>
          <a:stretch>
            <a:fillRect/>
          </a:stretch>
        </p:blipFill>
        <p:spPr>
          <a:xfrm>
            <a:off x="3429674" y="988303"/>
            <a:ext cx="1422400" cy="990600"/>
          </a:xfrm>
          <a:prstGeom prst="rect">
            <a:avLst/>
          </a:prstGeom>
        </p:spPr>
      </p:pic>
      <p:pic>
        <p:nvPicPr>
          <p:cNvPr id="13" name="Picture 12">
            <a:extLst>
              <a:ext uri="{FF2B5EF4-FFF2-40B4-BE49-F238E27FC236}">
                <a16:creationId xmlns:a16="http://schemas.microsoft.com/office/drawing/2014/main" id="{DD3450F7-1E26-BE50-7F0E-C732526B0291}"/>
              </a:ext>
            </a:extLst>
          </p:cNvPr>
          <p:cNvPicPr>
            <a:picLocks noChangeAspect="1"/>
          </p:cNvPicPr>
          <p:nvPr/>
        </p:nvPicPr>
        <p:blipFill>
          <a:blip r:embed="rId6"/>
          <a:stretch>
            <a:fillRect/>
          </a:stretch>
        </p:blipFill>
        <p:spPr>
          <a:xfrm rot="5400000">
            <a:off x="9175150" y="2931985"/>
            <a:ext cx="1404274" cy="734345"/>
          </a:xfrm>
          <a:prstGeom prst="rect">
            <a:avLst/>
          </a:prstGeom>
        </p:spPr>
      </p:pic>
      <p:pic>
        <p:nvPicPr>
          <p:cNvPr id="14" name="Picture 13">
            <a:extLst>
              <a:ext uri="{FF2B5EF4-FFF2-40B4-BE49-F238E27FC236}">
                <a16:creationId xmlns:a16="http://schemas.microsoft.com/office/drawing/2014/main" id="{7A5B509B-EA8D-282C-79BE-2CE9D004A6DB}"/>
              </a:ext>
            </a:extLst>
          </p:cNvPr>
          <p:cNvPicPr>
            <a:picLocks noChangeAspect="1"/>
          </p:cNvPicPr>
          <p:nvPr/>
        </p:nvPicPr>
        <p:blipFill>
          <a:blip r:embed="rId6"/>
          <a:stretch>
            <a:fillRect/>
          </a:stretch>
        </p:blipFill>
        <p:spPr>
          <a:xfrm rot="5400000">
            <a:off x="10619849" y="3101677"/>
            <a:ext cx="1544927" cy="807897"/>
          </a:xfrm>
          <a:prstGeom prst="rect">
            <a:avLst/>
          </a:prstGeom>
        </p:spPr>
      </p:pic>
      <p:sp>
        <p:nvSpPr>
          <p:cNvPr id="15" name="Down Arrow 14">
            <a:extLst>
              <a:ext uri="{FF2B5EF4-FFF2-40B4-BE49-F238E27FC236}">
                <a16:creationId xmlns:a16="http://schemas.microsoft.com/office/drawing/2014/main" id="{82793ED8-501D-8B96-D5E6-FA4F468F88BC}"/>
              </a:ext>
            </a:extLst>
          </p:cNvPr>
          <p:cNvSpPr/>
          <p:nvPr/>
        </p:nvSpPr>
        <p:spPr>
          <a:xfrm>
            <a:off x="11004384" y="4151746"/>
            <a:ext cx="612876" cy="7429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4859A559-5225-AC28-48CC-D0872A2ACEA3}"/>
              </a:ext>
            </a:extLst>
          </p:cNvPr>
          <p:cNvSpPr/>
          <p:nvPr/>
        </p:nvSpPr>
        <p:spPr>
          <a:xfrm rot="10800000">
            <a:off x="11041379" y="2213783"/>
            <a:ext cx="612876" cy="7429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9900A5E-C383-8147-F990-BCE9A3ED390D}"/>
              </a:ext>
            </a:extLst>
          </p:cNvPr>
          <p:cNvSpPr txBox="1"/>
          <p:nvPr/>
        </p:nvSpPr>
        <p:spPr>
          <a:xfrm>
            <a:off x="9419596" y="2346224"/>
            <a:ext cx="783291" cy="371476"/>
          </a:xfrm>
          <a:prstGeom prst="rect">
            <a:avLst/>
          </a:prstGeom>
          <a:solidFill>
            <a:schemeClr val="accent2">
              <a:lumMod val="20000"/>
              <a:lumOff val="80000"/>
            </a:schemeClr>
          </a:solidFill>
        </p:spPr>
        <p:txBody>
          <a:bodyPr wrap="square" rtlCol="0">
            <a:spAutoFit/>
          </a:bodyPr>
          <a:lstStyle/>
          <a:p>
            <a:r>
              <a:rPr lang="en-US" dirty="0"/>
              <a:t>2kg</a:t>
            </a:r>
          </a:p>
        </p:txBody>
      </p:sp>
      <p:sp>
        <p:nvSpPr>
          <p:cNvPr id="18" name="TextBox 17">
            <a:extLst>
              <a:ext uri="{FF2B5EF4-FFF2-40B4-BE49-F238E27FC236}">
                <a16:creationId xmlns:a16="http://schemas.microsoft.com/office/drawing/2014/main" id="{BE2D139D-9290-265A-90F7-C8EF74ACCACF}"/>
              </a:ext>
            </a:extLst>
          </p:cNvPr>
          <p:cNvSpPr txBox="1"/>
          <p:nvPr/>
        </p:nvSpPr>
        <p:spPr>
          <a:xfrm>
            <a:off x="9486313" y="3870549"/>
            <a:ext cx="783291" cy="371476"/>
          </a:xfrm>
          <a:prstGeom prst="rect">
            <a:avLst/>
          </a:prstGeom>
          <a:solidFill>
            <a:schemeClr val="accent2">
              <a:lumMod val="20000"/>
              <a:lumOff val="80000"/>
            </a:schemeClr>
          </a:solidFill>
        </p:spPr>
        <p:txBody>
          <a:bodyPr wrap="square" rtlCol="0">
            <a:spAutoFit/>
          </a:bodyPr>
          <a:lstStyle/>
          <a:p>
            <a:r>
              <a:rPr lang="en-US" dirty="0"/>
              <a:t>2kg</a:t>
            </a:r>
          </a:p>
        </p:txBody>
      </p:sp>
      <p:sp>
        <p:nvSpPr>
          <p:cNvPr id="19" name="TextBox 18">
            <a:extLst>
              <a:ext uri="{FF2B5EF4-FFF2-40B4-BE49-F238E27FC236}">
                <a16:creationId xmlns:a16="http://schemas.microsoft.com/office/drawing/2014/main" id="{7C0694C6-A1CD-30F6-A4B4-227A966F89CB}"/>
              </a:ext>
            </a:extLst>
          </p:cNvPr>
          <p:cNvSpPr txBox="1"/>
          <p:nvPr/>
        </p:nvSpPr>
        <p:spPr>
          <a:xfrm>
            <a:off x="11352839" y="2483779"/>
            <a:ext cx="783291" cy="371476"/>
          </a:xfrm>
          <a:prstGeom prst="rect">
            <a:avLst/>
          </a:prstGeom>
          <a:solidFill>
            <a:schemeClr val="accent2">
              <a:lumMod val="20000"/>
              <a:lumOff val="80000"/>
            </a:schemeClr>
          </a:solidFill>
        </p:spPr>
        <p:txBody>
          <a:bodyPr wrap="square" rtlCol="0">
            <a:spAutoFit/>
          </a:bodyPr>
          <a:lstStyle/>
          <a:p>
            <a:r>
              <a:rPr lang="en-US" dirty="0"/>
              <a:t>3kg</a:t>
            </a:r>
          </a:p>
        </p:txBody>
      </p:sp>
      <p:sp>
        <p:nvSpPr>
          <p:cNvPr id="20" name="TextBox 19">
            <a:extLst>
              <a:ext uri="{FF2B5EF4-FFF2-40B4-BE49-F238E27FC236}">
                <a16:creationId xmlns:a16="http://schemas.microsoft.com/office/drawing/2014/main" id="{628E44C7-41BA-AD11-08A2-816AF5F38EDC}"/>
              </a:ext>
            </a:extLst>
          </p:cNvPr>
          <p:cNvSpPr txBox="1"/>
          <p:nvPr/>
        </p:nvSpPr>
        <p:spPr>
          <a:xfrm>
            <a:off x="11396029" y="4092351"/>
            <a:ext cx="783291" cy="371476"/>
          </a:xfrm>
          <a:prstGeom prst="rect">
            <a:avLst/>
          </a:prstGeom>
          <a:solidFill>
            <a:schemeClr val="accent2">
              <a:lumMod val="20000"/>
              <a:lumOff val="80000"/>
            </a:schemeClr>
          </a:solidFill>
        </p:spPr>
        <p:txBody>
          <a:bodyPr wrap="square" rtlCol="0">
            <a:spAutoFit/>
          </a:bodyPr>
          <a:lstStyle/>
          <a:p>
            <a:r>
              <a:rPr lang="en-US" dirty="0"/>
              <a:t>1kg</a:t>
            </a:r>
          </a:p>
        </p:txBody>
      </p:sp>
      <p:sp>
        <p:nvSpPr>
          <p:cNvPr id="21" name="Down Arrow 20">
            <a:extLst>
              <a:ext uri="{FF2B5EF4-FFF2-40B4-BE49-F238E27FC236}">
                <a16:creationId xmlns:a16="http://schemas.microsoft.com/office/drawing/2014/main" id="{FC198B7A-82B5-7D72-67AB-E81F234ACD3B}"/>
              </a:ext>
            </a:extLst>
          </p:cNvPr>
          <p:cNvSpPr/>
          <p:nvPr/>
        </p:nvSpPr>
        <p:spPr>
          <a:xfrm rot="16200000">
            <a:off x="10283207" y="3101039"/>
            <a:ext cx="602415" cy="68762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 Arrow 21">
            <a:extLst>
              <a:ext uri="{FF2B5EF4-FFF2-40B4-BE49-F238E27FC236}">
                <a16:creationId xmlns:a16="http://schemas.microsoft.com/office/drawing/2014/main" id="{8C0C7B92-4524-9261-1483-D02147374A54}"/>
              </a:ext>
            </a:extLst>
          </p:cNvPr>
          <p:cNvSpPr/>
          <p:nvPr/>
        </p:nvSpPr>
        <p:spPr>
          <a:xfrm rot="4096868">
            <a:off x="5642645" y="2655851"/>
            <a:ext cx="2068830" cy="1286611"/>
          </a:xfrm>
          <a:prstGeom prst="ben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wn Arrow 22">
            <a:extLst>
              <a:ext uri="{FF2B5EF4-FFF2-40B4-BE49-F238E27FC236}">
                <a16:creationId xmlns:a16="http://schemas.microsoft.com/office/drawing/2014/main" id="{479EC2FA-9870-6319-1C32-DBAC7B358A03}"/>
              </a:ext>
            </a:extLst>
          </p:cNvPr>
          <p:cNvSpPr/>
          <p:nvPr/>
        </p:nvSpPr>
        <p:spPr>
          <a:xfrm>
            <a:off x="7755449" y="1945030"/>
            <a:ext cx="749733" cy="2484924"/>
          </a:xfrm>
          <a:prstGeom prst="down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ent Arrow 23">
            <a:extLst>
              <a:ext uri="{FF2B5EF4-FFF2-40B4-BE49-F238E27FC236}">
                <a16:creationId xmlns:a16="http://schemas.microsoft.com/office/drawing/2014/main" id="{5D718DA8-ED6A-D075-FD94-817B2AD39D67}"/>
              </a:ext>
            </a:extLst>
          </p:cNvPr>
          <p:cNvSpPr/>
          <p:nvPr/>
        </p:nvSpPr>
        <p:spPr>
          <a:xfrm rot="9003519">
            <a:off x="9020770" y="4127766"/>
            <a:ext cx="2068830" cy="1239889"/>
          </a:xfrm>
          <a:prstGeom prst="ben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ent Arrow 24">
            <a:extLst>
              <a:ext uri="{FF2B5EF4-FFF2-40B4-BE49-F238E27FC236}">
                <a16:creationId xmlns:a16="http://schemas.microsoft.com/office/drawing/2014/main" id="{9CB02DCA-98FA-BE29-B018-3C73B38A7A00}"/>
              </a:ext>
            </a:extLst>
          </p:cNvPr>
          <p:cNvSpPr/>
          <p:nvPr/>
        </p:nvSpPr>
        <p:spPr>
          <a:xfrm rot="6951111" flipV="1">
            <a:off x="7990026" y="2476617"/>
            <a:ext cx="2859140" cy="1220374"/>
          </a:xfrm>
          <a:prstGeom prst="bentArrow">
            <a:avLst>
              <a:gd name="adj1" fmla="val 25000"/>
              <a:gd name="adj2" fmla="val 23916"/>
              <a:gd name="adj3" fmla="val 25000"/>
              <a:gd name="adj4" fmla="val 43750"/>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43E7F921-40E1-0173-8C5D-79F149C4C7B0}"/>
              </a:ext>
            </a:extLst>
          </p:cNvPr>
          <p:cNvSpPr txBox="1"/>
          <p:nvPr/>
        </p:nvSpPr>
        <p:spPr>
          <a:xfrm>
            <a:off x="745946" y="6168169"/>
            <a:ext cx="3111225" cy="461665"/>
          </a:xfrm>
          <a:prstGeom prst="rect">
            <a:avLst/>
          </a:prstGeom>
          <a:solidFill>
            <a:srgbClr val="FFFF00"/>
          </a:solidFill>
        </p:spPr>
        <p:txBody>
          <a:bodyPr wrap="square" rtlCol="0">
            <a:spAutoFit/>
          </a:bodyPr>
          <a:lstStyle/>
          <a:p>
            <a:r>
              <a:rPr lang="en-US" sz="2400" b="1" dirty="0"/>
              <a:t>CPI Basket - Constant</a:t>
            </a:r>
          </a:p>
        </p:txBody>
      </p:sp>
      <p:sp>
        <p:nvSpPr>
          <p:cNvPr id="27" name="TextBox 26">
            <a:extLst>
              <a:ext uri="{FF2B5EF4-FFF2-40B4-BE49-F238E27FC236}">
                <a16:creationId xmlns:a16="http://schemas.microsoft.com/office/drawing/2014/main" id="{201E497A-5297-5212-8AF0-0712669836A8}"/>
              </a:ext>
            </a:extLst>
          </p:cNvPr>
          <p:cNvSpPr txBox="1"/>
          <p:nvPr/>
        </p:nvSpPr>
        <p:spPr>
          <a:xfrm>
            <a:off x="6162751" y="6290538"/>
            <a:ext cx="4624312" cy="461665"/>
          </a:xfrm>
          <a:prstGeom prst="rect">
            <a:avLst/>
          </a:prstGeom>
          <a:solidFill>
            <a:srgbClr val="FFFF00"/>
          </a:solidFill>
        </p:spPr>
        <p:txBody>
          <a:bodyPr wrap="square" rtlCol="0">
            <a:spAutoFit/>
          </a:bodyPr>
          <a:lstStyle/>
          <a:p>
            <a:r>
              <a:rPr lang="en-US" sz="2400" b="1" dirty="0"/>
              <a:t>Real Basket – Always Changing!!!</a:t>
            </a:r>
          </a:p>
        </p:txBody>
      </p:sp>
    </p:spTree>
    <p:extLst>
      <p:ext uri="{BB962C8B-B14F-4D97-AF65-F5344CB8AC3E}">
        <p14:creationId xmlns:p14="http://schemas.microsoft.com/office/powerpoint/2010/main" val="24118042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D45A-C2BD-D793-EC34-17531E3025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257B83-0F73-A9EA-7491-B798C70AD2F4}"/>
              </a:ext>
            </a:extLst>
          </p:cNvPr>
          <p:cNvSpPr>
            <a:spLocks noGrp="1"/>
          </p:cNvSpPr>
          <p:nvPr>
            <p:ph idx="1"/>
          </p:nvPr>
        </p:nvSpPr>
        <p:spPr/>
        <p:txBody>
          <a:bodyPr/>
          <a:lstStyle/>
          <a:p>
            <a:r>
              <a:rPr lang="en-US" dirty="0"/>
              <a:t>What is the main reason that the CPI can sometimes overstate or understate the effect of inflation?</a:t>
            </a:r>
          </a:p>
          <a:p>
            <a:r>
              <a:rPr lang="en-US" dirty="0">
                <a:solidFill>
                  <a:srgbClr val="FF0000"/>
                </a:solidFill>
              </a:rPr>
              <a:t>The CPI assume all goods in the basket are constant</a:t>
            </a:r>
          </a:p>
          <a:p>
            <a:r>
              <a:rPr lang="en-US" dirty="0">
                <a:solidFill>
                  <a:srgbClr val="FF0000"/>
                </a:solidFill>
              </a:rPr>
              <a:t>BUT</a:t>
            </a:r>
          </a:p>
          <a:p>
            <a:r>
              <a:rPr lang="en-US" dirty="0">
                <a:solidFill>
                  <a:srgbClr val="FF0000"/>
                </a:solidFill>
              </a:rPr>
              <a:t>In reality, the basket that people are really buying </a:t>
            </a:r>
            <a:r>
              <a:rPr lang="en-US" b="1" u="sng" dirty="0">
                <a:solidFill>
                  <a:srgbClr val="FF0000"/>
                </a:solidFill>
              </a:rPr>
              <a:t>IS CHANGING </a:t>
            </a:r>
            <a:r>
              <a:rPr lang="en-US" dirty="0">
                <a:solidFill>
                  <a:srgbClr val="FF0000"/>
                </a:solidFill>
              </a:rPr>
              <a:t>because of quality, new goods, changes of tastes and </a:t>
            </a:r>
            <a:r>
              <a:rPr lang="en-US" dirty="0" err="1">
                <a:solidFill>
                  <a:srgbClr val="FF0000"/>
                </a:solidFill>
              </a:rPr>
              <a:t>subtitution</a:t>
            </a:r>
            <a:endParaRPr lang="en-US" dirty="0">
              <a:solidFill>
                <a:srgbClr val="FF0000"/>
              </a:solidFill>
            </a:endParaRPr>
          </a:p>
        </p:txBody>
      </p:sp>
    </p:spTree>
    <p:extLst>
      <p:ext uri="{BB962C8B-B14F-4D97-AF65-F5344CB8AC3E}">
        <p14:creationId xmlns:p14="http://schemas.microsoft.com/office/powerpoint/2010/main" val="23824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7837170" cy="961736"/>
          </a:xfrm>
        </p:spPr>
        <p:txBody>
          <a:bodyPr>
            <a:normAutofit fontScale="90000"/>
          </a:bodyPr>
          <a:lstStyle/>
          <a:p>
            <a:r>
              <a:rPr lang="en-US" dirty="0"/>
              <a:t>Example – CPI doesn’t measure increase of quality</a:t>
            </a:r>
          </a:p>
        </p:txBody>
      </p:sp>
      <p:sp>
        <p:nvSpPr>
          <p:cNvPr id="3" name="Content Placeholder 2"/>
          <p:cNvSpPr>
            <a:spLocks noGrp="1"/>
          </p:cNvSpPr>
          <p:nvPr>
            <p:ph idx="1"/>
          </p:nvPr>
        </p:nvSpPr>
        <p:spPr>
          <a:xfrm>
            <a:off x="838200" y="1501428"/>
            <a:ext cx="10515600" cy="1083830"/>
          </a:xfrm>
        </p:spPr>
        <p:txBody>
          <a:bodyPr>
            <a:normAutofit fontScale="77500" lnSpcReduction="20000"/>
          </a:bodyPr>
          <a:lstStyle/>
          <a:p>
            <a:r>
              <a:rPr lang="en-US" dirty="0"/>
              <a:t>Let’s say smart phones go up in price by 20%.</a:t>
            </a:r>
          </a:p>
          <a:p>
            <a:r>
              <a:rPr lang="en-US" dirty="0"/>
              <a:t>But the quality of the phones also goes up by 20%</a:t>
            </a:r>
          </a:p>
          <a:p>
            <a:r>
              <a:rPr lang="en-US" dirty="0"/>
              <a:t>What is the story told by the CPI and what is the story in reality?</a:t>
            </a:r>
          </a:p>
          <a:p>
            <a:endParaRPr lang="en-US" dirty="0"/>
          </a:p>
        </p:txBody>
      </p:sp>
      <p:sp>
        <p:nvSpPr>
          <p:cNvPr id="6" name="TextBox 5"/>
          <p:cNvSpPr txBox="1"/>
          <p:nvPr/>
        </p:nvSpPr>
        <p:spPr>
          <a:xfrm>
            <a:off x="5829991" y="2614583"/>
            <a:ext cx="4838008" cy="2554545"/>
          </a:xfrm>
          <a:prstGeom prst="rect">
            <a:avLst/>
          </a:prstGeom>
          <a:solidFill>
            <a:schemeClr val="accent5">
              <a:lumMod val="60000"/>
              <a:lumOff val="40000"/>
            </a:schemeClr>
          </a:solidFill>
        </p:spPr>
        <p:txBody>
          <a:bodyPr wrap="square" rtlCol="0">
            <a:spAutoFit/>
          </a:bodyPr>
          <a:lstStyle/>
          <a:p>
            <a:r>
              <a:rPr lang="en-US" sz="3200" b="1" u="sng" dirty="0"/>
              <a:t>Reality</a:t>
            </a:r>
          </a:p>
          <a:p>
            <a:r>
              <a:rPr lang="en-US" sz="3200" dirty="0">
                <a:solidFill>
                  <a:srgbClr val="FF0000"/>
                </a:solidFill>
              </a:rPr>
              <a:t>“Price of robots is 20% higher.”</a:t>
            </a:r>
          </a:p>
          <a:p>
            <a:r>
              <a:rPr lang="en-US" sz="3200" dirty="0">
                <a:solidFill>
                  <a:srgbClr val="00B0F0"/>
                </a:solidFill>
              </a:rPr>
              <a:t>“So overall there is a real change in prices.” </a:t>
            </a:r>
          </a:p>
        </p:txBody>
      </p:sp>
      <p:sp>
        <p:nvSpPr>
          <p:cNvPr id="7" name="TextBox 6"/>
          <p:cNvSpPr txBox="1"/>
          <p:nvPr/>
        </p:nvSpPr>
        <p:spPr>
          <a:xfrm>
            <a:off x="2396835" y="5806812"/>
            <a:ext cx="6866313" cy="954107"/>
          </a:xfrm>
          <a:prstGeom prst="rect">
            <a:avLst/>
          </a:prstGeom>
          <a:noFill/>
        </p:spPr>
        <p:txBody>
          <a:bodyPr wrap="square" rtlCol="0">
            <a:spAutoFit/>
          </a:bodyPr>
          <a:lstStyle/>
          <a:p>
            <a:r>
              <a:rPr lang="en-US" sz="2800" dirty="0"/>
              <a:t>The CPI is </a:t>
            </a:r>
            <a:r>
              <a:rPr lang="en-US" sz="2800" b="1" u="sng" dirty="0"/>
              <a:t>overstating</a:t>
            </a:r>
            <a:r>
              <a:rPr lang="en-US" sz="2800" dirty="0"/>
              <a:t> inflation in this case. It claims inflation is worse than it really is.</a:t>
            </a:r>
          </a:p>
        </p:txBody>
      </p:sp>
      <p:pic>
        <p:nvPicPr>
          <p:cNvPr id="5" name="Picture 4">
            <a:extLst>
              <a:ext uri="{FF2B5EF4-FFF2-40B4-BE49-F238E27FC236}">
                <a16:creationId xmlns:a16="http://schemas.microsoft.com/office/drawing/2014/main" id="{07C7B438-357B-3072-30FF-F3B602B482DB}"/>
              </a:ext>
            </a:extLst>
          </p:cNvPr>
          <p:cNvPicPr>
            <a:picLocks noChangeAspect="1"/>
          </p:cNvPicPr>
          <p:nvPr/>
        </p:nvPicPr>
        <p:blipFill>
          <a:blip r:embed="rId2"/>
          <a:stretch>
            <a:fillRect/>
          </a:stretch>
        </p:blipFill>
        <p:spPr>
          <a:xfrm>
            <a:off x="9090660" y="437053"/>
            <a:ext cx="2743200" cy="2070100"/>
          </a:xfrm>
          <a:prstGeom prst="rect">
            <a:avLst/>
          </a:prstGeom>
        </p:spPr>
      </p:pic>
      <p:sp>
        <p:nvSpPr>
          <p:cNvPr id="8" name="TextBox 7">
            <a:extLst>
              <a:ext uri="{FF2B5EF4-FFF2-40B4-BE49-F238E27FC236}">
                <a16:creationId xmlns:a16="http://schemas.microsoft.com/office/drawing/2014/main" id="{A1787DF0-E440-4BC3-05B5-F4BAB27D314A}"/>
              </a:ext>
            </a:extLst>
          </p:cNvPr>
          <p:cNvSpPr txBox="1"/>
          <p:nvPr/>
        </p:nvSpPr>
        <p:spPr>
          <a:xfrm>
            <a:off x="1122218" y="2759825"/>
            <a:ext cx="3790604" cy="2554545"/>
          </a:xfrm>
          <a:prstGeom prst="rect">
            <a:avLst/>
          </a:prstGeom>
          <a:solidFill>
            <a:schemeClr val="accent3">
              <a:lumMod val="20000"/>
              <a:lumOff val="80000"/>
            </a:schemeClr>
          </a:solidFill>
        </p:spPr>
        <p:txBody>
          <a:bodyPr wrap="square" rtlCol="0">
            <a:spAutoFit/>
          </a:bodyPr>
          <a:lstStyle/>
          <a:p>
            <a:r>
              <a:rPr lang="en-US" sz="3200" b="1" u="sng" dirty="0"/>
              <a:t>CPI</a:t>
            </a:r>
          </a:p>
          <a:p>
            <a:r>
              <a:rPr lang="en-US" sz="3200" dirty="0"/>
              <a:t>“Price is 20% higher.”</a:t>
            </a:r>
          </a:p>
          <a:p>
            <a:endParaRPr lang="en-US" sz="3200" dirty="0"/>
          </a:p>
          <a:p>
            <a:r>
              <a:rPr lang="en-US" sz="3200" dirty="0">
                <a:solidFill>
                  <a:srgbClr val="00B0F0"/>
                </a:solidFill>
              </a:rPr>
              <a:t>“Overall we are worse off.” </a:t>
            </a:r>
          </a:p>
        </p:txBody>
      </p:sp>
      <p:sp>
        <p:nvSpPr>
          <p:cNvPr id="9" name="TextBox 8">
            <a:extLst>
              <a:ext uri="{FF2B5EF4-FFF2-40B4-BE49-F238E27FC236}">
                <a16:creationId xmlns:a16="http://schemas.microsoft.com/office/drawing/2014/main" id="{9467DC04-FCA6-9A85-EB5F-2E1EC6A2C676}"/>
              </a:ext>
            </a:extLst>
          </p:cNvPr>
          <p:cNvSpPr txBox="1"/>
          <p:nvPr/>
        </p:nvSpPr>
        <p:spPr>
          <a:xfrm>
            <a:off x="5829991" y="2614583"/>
            <a:ext cx="4838008" cy="3046988"/>
          </a:xfrm>
          <a:prstGeom prst="rect">
            <a:avLst/>
          </a:prstGeom>
          <a:solidFill>
            <a:schemeClr val="accent5">
              <a:lumMod val="60000"/>
              <a:lumOff val="40000"/>
            </a:schemeClr>
          </a:solidFill>
        </p:spPr>
        <p:txBody>
          <a:bodyPr wrap="square" rtlCol="0">
            <a:spAutoFit/>
          </a:bodyPr>
          <a:lstStyle/>
          <a:p>
            <a:r>
              <a:rPr lang="en-US" sz="3200" b="1" u="sng" dirty="0"/>
              <a:t>Reality</a:t>
            </a:r>
          </a:p>
          <a:p>
            <a:r>
              <a:rPr lang="en-US" sz="3200" dirty="0"/>
              <a:t>“Price is 20% worse.”</a:t>
            </a:r>
          </a:p>
          <a:p>
            <a:r>
              <a:rPr lang="en-US" sz="3200" dirty="0">
                <a:solidFill>
                  <a:srgbClr val="FF0000"/>
                </a:solidFill>
              </a:rPr>
              <a:t>“But the phones are also 20% better.”</a:t>
            </a:r>
          </a:p>
          <a:p>
            <a:r>
              <a:rPr lang="en-US" sz="3200" dirty="0">
                <a:solidFill>
                  <a:srgbClr val="00B0F0"/>
                </a:solidFill>
              </a:rPr>
              <a:t>“So overall there is no real change.” </a:t>
            </a:r>
          </a:p>
        </p:txBody>
      </p:sp>
    </p:spTree>
    <p:extLst>
      <p:ext uri="{BB962C8B-B14F-4D97-AF65-F5344CB8AC3E}">
        <p14:creationId xmlns:p14="http://schemas.microsoft.com/office/powerpoint/2010/main" val="29094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9E04-84B0-A11C-9500-55294215E609}"/>
              </a:ext>
            </a:extLst>
          </p:cNvPr>
          <p:cNvSpPr>
            <a:spLocks noGrp="1"/>
          </p:cNvSpPr>
          <p:nvPr>
            <p:ph type="title"/>
          </p:nvPr>
        </p:nvSpPr>
        <p:spPr/>
        <p:txBody>
          <a:bodyPr/>
          <a:lstStyle/>
          <a:p>
            <a:r>
              <a:rPr lang="en-US" dirty="0"/>
              <a:t>But it would be the opposite if the quality of goods decreases!</a:t>
            </a:r>
          </a:p>
        </p:txBody>
      </p:sp>
      <p:sp>
        <p:nvSpPr>
          <p:cNvPr id="3" name="Content Placeholder 2">
            <a:extLst>
              <a:ext uri="{FF2B5EF4-FFF2-40B4-BE49-F238E27FC236}">
                <a16:creationId xmlns:a16="http://schemas.microsoft.com/office/drawing/2014/main" id="{9B921996-9498-5DCA-03D4-53604311CB40}"/>
              </a:ext>
            </a:extLst>
          </p:cNvPr>
          <p:cNvSpPr>
            <a:spLocks noGrp="1"/>
          </p:cNvSpPr>
          <p:nvPr>
            <p:ph idx="1"/>
          </p:nvPr>
        </p:nvSpPr>
        <p:spPr/>
        <p:txBody>
          <a:bodyPr/>
          <a:lstStyle/>
          <a:p>
            <a:endParaRPr lang="en-US"/>
          </a:p>
        </p:txBody>
      </p:sp>
      <p:pic>
        <p:nvPicPr>
          <p:cNvPr id="1026" name="Picture 2" descr="Not the Toblerone🥲 : r/shrinkflation">
            <a:extLst>
              <a:ext uri="{FF2B5EF4-FFF2-40B4-BE49-F238E27FC236}">
                <a16:creationId xmlns:a16="http://schemas.microsoft.com/office/drawing/2014/main" id="{4852196A-D7E4-A37D-B077-1E181ADF5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720" y="1690688"/>
            <a:ext cx="9574530" cy="475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5091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79" y="11400"/>
            <a:ext cx="10515600" cy="1106978"/>
          </a:xfrm>
        </p:spPr>
        <p:txBody>
          <a:bodyPr>
            <a:noAutofit/>
          </a:bodyPr>
          <a:lstStyle/>
          <a:p>
            <a:r>
              <a:rPr lang="en-US" sz="3600" dirty="0"/>
              <a:t>Example – Basket contains more of a type of good because consumers have substituted towards this good</a:t>
            </a:r>
          </a:p>
        </p:txBody>
      </p:sp>
      <p:sp>
        <p:nvSpPr>
          <p:cNvPr id="3" name="Content Placeholder 2"/>
          <p:cNvSpPr>
            <a:spLocks noGrp="1"/>
          </p:cNvSpPr>
          <p:nvPr>
            <p:ph idx="1"/>
          </p:nvPr>
        </p:nvSpPr>
        <p:spPr>
          <a:xfrm>
            <a:off x="322213" y="1073318"/>
            <a:ext cx="11031587" cy="1511940"/>
          </a:xfrm>
        </p:spPr>
        <p:txBody>
          <a:bodyPr>
            <a:normAutofit fontScale="85000" lnSpcReduction="20000"/>
          </a:bodyPr>
          <a:lstStyle/>
          <a:p>
            <a:r>
              <a:rPr lang="en-US" dirty="0"/>
              <a:t>Let’s say people buy 2kg of apples and 2kg of oranges. </a:t>
            </a:r>
          </a:p>
          <a:p>
            <a:r>
              <a:rPr lang="en-US" dirty="0"/>
              <a:t>Then the prices of oranges goes up by 20%.</a:t>
            </a:r>
          </a:p>
          <a:p>
            <a:pPr lvl="1"/>
            <a:r>
              <a:rPr lang="en-US" dirty="0"/>
              <a:t>People will naturally buy fewer oranges and more apples, substituting to the cheaper good.</a:t>
            </a:r>
          </a:p>
          <a:p>
            <a:r>
              <a:rPr lang="en-US" dirty="0"/>
              <a:t>What is the story told by the CPI and what is the story in reality?</a:t>
            </a:r>
          </a:p>
          <a:p>
            <a:endParaRPr lang="en-US" dirty="0"/>
          </a:p>
        </p:txBody>
      </p:sp>
      <p:sp>
        <p:nvSpPr>
          <p:cNvPr id="4" name="TextBox 3"/>
          <p:cNvSpPr txBox="1"/>
          <p:nvPr/>
        </p:nvSpPr>
        <p:spPr>
          <a:xfrm>
            <a:off x="1524001" y="2585258"/>
            <a:ext cx="3790604" cy="3046988"/>
          </a:xfrm>
          <a:prstGeom prst="rect">
            <a:avLst/>
          </a:prstGeom>
          <a:solidFill>
            <a:schemeClr val="accent3">
              <a:lumMod val="20000"/>
              <a:lumOff val="80000"/>
            </a:schemeClr>
          </a:solidFill>
        </p:spPr>
        <p:txBody>
          <a:bodyPr wrap="square" rtlCol="0">
            <a:spAutoFit/>
          </a:bodyPr>
          <a:lstStyle/>
          <a:p>
            <a:r>
              <a:rPr lang="en-US" sz="3200" b="1" u="sng" dirty="0"/>
              <a:t>CPI</a:t>
            </a:r>
          </a:p>
          <a:p>
            <a:r>
              <a:rPr lang="en-US" sz="3200" dirty="0"/>
              <a:t>“Price of oranges is 20% higher.”</a:t>
            </a:r>
          </a:p>
          <a:p>
            <a:endParaRPr lang="en-US" sz="3200" dirty="0"/>
          </a:p>
          <a:p>
            <a:r>
              <a:rPr lang="en-US" sz="3200" dirty="0">
                <a:solidFill>
                  <a:srgbClr val="00B0F0"/>
                </a:solidFill>
              </a:rPr>
              <a:t>“Overall we are worse off.” </a:t>
            </a:r>
          </a:p>
        </p:txBody>
      </p:sp>
      <p:sp>
        <p:nvSpPr>
          <p:cNvPr id="6" name="TextBox 5"/>
          <p:cNvSpPr txBox="1"/>
          <p:nvPr/>
        </p:nvSpPr>
        <p:spPr>
          <a:xfrm>
            <a:off x="5829991" y="2614583"/>
            <a:ext cx="4838008" cy="3170099"/>
          </a:xfrm>
          <a:prstGeom prst="rect">
            <a:avLst/>
          </a:prstGeom>
          <a:solidFill>
            <a:schemeClr val="accent5">
              <a:lumMod val="60000"/>
              <a:lumOff val="40000"/>
            </a:schemeClr>
          </a:solidFill>
        </p:spPr>
        <p:txBody>
          <a:bodyPr wrap="square" rtlCol="0">
            <a:spAutoFit/>
          </a:bodyPr>
          <a:lstStyle/>
          <a:p>
            <a:r>
              <a:rPr lang="en-US" sz="3200" b="1" u="sng" dirty="0"/>
              <a:t>Reality</a:t>
            </a:r>
          </a:p>
          <a:p>
            <a:r>
              <a:rPr lang="en-US" sz="2800" dirty="0"/>
              <a:t>“Price of oranges is 20% higher.”</a:t>
            </a:r>
          </a:p>
          <a:p>
            <a:r>
              <a:rPr lang="en-US" sz="2800" dirty="0">
                <a:solidFill>
                  <a:srgbClr val="FF0000"/>
                </a:solidFill>
              </a:rPr>
              <a:t>“BUT we are buying less oranges than before because we substitute to apples.”</a:t>
            </a:r>
          </a:p>
          <a:p>
            <a:r>
              <a:rPr lang="en-US" sz="2800" dirty="0">
                <a:solidFill>
                  <a:srgbClr val="00B0F0"/>
                </a:solidFill>
              </a:rPr>
              <a:t>“So overall we only slightly worse off.” </a:t>
            </a:r>
          </a:p>
        </p:txBody>
      </p:sp>
      <p:sp>
        <p:nvSpPr>
          <p:cNvPr id="7" name="TextBox 6"/>
          <p:cNvSpPr txBox="1"/>
          <p:nvPr/>
        </p:nvSpPr>
        <p:spPr>
          <a:xfrm>
            <a:off x="2396835" y="5806812"/>
            <a:ext cx="6866313" cy="954107"/>
          </a:xfrm>
          <a:prstGeom prst="rect">
            <a:avLst/>
          </a:prstGeom>
          <a:noFill/>
        </p:spPr>
        <p:txBody>
          <a:bodyPr wrap="square" rtlCol="0">
            <a:spAutoFit/>
          </a:bodyPr>
          <a:lstStyle/>
          <a:p>
            <a:r>
              <a:rPr lang="en-US" sz="2800" dirty="0"/>
              <a:t>The CPI is </a:t>
            </a:r>
            <a:r>
              <a:rPr lang="en-US" sz="2800" b="1" u="sng" dirty="0"/>
              <a:t>overstating</a:t>
            </a:r>
            <a:r>
              <a:rPr lang="en-US" sz="2800" dirty="0"/>
              <a:t> inflation in this case. It is saying the situation is worse than it is.  </a:t>
            </a:r>
          </a:p>
        </p:txBody>
      </p:sp>
      <p:pic>
        <p:nvPicPr>
          <p:cNvPr id="9" name="Picture 8">
            <a:extLst>
              <a:ext uri="{FF2B5EF4-FFF2-40B4-BE49-F238E27FC236}">
                <a16:creationId xmlns:a16="http://schemas.microsoft.com/office/drawing/2014/main" id="{9FB974F3-448E-9B70-3ADB-DEA43F631847}"/>
              </a:ext>
            </a:extLst>
          </p:cNvPr>
          <p:cNvPicPr>
            <a:picLocks noChangeAspect="1"/>
          </p:cNvPicPr>
          <p:nvPr/>
        </p:nvPicPr>
        <p:blipFill>
          <a:blip r:embed="rId2"/>
          <a:stretch>
            <a:fillRect/>
          </a:stretch>
        </p:blipFill>
        <p:spPr>
          <a:xfrm rot="5400000">
            <a:off x="-384116" y="3318349"/>
            <a:ext cx="2366863" cy="1237717"/>
          </a:xfrm>
          <a:prstGeom prst="rect">
            <a:avLst/>
          </a:prstGeom>
        </p:spPr>
      </p:pic>
      <p:pic>
        <p:nvPicPr>
          <p:cNvPr id="10" name="Picture 9">
            <a:extLst>
              <a:ext uri="{FF2B5EF4-FFF2-40B4-BE49-F238E27FC236}">
                <a16:creationId xmlns:a16="http://schemas.microsoft.com/office/drawing/2014/main" id="{1CF35CFA-2327-DA7E-A96A-65BB4CF0FC05}"/>
              </a:ext>
            </a:extLst>
          </p:cNvPr>
          <p:cNvPicPr>
            <a:picLocks noChangeAspect="1"/>
          </p:cNvPicPr>
          <p:nvPr/>
        </p:nvPicPr>
        <p:blipFill>
          <a:blip r:embed="rId2"/>
          <a:stretch>
            <a:fillRect/>
          </a:stretch>
        </p:blipFill>
        <p:spPr>
          <a:xfrm rot="5400000">
            <a:off x="10164386" y="3318349"/>
            <a:ext cx="2366863" cy="1237717"/>
          </a:xfrm>
          <a:prstGeom prst="rect">
            <a:avLst/>
          </a:prstGeom>
        </p:spPr>
      </p:pic>
      <p:sp>
        <p:nvSpPr>
          <p:cNvPr id="11" name="Down Arrow 10">
            <a:extLst>
              <a:ext uri="{FF2B5EF4-FFF2-40B4-BE49-F238E27FC236}">
                <a16:creationId xmlns:a16="http://schemas.microsoft.com/office/drawing/2014/main" id="{E79A9614-6DE4-D8BA-0448-7AB6F52CEC3C}"/>
              </a:ext>
            </a:extLst>
          </p:cNvPr>
          <p:cNvSpPr/>
          <p:nvPr/>
        </p:nvSpPr>
        <p:spPr>
          <a:xfrm>
            <a:off x="11183385" y="4749164"/>
            <a:ext cx="612876" cy="7429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2998CE38-02CA-3FBE-1502-B38B89C6C7A1}"/>
              </a:ext>
            </a:extLst>
          </p:cNvPr>
          <p:cNvSpPr/>
          <p:nvPr/>
        </p:nvSpPr>
        <p:spPr>
          <a:xfrm rot="10800000">
            <a:off x="11041379" y="2213783"/>
            <a:ext cx="612876" cy="7429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D81DFB-440F-99CA-7A02-C53C64D5CF02}"/>
              </a:ext>
            </a:extLst>
          </p:cNvPr>
          <p:cNvSpPr txBox="1"/>
          <p:nvPr/>
        </p:nvSpPr>
        <p:spPr>
          <a:xfrm>
            <a:off x="225324" y="2585257"/>
            <a:ext cx="783291" cy="371476"/>
          </a:xfrm>
          <a:prstGeom prst="rect">
            <a:avLst/>
          </a:prstGeom>
          <a:solidFill>
            <a:schemeClr val="accent2">
              <a:lumMod val="20000"/>
              <a:lumOff val="80000"/>
            </a:schemeClr>
          </a:solidFill>
        </p:spPr>
        <p:txBody>
          <a:bodyPr wrap="square" rtlCol="0">
            <a:spAutoFit/>
          </a:bodyPr>
          <a:lstStyle/>
          <a:p>
            <a:r>
              <a:rPr lang="en-US" dirty="0"/>
              <a:t>2kg</a:t>
            </a:r>
          </a:p>
        </p:txBody>
      </p:sp>
      <p:sp>
        <p:nvSpPr>
          <p:cNvPr id="14" name="TextBox 13">
            <a:extLst>
              <a:ext uri="{FF2B5EF4-FFF2-40B4-BE49-F238E27FC236}">
                <a16:creationId xmlns:a16="http://schemas.microsoft.com/office/drawing/2014/main" id="{A98F424D-FE7F-8744-0646-E0BDC684F644}"/>
              </a:ext>
            </a:extLst>
          </p:cNvPr>
          <p:cNvSpPr txBox="1"/>
          <p:nvPr/>
        </p:nvSpPr>
        <p:spPr>
          <a:xfrm>
            <a:off x="322213" y="4985096"/>
            <a:ext cx="783291" cy="371476"/>
          </a:xfrm>
          <a:prstGeom prst="rect">
            <a:avLst/>
          </a:prstGeom>
          <a:solidFill>
            <a:schemeClr val="accent2">
              <a:lumMod val="20000"/>
              <a:lumOff val="80000"/>
            </a:schemeClr>
          </a:solidFill>
        </p:spPr>
        <p:txBody>
          <a:bodyPr wrap="square" rtlCol="0">
            <a:spAutoFit/>
          </a:bodyPr>
          <a:lstStyle/>
          <a:p>
            <a:r>
              <a:rPr lang="en-US" dirty="0"/>
              <a:t>2kg</a:t>
            </a:r>
          </a:p>
        </p:txBody>
      </p:sp>
      <p:sp>
        <p:nvSpPr>
          <p:cNvPr id="15" name="TextBox 14">
            <a:extLst>
              <a:ext uri="{FF2B5EF4-FFF2-40B4-BE49-F238E27FC236}">
                <a16:creationId xmlns:a16="http://schemas.microsoft.com/office/drawing/2014/main" id="{221C42C7-362E-B7E1-B533-5F6DE8CC235D}"/>
              </a:ext>
            </a:extLst>
          </p:cNvPr>
          <p:cNvSpPr txBox="1"/>
          <p:nvPr/>
        </p:nvSpPr>
        <p:spPr>
          <a:xfrm>
            <a:off x="11352839" y="2483779"/>
            <a:ext cx="783291" cy="371476"/>
          </a:xfrm>
          <a:prstGeom prst="rect">
            <a:avLst/>
          </a:prstGeom>
          <a:solidFill>
            <a:schemeClr val="accent2">
              <a:lumMod val="20000"/>
              <a:lumOff val="80000"/>
            </a:schemeClr>
          </a:solidFill>
        </p:spPr>
        <p:txBody>
          <a:bodyPr wrap="square" rtlCol="0">
            <a:spAutoFit/>
          </a:bodyPr>
          <a:lstStyle/>
          <a:p>
            <a:r>
              <a:rPr lang="en-US" dirty="0"/>
              <a:t>3kg</a:t>
            </a:r>
          </a:p>
        </p:txBody>
      </p:sp>
      <p:sp>
        <p:nvSpPr>
          <p:cNvPr id="16" name="TextBox 15">
            <a:extLst>
              <a:ext uri="{FF2B5EF4-FFF2-40B4-BE49-F238E27FC236}">
                <a16:creationId xmlns:a16="http://schemas.microsoft.com/office/drawing/2014/main" id="{6B1B4ACC-002E-2AA9-1F4B-83DABCAA25E8}"/>
              </a:ext>
            </a:extLst>
          </p:cNvPr>
          <p:cNvSpPr txBox="1"/>
          <p:nvPr/>
        </p:nvSpPr>
        <p:spPr>
          <a:xfrm>
            <a:off x="11575030" y="4689769"/>
            <a:ext cx="783291" cy="371476"/>
          </a:xfrm>
          <a:prstGeom prst="rect">
            <a:avLst/>
          </a:prstGeom>
          <a:solidFill>
            <a:schemeClr val="accent2">
              <a:lumMod val="20000"/>
              <a:lumOff val="80000"/>
            </a:schemeClr>
          </a:solidFill>
        </p:spPr>
        <p:txBody>
          <a:bodyPr wrap="square" rtlCol="0">
            <a:spAutoFit/>
          </a:bodyPr>
          <a:lstStyle/>
          <a:p>
            <a:r>
              <a:rPr lang="en-US" dirty="0"/>
              <a:t>1kg</a:t>
            </a:r>
          </a:p>
        </p:txBody>
      </p:sp>
    </p:spTree>
    <p:extLst>
      <p:ext uri="{BB962C8B-B14F-4D97-AF65-F5344CB8AC3E}">
        <p14:creationId xmlns:p14="http://schemas.microsoft.com/office/powerpoint/2010/main" val="205117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962"/>
            <a:ext cx="7594600" cy="1325563"/>
          </a:xfrm>
        </p:spPr>
        <p:txBody>
          <a:bodyPr/>
          <a:lstStyle/>
          <a:p>
            <a:r>
              <a:rPr lang="en-US" dirty="0"/>
              <a:t>Example – CPI doesn’t measure new goods</a:t>
            </a:r>
          </a:p>
        </p:txBody>
      </p:sp>
      <p:sp>
        <p:nvSpPr>
          <p:cNvPr id="3" name="Content Placeholder 2"/>
          <p:cNvSpPr>
            <a:spLocks noGrp="1"/>
          </p:cNvSpPr>
          <p:nvPr>
            <p:ph idx="1"/>
          </p:nvPr>
        </p:nvSpPr>
        <p:spPr>
          <a:xfrm>
            <a:off x="838200" y="1501428"/>
            <a:ext cx="10515600" cy="1083830"/>
          </a:xfrm>
        </p:spPr>
        <p:txBody>
          <a:bodyPr>
            <a:normAutofit fontScale="77500" lnSpcReduction="20000"/>
          </a:bodyPr>
          <a:lstStyle/>
          <a:p>
            <a:r>
              <a:rPr lang="en-US" dirty="0"/>
              <a:t>Let’s say people start buying AI robots for doing chores </a:t>
            </a:r>
          </a:p>
          <a:p>
            <a:r>
              <a:rPr lang="en-US" dirty="0"/>
              <a:t>Then the prices of these go up by 20%.</a:t>
            </a:r>
          </a:p>
          <a:p>
            <a:r>
              <a:rPr lang="en-US" dirty="0"/>
              <a:t>What is the story told by the CPI and what is the story in reality?</a:t>
            </a:r>
          </a:p>
          <a:p>
            <a:endParaRPr lang="en-US" dirty="0"/>
          </a:p>
        </p:txBody>
      </p:sp>
      <p:sp>
        <p:nvSpPr>
          <p:cNvPr id="7" name="TextBox 6"/>
          <p:cNvSpPr txBox="1"/>
          <p:nvPr/>
        </p:nvSpPr>
        <p:spPr>
          <a:xfrm>
            <a:off x="2396835" y="5806812"/>
            <a:ext cx="6866313" cy="954107"/>
          </a:xfrm>
          <a:prstGeom prst="rect">
            <a:avLst/>
          </a:prstGeom>
          <a:noFill/>
        </p:spPr>
        <p:txBody>
          <a:bodyPr wrap="square" rtlCol="0">
            <a:spAutoFit/>
          </a:bodyPr>
          <a:lstStyle/>
          <a:p>
            <a:r>
              <a:rPr lang="en-US" sz="2800" dirty="0"/>
              <a:t>The CPI is </a:t>
            </a:r>
            <a:r>
              <a:rPr lang="en-US" sz="2800" b="1" u="sng" dirty="0"/>
              <a:t>understating</a:t>
            </a:r>
            <a:r>
              <a:rPr lang="en-US" sz="2800" dirty="0"/>
              <a:t> inflation in this case. It is saying the situation is better than it really is.  </a:t>
            </a:r>
          </a:p>
        </p:txBody>
      </p:sp>
      <p:pic>
        <p:nvPicPr>
          <p:cNvPr id="5" name="Picture 4">
            <a:extLst>
              <a:ext uri="{FF2B5EF4-FFF2-40B4-BE49-F238E27FC236}">
                <a16:creationId xmlns:a16="http://schemas.microsoft.com/office/drawing/2014/main" id="{00F91087-F040-7E6A-6AEA-EE62A61B5E67}"/>
              </a:ext>
            </a:extLst>
          </p:cNvPr>
          <p:cNvPicPr>
            <a:picLocks noChangeAspect="1"/>
          </p:cNvPicPr>
          <p:nvPr/>
        </p:nvPicPr>
        <p:blipFill>
          <a:blip r:embed="rId2"/>
          <a:stretch>
            <a:fillRect/>
          </a:stretch>
        </p:blipFill>
        <p:spPr>
          <a:xfrm>
            <a:off x="8891385" y="410845"/>
            <a:ext cx="2921000" cy="2679700"/>
          </a:xfrm>
          <a:prstGeom prst="rect">
            <a:avLst/>
          </a:prstGeom>
        </p:spPr>
      </p:pic>
      <p:sp>
        <p:nvSpPr>
          <p:cNvPr id="8" name="TextBox 7">
            <a:extLst>
              <a:ext uri="{FF2B5EF4-FFF2-40B4-BE49-F238E27FC236}">
                <a16:creationId xmlns:a16="http://schemas.microsoft.com/office/drawing/2014/main" id="{BDA46037-B863-CC46-F1DC-3CBB9749053E}"/>
              </a:ext>
            </a:extLst>
          </p:cNvPr>
          <p:cNvSpPr txBox="1"/>
          <p:nvPr/>
        </p:nvSpPr>
        <p:spPr>
          <a:xfrm>
            <a:off x="1122218" y="2759825"/>
            <a:ext cx="3790604" cy="3046988"/>
          </a:xfrm>
          <a:prstGeom prst="rect">
            <a:avLst/>
          </a:prstGeom>
          <a:solidFill>
            <a:schemeClr val="accent3">
              <a:lumMod val="20000"/>
              <a:lumOff val="80000"/>
            </a:schemeClr>
          </a:solidFill>
        </p:spPr>
        <p:txBody>
          <a:bodyPr wrap="square" rtlCol="0">
            <a:spAutoFit/>
          </a:bodyPr>
          <a:lstStyle/>
          <a:p>
            <a:r>
              <a:rPr lang="en-US" sz="3200" b="1" u="sng" dirty="0"/>
              <a:t>CPI</a:t>
            </a:r>
          </a:p>
          <a:p>
            <a:r>
              <a:rPr lang="en-US" sz="3200" dirty="0"/>
              <a:t>“All the goods in the basket are the same.” </a:t>
            </a:r>
          </a:p>
          <a:p>
            <a:endParaRPr lang="en-US" sz="3200" dirty="0"/>
          </a:p>
          <a:p>
            <a:r>
              <a:rPr lang="en-US" sz="3200" dirty="0">
                <a:solidFill>
                  <a:srgbClr val="00B0F0"/>
                </a:solidFill>
              </a:rPr>
              <a:t>“Overall we are the same.” </a:t>
            </a:r>
          </a:p>
        </p:txBody>
      </p:sp>
      <p:sp>
        <p:nvSpPr>
          <p:cNvPr id="9" name="TextBox 8">
            <a:extLst>
              <a:ext uri="{FF2B5EF4-FFF2-40B4-BE49-F238E27FC236}">
                <a16:creationId xmlns:a16="http://schemas.microsoft.com/office/drawing/2014/main" id="{FF387E6F-AF90-D8C0-E38B-6F7F62D36B2A}"/>
              </a:ext>
            </a:extLst>
          </p:cNvPr>
          <p:cNvSpPr txBox="1"/>
          <p:nvPr/>
        </p:nvSpPr>
        <p:spPr>
          <a:xfrm>
            <a:off x="5829991" y="2614583"/>
            <a:ext cx="4838008" cy="3046988"/>
          </a:xfrm>
          <a:prstGeom prst="rect">
            <a:avLst/>
          </a:prstGeom>
          <a:solidFill>
            <a:schemeClr val="accent5">
              <a:lumMod val="60000"/>
              <a:lumOff val="40000"/>
            </a:schemeClr>
          </a:solidFill>
        </p:spPr>
        <p:txBody>
          <a:bodyPr wrap="square" rtlCol="0">
            <a:spAutoFit/>
          </a:bodyPr>
          <a:lstStyle/>
          <a:p>
            <a:r>
              <a:rPr lang="en-US" sz="3200" b="1" u="sng" dirty="0"/>
              <a:t>Reality</a:t>
            </a:r>
          </a:p>
          <a:p>
            <a:r>
              <a:rPr lang="en-US" sz="3200" dirty="0">
                <a:solidFill>
                  <a:srgbClr val="FF0000"/>
                </a:solidFill>
              </a:rPr>
              <a:t>“Price of robots is 20% higher.”</a:t>
            </a:r>
          </a:p>
          <a:p>
            <a:endParaRPr lang="en-US" sz="3200" dirty="0">
              <a:solidFill>
                <a:srgbClr val="FF0000"/>
              </a:solidFill>
            </a:endParaRPr>
          </a:p>
          <a:p>
            <a:r>
              <a:rPr lang="en-US" sz="3200" dirty="0">
                <a:solidFill>
                  <a:srgbClr val="00B0F0"/>
                </a:solidFill>
              </a:rPr>
              <a:t>“So overall we are worse off.” </a:t>
            </a:r>
          </a:p>
        </p:txBody>
      </p:sp>
    </p:spTree>
    <p:extLst>
      <p:ext uri="{BB962C8B-B14F-4D97-AF65-F5344CB8AC3E}">
        <p14:creationId xmlns:p14="http://schemas.microsoft.com/office/powerpoint/2010/main" val="154141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606088" cy="831304"/>
          </a:xfrm>
        </p:spPr>
        <p:txBody>
          <a:bodyPr>
            <a:normAutofit fontScale="90000"/>
          </a:bodyPr>
          <a:lstStyle/>
          <a:p>
            <a:r>
              <a:rPr lang="en-US" dirty="0"/>
              <a:t>Example – Basket contains more of a type of good</a:t>
            </a:r>
          </a:p>
        </p:txBody>
      </p:sp>
      <p:sp>
        <p:nvSpPr>
          <p:cNvPr id="3" name="Content Placeholder 2"/>
          <p:cNvSpPr>
            <a:spLocks noGrp="1"/>
          </p:cNvSpPr>
          <p:nvPr>
            <p:ph idx="1"/>
          </p:nvPr>
        </p:nvSpPr>
        <p:spPr>
          <a:xfrm>
            <a:off x="71697" y="1196429"/>
            <a:ext cx="7672128" cy="1633652"/>
          </a:xfrm>
        </p:spPr>
        <p:txBody>
          <a:bodyPr>
            <a:normAutofit fontScale="85000" lnSpcReduction="20000"/>
          </a:bodyPr>
          <a:lstStyle/>
          <a:p>
            <a:r>
              <a:rPr lang="en-US" dirty="0"/>
              <a:t>Let’s say people start buying more meat than in previous years. </a:t>
            </a:r>
          </a:p>
          <a:p>
            <a:r>
              <a:rPr lang="en-US" dirty="0"/>
              <a:t>Then the prices of meat goes up by 20%.</a:t>
            </a:r>
          </a:p>
          <a:p>
            <a:r>
              <a:rPr lang="en-US" dirty="0"/>
              <a:t>What is the story told by the CPI and what is the story in reality?</a:t>
            </a:r>
          </a:p>
          <a:p>
            <a:endParaRPr lang="en-US" dirty="0"/>
          </a:p>
        </p:txBody>
      </p:sp>
      <p:sp>
        <p:nvSpPr>
          <p:cNvPr id="4" name="TextBox 3"/>
          <p:cNvSpPr txBox="1"/>
          <p:nvPr/>
        </p:nvSpPr>
        <p:spPr>
          <a:xfrm>
            <a:off x="1625138" y="2611726"/>
            <a:ext cx="3790604" cy="2554545"/>
          </a:xfrm>
          <a:prstGeom prst="rect">
            <a:avLst/>
          </a:prstGeom>
          <a:solidFill>
            <a:schemeClr val="accent3">
              <a:lumMod val="20000"/>
              <a:lumOff val="80000"/>
            </a:schemeClr>
          </a:solidFill>
        </p:spPr>
        <p:txBody>
          <a:bodyPr wrap="square" rtlCol="0">
            <a:spAutoFit/>
          </a:bodyPr>
          <a:lstStyle/>
          <a:p>
            <a:r>
              <a:rPr lang="en-US" sz="3200" b="1" u="sng" dirty="0"/>
              <a:t>CPI</a:t>
            </a:r>
          </a:p>
          <a:p>
            <a:r>
              <a:rPr lang="en-US" sz="3200" dirty="0"/>
              <a:t>“Price is 20% higher.”</a:t>
            </a:r>
          </a:p>
          <a:p>
            <a:endParaRPr lang="en-US" sz="3200" dirty="0"/>
          </a:p>
          <a:p>
            <a:r>
              <a:rPr lang="en-US" sz="3200" dirty="0">
                <a:solidFill>
                  <a:srgbClr val="00B0F0"/>
                </a:solidFill>
              </a:rPr>
              <a:t>“Overall we are worse off.” </a:t>
            </a:r>
          </a:p>
        </p:txBody>
      </p:sp>
      <p:sp>
        <p:nvSpPr>
          <p:cNvPr id="6" name="TextBox 5"/>
          <p:cNvSpPr txBox="1"/>
          <p:nvPr/>
        </p:nvSpPr>
        <p:spPr>
          <a:xfrm>
            <a:off x="5829991" y="2614583"/>
            <a:ext cx="4838008" cy="3046988"/>
          </a:xfrm>
          <a:prstGeom prst="rect">
            <a:avLst/>
          </a:prstGeom>
          <a:solidFill>
            <a:schemeClr val="accent5">
              <a:lumMod val="60000"/>
              <a:lumOff val="40000"/>
            </a:schemeClr>
          </a:solidFill>
        </p:spPr>
        <p:txBody>
          <a:bodyPr wrap="square" rtlCol="0">
            <a:spAutoFit/>
          </a:bodyPr>
          <a:lstStyle/>
          <a:p>
            <a:r>
              <a:rPr lang="en-US" sz="3200" b="1" u="sng" dirty="0"/>
              <a:t>Reality</a:t>
            </a:r>
          </a:p>
          <a:p>
            <a:r>
              <a:rPr lang="en-US" sz="3200" dirty="0"/>
              <a:t>“Price is 20% higher.”</a:t>
            </a:r>
          </a:p>
          <a:p>
            <a:r>
              <a:rPr lang="en-US" sz="3200" dirty="0">
                <a:solidFill>
                  <a:srgbClr val="FF0000"/>
                </a:solidFill>
              </a:rPr>
              <a:t>“AND we are buying more meat than before.”</a:t>
            </a:r>
          </a:p>
          <a:p>
            <a:r>
              <a:rPr lang="en-US" sz="3200" dirty="0">
                <a:solidFill>
                  <a:srgbClr val="00B0F0"/>
                </a:solidFill>
              </a:rPr>
              <a:t>“So overall we are more significantly worse off.” </a:t>
            </a:r>
          </a:p>
        </p:txBody>
      </p:sp>
      <p:sp>
        <p:nvSpPr>
          <p:cNvPr id="7" name="TextBox 6"/>
          <p:cNvSpPr txBox="1"/>
          <p:nvPr/>
        </p:nvSpPr>
        <p:spPr>
          <a:xfrm>
            <a:off x="2396835" y="5806812"/>
            <a:ext cx="6866313" cy="954107"/>
          </a:xfrm>
          <a:prstGeom prst="rect">
            <a:avLst/>
          </a:prstGeom>
          <a:noFill/>
        </p:spPr>
        <p:txBody>
          <a:bodyPr wrap="square" rtlCol="0">
            <a:spAutoFit/>
          </a:bodyPr>
          <a:lstStyle/>
          <a:p>
            <a:r>
              <a:rPr lang="en-US" sz="2800" dirty="0"/>
              <a:t>The CPI is </a:t>
            </a:r>
            <a:r>
              <a:rPr lang="en-US" sz="2800" b="1" u="sng" dirty="0"/>
              <a:t>understating</a:t>
            </a:r>
            <a:r>
              <a:rPr lang="en-US" sz="2800" dirty="0"/>
              <a:t> inflation in this case. It is saying the situation is better than it is.  </a:t>
            </a:r>
          </a:p>
        </p:txBody>
      </p:sp>
      <p:pic>
        <p:nvPicPr>
          <p:cNvPr id="5" name="Picture 4">
            <a:extLst>
              <a:ext uri="{FF2B5EF4-FFF2-40B4-BE49-F238E27FC236}">
                <a16:creationId xmlns:a16="http://schemas.microsoft.com/office/drawing/2014/main" id="{AA5CA4FA-5C47-4E60-588B-69957024E57A}"/>
              </a:ext>
            </a:extLst>
          </p:cNvPr>
          <p:cNvPicPr>
            <a:picLocks noChangeAspect="1"/>
          </p:cNvPicPr>
          <p:nvPr/>
        </p:nvPicPr>
        <p:blipFill>
          <a:blip r:embed="rId2"/>
          <a:stretch>
            <a:fillRect/>
          </a:stretch>
        </p:blipFill>
        <p:spPr>
          <a:xfrm>
            <a:off x="10279725" y="2585258"/>
            <a:ext cx="1422400" cy="990600"/>
          </a:xfrm>
          <a:prstGeom prst="rect">
            <a:avLst/>
          </a:prstGeom>
        </p:spPr>
      </p:pic>
      <p:pic>
        <p:nvPicPr>
          <p:cNvPr id="8" name="Picture 7">
            <a:extLst>
              <a:ext uri="{FF2B5EF4-FFF2-40B4-BE49-F238E27FC236}">
                <a16:creationId xmlns:a16="http://schemas.microsoft.com/office/drawing/2014/main" id="{1A3D92EE-1D0F-5C15-A39F-63E5E56A7259}"/>
              </a:ext>
            </a:extLst>
          </p:cNvPr>
          <p:cNvPicPr>
            <a:picLocks noChangeAspect="1"/>
          </p:cNvPicPr>
          <p:nvPr/>
        </p:nvPicPr>
        <p:blipFill>
          <a:blip r:embed="rId2"/>
          <a:stretch>
            <a:fillRect/>
          </a:stretch>
        </p:blipFill>
        <p:spPr>
          <a:xfrm>
            <a:off x="101601" y="3470622"/>
            <a:ext cx="1422400" cy="990600"/>
          </a:xfrm>
          <a:prstGeom prst="rect">
            <a:avLst/>
          </a:prstGeom>
        </p:spPr>
      </p:pic>
      <p:pic>
        <p:nvPicPr>
          <p:cNvPr id="9" name="Picture 8">
            <a:extLst>
              <a:ext uri="{FF2B5EF4-FFF2-40B4-BE49-F238E27FC236}">
                <a16:creationId xmlns:a16="http://schemas.microsoft.com/office/drawing/2014/main" id="{25421848-8310-CD30-6519-9DF8B1DDD59E}"/>
              </a:ext>
            </a:extLst>
          </p:cNvPr>
          <p:cNvPicPr>
            <a:picLocks noChangeAspect="1"/>
          </p:cNvPicPr>
          <p:nvPr/>
        </p:nvPicPr>
        <p:blipFill>
          <a:blip r:embed="rId2"/>
          <a:stretch>
            <a:fillRect/>
          </a:stretch>
        </p:blipFill>
        <p:spPr>
          <a:xfrm>
            <a:off x="10279725" y="3554873"/>
            <a:ext cx="1422400" cy="990600"/>
          </a:xfrm>
          <a:prstGeom prst="rect">
            <a:avLst/>
          </a:prstGeom>
        </p:spPr>
      </p:pic>
      <p:pic>
        <p:nvPicPr>
          <p:cNvPr id="10" name="Picture 9">
            <a:extLst>
              <a:ext uri="{FF2B5EF4-FFF2-40B4-BE49-F238E27FC236}">
                <a16:creationId xmlns:a16="http://schemas.microsoft.com/office/drawing/2014/main" id="{C6E8CF9F-F7E9-8061-4C9A-A0932B5EF537}"/>
              </a:ext>
            </a:extLst>
          </p:cNvPr>
          <p:cNvPicPr>
            <a:picLocks noChangeAspect="1"/>
          </p:cNvPicPr>
          <p:nvPr/>
        </p:nvPicPr>
        <p:blipFill>
          <a:blip r:embed="rId2"/>
          <a:stretch>
            <a:fillRect/>
          </a:stretch>
        </p:blipFill>
        <p:spPr>
          <a:xfrm>
            <a:off x="10290230" y="4608222"/>
            <a:ext cx="1422400" cy="990600"/>
          </a:xfrm>
          <a:prstGeom prst="rect">
            <a:avLst/>
          </a:prstGeom>
        </p:spPr>
      </p:pic>
    </p:spTree>
    <p:extLst>
      <p:ext uri="{BB962C8B-B14F-4D97-AF65-F5344CB8AC3E}">
        <p14:creationId xmlns:p14="http://schemas.microsoft.com/office/powerpoint/2010/main" val="79357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Unemployment and the Labor Force</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3743486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FB95-3980-0C68-81C6-47D27AFA21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E49FBC-2B59-55D1-3084-F15AE8DDEC41}"/>
              </a:ext>
            </a:extLst>
          </p:cNvPr>
          <p:cNvSpPr>
            <a:spLocks noGrp="1"/>
          </p:cNvSpPr>
          <p:nvPr>
            <p:ph idx="1"/>
          </p:nvPr>
        </p:nvSpPr>
        <p:spPr/>
        <p:txBody>
          <a:bodyPr/>
          <a:lstStyle/>
          <a:p>
            <a:r>
              <a:rPr lang="en-US" dirty="0"/>
              <a:t>Will the CPI</a:t>
            </a:r>
          </a:p>
        </p:txBody>
      </p:sp>
    </p:spTree>
    <p:extLst>
      <p:ext uri="{BB962C8B-B14F-4D97-AF65-F5344CB8AC3E}">
        <p14:creationId xmlns:p14="http://schemas.microsoft.com/office/powerpoint/2010/main" val="42586150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524" y="365125"/>
            <a:ext cx="4128275" cy="1325563"/>
          </a:xfrm>
        </p:spPr>
        <p:txBody>
          <a:bodyPr/>
          <a:lstStyle/>
          <a:p>
            <a:endParaRPr lang="en-AU" dirty="0"/>
          </a:p>
        </p:txBody>
      </p:sp>
      <p:sp>
        <p:nvSpPr>
          <p:cNvPr id="3" name="Content Placeholder 2"/>
          <p:cNvSpPr>
            <a:spLocks noGrp="1"/>
          </p:cNvSpPr>
          <p:nvPr>
            <p:ph idx="1"/>
          </p:nvPr>
        </p:nvSpPr>
        <p:spPr>
          <a:xfrm>
            <a:off x="838200" y="3866355"/>
            <a:ext cx="10515600" cy="2780251"/>
          </a:xfrm>
        </p:spPr>
        <p:txBody>
          <a:bodyPr/>
          <a:lstStyle/>
          <a:p>
            <a:r>
              <a:rPr lang="en-AU" dirty="0">
                <a:solidFill>
                  <a:srgbClr val="FF0000"/>
                </a:solidFill>
              </a:rPr>
              <a:t>A. The basket doesn’t contain enough cars therefore it will understate the value of the basket and understate inflation.</a:t>
            </a:r>
          </a:p>
          <a:p>
            <a:r>
              <a:rPr lang="en-AU" dirty="0">
                <a:solidFill>
                  <a:srgbClr val="FF0000"/>
                </a:solidFill>
              </a:rPr>
              <a:t>B. The quality of internet is higher because of broadband. This increase in quality is not measured in the basket and so will overstate the cost of the basket, and overstate inflation. </a:t>
            </a:r>
          </a:p>
        </p:txBody>
      </p:sp>
      <p:pic>
        <p:nvPicPr>
          <p:cNvPr id="4" name="Picture 3"/>
          <p:cNvPicPr>
            <a:picLocks noChangeAspect="1"/>
          </p:cNvPicPr>
          <p:nvPr/>
        </p:nvPicPr>
        <p:blipFill>
          <a:blip r:embed="rId2"/>
          <a:stretch>
            <a:fillRect/>
          </a:stretch>
        </p:blipFill>
        <p:spPr>
          <a:xfrm>
            <a:off x="299883" y="434781"/>
            <a:ext cx="6925642" cy="1390844"/>
          </a:xfrm>
          <a:prstGeom prst="rect">
            <a:avLst/>
          </a:prstGeom>
        </p:spPr>
      </p:pic>
      <p:pic>
        <p:nvPicPr>
          <p:cNvPr id="5" name="Picture 4"/>
          <p:cNvPicPr>
            <a:picLocks noChangeAspect="1"/>
          </p:cNvPicPr>
          <p:nvPr/>
        </p:nvPicPr>
        <p:blipFill>
          <a:blip r:embed="rId3"/>
          <a:stretch>
            <a:fillRect/>
          </a:stretch>
        </p:blipFill>
        <p:spPr>
          <a:xfrm>
            <a:off x="271304" y="1580037"/>
            <a:ext cx="6982799" cy="2286319"/>
          </a:xfrm>
          <a:prstGeom prst="rect">
            <a:avLst/>
          </a:prstGeom>
        </p:spPr>
      </p:pic>
    </p:spTree>
    <p:extLst>
      <p:ext uri="{BB962C8B-B14F-4D97-AF65-F5344CB8AC3E}">
        <p14:creationId xmlns:p14="http://schemas.microsoft.com/office/powerpoint/2010/main" val="17855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7423354" y="1825625"/>
            <a:ext cx="3930445" cy="4351338"/>
          </a:xfrm>
        </p:spPr>
        <p:txBody>
          <a:bodyPr>
            <a:normAutofit fontScale="85000" lnSpcReduction="20000"/>
          </a:bodyPr>
          <a:lstStyle/>
          <a:p>
            <a:r>
              <a:rPr lang="en-AU" dirty="0">
                <a:solidFill>
                  <a:srgbClr val="FF0000"/>
                </a:solidFill>
              </a:rPr>
              <a:t>Answer: A</a:t>
            </a:r>
          </a:p>
          <a:p>
            <a:endParaRPr lang="en-AU" dirty="0">
              <a:solidFill>
                <a:srgbClr val="FF0000"/>
              </a:solidFill>
            </a:endParaRPr>
          </a:p>
          <a:p>
            <a:r>
              <a:rPr lang="en-AU" dirty="0">
                <a:solidFill>
                  <a:srgbClr val="FF0000"/>
                </a:solidFill>
              </a:rPr>
              <a:t>Overstates because of things like:</a:t>
            </a:r>
          </a:p>
          <a:p>
            <a:r>
              <a:rPr lang="en-AU" dirty="0">
                <a:solidFill>
                  <a:srgbClr val="FF0000"/>
                </a:solidFill>
              </a:rPr>
              <a:t>Not accounting for increase in quality of goods (</a:t>
            </a:r>
            <a:r>
              <a:rPr lang="en-AU" dirty="0" err="1">
                <a:solidFill>
                  <a:srgbClr val="FF0000"/>
                </a:solidFill>
              </a:rPr>
              <a:t>eg</a:t>
            </a:r>
            <a:r>
              <a:rPr lang="en-AU" dirty="0">
                <a:solidFill>
                  <a:srgbClr val="FF0000"/>
                </a:solidFill>
              </a:rPr>
              <a:t>. iPhones are much better than 10 years ago)</a:t>
            </a:r>
          </a:p>
          <a:p>
            <a:r>
              <a:rPr lang="en-AU" dirty="0">
                <a:solidFill>
                  <a:srgbClr val="FF0000"/>
                </a:solidFill>
              </a:rPr>
              <a:t>Not accounting for substitution of more expensive goods for cheaper goods</a:t>
            </a:r>
          </a:p>
          <a:p>
            <a:r>
              <a:rPr lang="en-AU" dirty="0">
                <a:solidFill>
                  <a:srgbClr val="FF0000"/>
                </a:solidFill>
              </a:rPr>
              <a:t>These are most commonly asked about</a:t>
            </a:r>
          </a:p>
        </p:txBody>
      </p:sp>
      <p:pic>
        <p:nvPicPr>
          <p:cNvPr id="4" name="Picture 3"/>
          <p:cNvPicPr>
            <a:picLocks noChangeAspect="1"/>
          </p:cNvPicPr>
          <p:nvPr/>
        </p:nvPicPr>
        <p:blipFill>
          <a:blip r:embed="rId2"/>
          <a:stretch>
            <a:fillRect/>
          </a:stretch>
        </p:blipFill>
        <p:spPr>
          <a:xfrm>
            <a:off x="433576" y="1381125"/>
            <a:ext cx="6631647" cy="4108552"/>
          </a:xfrm>
          <a:prstGeom prst="rect">
            <a:avLst/>
          </a:prstGeom>
        </p:spPr>
      </p:pic>
      <p:sp>
        <p:nvSpPr>
          <p:cNvPr id="5" name="Title 1"/>
          <p:cNvSpPr txBox="1">
            <a:spLocks/>
          </p:cNvSpPr>
          <p:nvPr/>
        </p:nvSpPr>
        <p:spPr>
          <a:xfrm>
            <a:off x="838200" y="189635"/>
            <a:ext cx="10515600" cy="7340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Random Inflation Questions</a:t>
            </a:r>
          </a:p>
        </p:txBody>
      </p:sp>
    </p:spTree>
    <p:extLst>
      <p:ext uri="{BB962C8B-B14F-4D97-AF65-F5344CB8AC3E}">
        <p14:creationId xmlns:p14="http://schemas.microsoft.com/office/powerpoint/2010/main" val="29154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7466" y="3725407"/>
            <a:ext cx="2600791" cy="829660"/>
          </a:xfrm>
          <a:solidFill>
            <a:schemeClr val="bg2">
              <a:lumMod val="40000"/>
              <a:lumOff val="60000"/>
            </a:schemeClr>
          </a:solidFill>
        </p:spPr>
        <p:txBody>
          <a:bodyPr>
            <a:normAutofit fontScale="92500"/>
          </a:bodyPr>
          <a:lstStyle/>
          <a:p>
            <a:r>
              <a:rPr lang="en-US" dirty="0">
                <a:hlinkClick r:id="rId2" action="ppaction://hlinksldjump"/>
              </a:rPr>
              <a:t>Consumer Price Index (CPI)</a:t>
            </a:r>
            <a:endParaRPr lang="en-US" dirty="0"/>
          </a:p>
        </p:txBody>
      </p:sp>
      <p:sp>
        <p:nvSpPr>
          <p:cNvPr id="4" name="Content Placeholder 2"/>
          <p:cNvSpPr txBox="1">
            <a:spLocks/>
          </p:cNvSpPr>
          <p:nvPr/>
        </p:nvSpPr>
        <p:spPr>
          <a:xfrm>
            <a:off x="6782645" y="3725407"/>
            <a:ext cx="2649222" cy="829660"/>
          </a:xfrm>
          <a:prstGeom prst="rect">
            <a:avLst/>
          </a:prstGeom>
          <a:solidFill>
            <a:schemeClr val="bg2">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hlinkClick r:id="" action="ppaction://noaction"/>
              </a:rPr>
              <a:t>GDP Deflator</a:t>
            </a:r>
            <a:endParaRPr lang="en-US" dirty="0"/>
          </a:p>
        </p:txBody>
      </p:sp>
      <p:sp>
        <p:nvSpPr>
          <p:cNvPr id="5" name="Down Arrow 4"/>
          <p:cNvSpPr/>
          <p:nvPr/>
        </p:nvSpPr>
        <p:spPr>
          <a:xfrm rot="2753109">
            <a:off x="4470398" y="1874601"/>
            <a:ext cx="812800" cy="2046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8788954">
            <a:off x="6335708" y="1882355"/>
            <a:ext cx="812800" cy="2046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649206" y="4707236"/>
            <a:ext cx="3322933" cy="1229117"/>
          </a:xfrm>
          <a:prstGeom prst="rect">
            <a:avLst/>
          </a:prstGeom>
        </p:spPr>
      </p:pic>
      <p:pic>
        <p:nvPicPr>
          <p:cNvPr id="8" name="Picture 7"/>
          <p:cNvPicPr>
            <a:picLocks noChangeAspect="1"/>
          </p:cNvPicPr>
          <p:nvPr/>
        </p:nvPicPr>
        <p:blipFill>
          <a:blip r:embed="rId4"/>
          <a:stretch>
            <a:fillRect/>
          </a:stretch>
        </p:blipFill>
        <p:spPr>
          <a:xfrm>
            <a:off x="6821653" y="4487331"/>
            <a:ext cx="2610214" cy="1457639"/>
          </a:xfrm>
          <a:prstGeom prst="rect">
            <a:avLst/>
          </a:prstGeom>
        </p:spPr>
      </p:pic>
      <p:sp>
        <p:nvSpPr>
          <p:cNvPr id="9" name="Title 1"/>
          <p:cNvSpPr txBox="1">
            <a:spLocks/>
          </p:cNvSpPr>
          <p:nvPr/>
        </p:nvSpPr>
        <p:spPr>
          <a:xfrm>
            <a:off x="1251155"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Methods of Measuring Inflation</a:t>
            </a:r>
            <a:endParaRPr lang="en-US" dirty="0"/>
          </a:p>
        </p:txBody>
      </p:sp>
      <p:sp>
        <p:nvSpPr>
          <p:cNvPr id="10" name="TextBox 9"/>
          <p:cNvSpPr txBox="1"/>
          <p:nvPr/>
        </p:nvSpPr>
        <p:spPr>
          <a:xfrm>
            <a:off x="3859381" y="1323556"/>
            <a:ext cx="5874554" cy="646331"/>
          </a:xfrm>
          <a:prstGeom prst="rect">
            <a:avLst/>
          </a:prstGeom>
          <a:noFill/>
        </p:spPr>
        <p:txBody>
          <a:bodyPr wrap="square" rtlCol="0">
            <a:spAutoFit/>
          </a:bodyPr>
          <a:lstStyle/>
          <a:p>
            <a:r>
              <a:rPr lang="en-US" sz="3600" dirty="0"/>
              <a:t>Price Indexes / Price Indices</a:t>
            </a:r>
          </a:p>
        </p:txBody>
      </p:sp>
      <p:sp>
        <p:nvSpPr>
          <p:cNvPr id="2" name="Freeform 1"/>
          <p:cNvSpPr/>
          <p:nvPr/>
        </p:nvSpPr>
        <p:spPr>
          <a:xfrm>
            <a:off x="2294626" y="3901634"/>
            <a:ext cx="1846053" cy="1293963"/>
          </a:xfrm>
          <a:custGeom>
            <a:avLst/>
            <a:gdLst>
              <a:gd name="connsiteX0" fmla="*/ 0 w 1846053"/>
              <a:gd name="connsiteY0" fmla="*/ 767751 h 1293963"/>
              <a:gd name="connsiteX1" fmla="*/ 8626 w 1846053"/>
              <a:gd name="connsiteY1" fmla="*/ 871268 h 1293963"/>
              <a:gd name="connsiteX2" fmla="*/ 17253 w 1846053"/>
              <a:gd name="connsiteY2" fmla="*/ 897147 h 1293963"/>
              <a:gd name="connsiteX3" fmla="*/ 34505 w 1846053"/>
              <a:gd name="connsiteY3" fmla="*/ 966159 h 1293963"/>
              <a:gd name="connsiteX4" fmla="*/ 51758 w 1846053"/>
              <a:gd name="connsiteY4" fmla="*/ 1052423 h 1293963"/>
              <a:gd name="connsiteX5" fmla="*/ 60385 w 1846053"/>
              <a:gd name="connsiteY5" fmla="*/ 1112808 h 1293963"/>
              <a:gd name="connsiteX6" fmla="*/ 69011 w 1846053"/>
              <a:gd name="connsiteY6" fmla="*/ 1190446 h 1293963"/>
              <a:gd name="connsiteX7" fmla="*/ 77637 w 1846053"/>
              <a:gd name="connsiteY7" fmla="*/ 1224951 h 1293963"/>
              <a:gd name="connsiteX8" fmla="*/ 94890 w 1846053"/>
              <a:gd name="connsiteY8" fmla="*/ 1293963 h 1293963"/>
              <a:gd name="connsiteX9" fmla="*/ 120769 w 1846053"/>
              <a:gd name="connsiteY9" fmla="*/ 1285336 h 1293963"/>
              <a:gd name="connsiteX10" fmla="*/ 258792 w 1846053"/>
              <a:gd name="connsiteY10" fmla="*/ 1155940 h 1293963"/>
              <a:gd name="connsiteX11" fmla="*/ 284671 w 1846053"/>
              <a:gd name="connsiteY11" fmla="*/ 1138687 h 1293963"/>
              <a:gd name="connsiteX12" fmla="*/ 353683 w 1846053"/>
              <a:gd name="connsiteY12" fmla="*/ 1061049 h 1293963"/>
              <a:gd name="connsiteX13" fmla="*/ 465826 w 1846053"/>
              <a:gd name="connsiteY13" fmla="*/ 957532 h 1293963"/>
              <a:gd name="connsiteX14" fmla="*/ 500332 w 1846053"/>
              <a:gd name="connsiteY14" fmla="*/ 931653 h 1293963"/>
              <a:gd name="connsiteX15" fmla="*/ 681486 w 1846053"/>
              <a:gd name="connsiteY15" fmla="*/ 741872 h 1293963"/>
              <a:gd name="connsiteX16" fmla="*/ 793630 w 1846053"/>
              <a:gd name="connsiteY16" fmla="*/ 638355 h 1293963"/>
              <a:gd name="connsiteX17" fmla="*/ 923026 w 1846053"/>
              <a:gd name="connsiteY17" fmla="*/ 526212 h 1293963"/>
              <a:gd name="connsiteX18" fmla="*/ 1035169 w 1846053"/>
              <a:gd name="connsiteY18" fmla="*/ 448574 h 1293963"/>
              <a:gd name="connsiteX19" fmla="*/ 1164566 w 1846053"/>
              <a:gd name="connsiteY19" fmla="*/ 379563 h 1293963"/>
              <a:gd name="connsiteX20" fmla="*/ 1190445 w 1846053"/>
              <a:gd name="connsiteY20" fmla="*/ 362310 h 1293963"/>
              <a:gd name="connsiteX21" fmla="*/ 1311215 w 1846053"/>
              <a:gd name="connsiteY21" fmla="*/ 301925 h 1293963"/>
              <a:gd name="connsiteX22" fmla="*/ 1431985 w 1846053"/>
              <a:gd name="connsiteY22" fmla="*/ 241540 h 1293963"/>
              <a:gd name="connsiteX23" fmla="*/ 1587260 w 1846053"/>
              <a:gd name="connsiteY23" fmla="*/ 163902 h 1293963"/>
              <a:gd name="connsiteX24" fmla="*/ 1725283 w 1846053"/>
              <a:gd name="connsiteY24" fmla="*/ 86264 h 1293963"/>
              <a:gd name="connsiteX25" fmla="*/ 1751162 w 1846053"/>
              <a:gd name="connsiteY25" fmla="*/ 60385 h 1293963"/>
              <a:gd name="connsiteX26" fmla="*/ 1828800 w 1846053"/>
              <a:gd name="connsiteY26" fmla="*/ 17253 h 1293963"/>
              <a:gd name="connsiteX27" fmla="*/ 1846053 w 1846053"/>
              <a:gd name="connsiteY27" fmla="*/ 0 h 129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46053" h="1293963">
                <a:moveTo>
                  <a:pt x="0" y="767751"/>
                </a:moveTo>
                <a:cubicBezTo>
                  <a:pt x="2875" y="802257"/>
                  <a:pt x="4050" y="836946"/>
                  <a:pt x="8626" y="871268"/>
                </a:cubicBezTo>
                <a:cubicBezTo>
                  <a:pt x="9828" y="880281"/>
                  <a:pt x="14860" y="888374"/>
                  <a:pt x="17253" y="897147"/>
                </a:cubicBezTo>
                <a:cubicBezTo>
                  <a:pt x="23492" y="920023"/>
                  <a:pt x="29855" y="942908"/>
                  <a:pt x="34505" y="966159"/>
                </a:cubicBezTo>
                <a:cubicBezTo>
                  <a:pt x="54329" y="1065278"/>
                  <a:pt x="32270" y="993958"/>
                  <a:pt x="51758" y="1052423"/>
                </a:cubicBezTo>
                <a:cubicBezTo>
                  <a:pt x="54634" y="1072551"/>
                  <a:pt x="57863" y="1092632"/>
                  <a:pt x="60385" y="1112808"/>
                </a:cubicBezTo>
                <a:cubicBezTo>
                  <a:pt x="63615" y="1138645"/>
                  <a:pt x="65052" y="1164710"/>
                  <a:pt x="69011" y="1190446"/>
                </a:cubicBezTo>
                <a:cubicBezTo>
                  <a:pt x="70814" y="1202164"/>
                  <a:pt x="75065" y="1213378"/>
                  <a:pt x="77637" y="1224951"/>
                </a:cubicBezTo>
                <a:cubicBezTo>
                  <a:pt x="91517" y="1287408"/>
                  <a:pt x="79476" y="1247718"/>
                  <a:pt x="94890" y="1293963"/>
                </a:cubicBezTo>
                <a:cubicBezTo>
                  <a:pt x="103516" y="1291087"/>
                  <a:pt x="113415" y="1290684"/>
                  <a:pt x="120769" y="1285336"/>
                </a:cubicBezTo>
                <a:cubicBezTo>
                  <a:pt x="180878" y="1241620"/>
                  <a:pt x="203699" y="1206025"/>
                  <a:pt x="258792" y="1155940"/>
                </a:cubicBezTo>
                <a:cubicBezTo>
                  <a:pt x="266463" y="1148966"/>
                  <a:pt x="277340" y="1146018"/>
                  <a:pt x="284671" y="1138687"/>
                </a:cubicBezTo>
                <a:cubicBezTo>
                  <a:pt x="309155" y="1114203"/>
                  <a:pt x="329199" y="1085533"/>
                  <a:pt x="353683" y="1061049"/>
                </a:cubicBezTo>
                <a:cubicBezTo>
                  <a:pt x="389655" y="1025077"/>
                  <a:pt x="425128" y="988055"/>
                  <a:pt x="465826" y="957532"/>
                </a:cubicBezTo>
                <a:cubicBezTo>
                  <a:pt x="477328" y="948906"/>
                  <a:pt x="490166" y="941819"/>
                  <a:pt x="500332" y="931653"/>
                </a:cubicBezTo>
                <a:cubicBezTo>
                  <a:pt x="562171" y="869814"/>
                  <a:pt x="619647" y="803711"/>
                  <a:pt x="681486" y="741872"/>
                </a:cubicBezTo>
                <a:cubicBezTo>
                  <a:pt x="717458" y="705900"/>
                  <a:pt x="756585" y="673221"/>
                  <a:pt x="793630" y="638355"/>
                </a:cubicBezTo>
                <a:cubicBezTo>
                  <a:pt x="861288" y="574677"/>
                  <a:pt x="804858" y="614838"/>
                  <a:pt x="923026" y="526212"/>
                </a:cubicBezTo>
                <a:cubicBezTo>
                  <a:pt x="959398" y="498933"/>
                  <a:pt x="995053" y="469969"/>
                  <a:pt x="1035169" y="448574"/>
                </a:cubicBezTo>
                <a:cubicBezTo>
                  <a:pt x="1078301" y="425570"/>
                  <a:pt x="1123893" y="406679"/>
                  <a:pt x="1164566" y="379563"/>
                </a:cubicBezTo>
                <a:cubicBezTo>
                  <a:pt x="1173192" y="373812"/>
                  <a:pt x="1181282" y="367161"/>
                  <a:pt x="1190445" y="362310"/>
                </a:cubicBezTo>
                <a:cubicBezTo>
                  <a:pt x="1230223" y="341251"/>
                  <a:pt x="1270958" y="322053"/>
                  <a:pt x="1311215" y="301925"/>
                </a:cubicBezTo>
                <a:cubicBezTo>
                  <a:pt x="1351472" y="281797"/>
                  <a:pt x="1395978" y="268545"/>
                  <a:pt x="1431985" y="241540"/>
                </a:cubicBezTo>
                <a:cubicBezTo>
                  <a:pt x="1518617" y="176565"/>
                  <a:pt x="1401215" y="260370"/>
                  <a:pt x="1587260" y="163902"/>
                </a:cubicBezTo>
                <a:cubicBezTo>
                  <a:pt x="1769860" y="69220"/>
                  <a:pt x="1644771" y="113102"/>
                  <a:pt x="1725283" y="86264"/>
                </a:cubicBezTo>
                <a:cubicBezTo>
                  <a:pt x="1733909" y="77638"/>
                  <a:pt x="1741402" y="67705"/>
                  <a:pt x="1751162" y="60385"/>
                </a:cubicBezTo>
                <a:cubicBezTo>
                  <a:pt x="1836921" y="-3934"/>
                  <a:pt x="1755061" y="66412"/>
                  <a:pt x="1828800" y="17253"/>
                </a:cubicBezTo>
                <a:cubicBezTo>
                  <a:pt x="1835567" y="12742"/>
                  <a:pt x="1840302" y="5751"/>
                  <a:pt x="1846053" y="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13091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Nominal vs Real GDP</a:t>
            </a:r>
          </a:p>
        </p:txBody>
      </p:sp>
      <p:sp>
        <p:nvSpPr>
          <p:cNvPr id="5" name="Text Placeholder 4"/>
          <p:cNvSpPr>
            <a:spLocks noGrp="1"/>
          </p:cNvSpPr>
          <p:nvPr>
            <p:ph type="body" idx="1"/>
          </p:nvPr>
        </p:nvSpPr>
        <p:spPr/>
        <p:txBody>
          <a:bodyPr/>
          <a:lstStyle/>
          <a:p>
            <a:r>
              <a:rPr lang="en-US" dirty="0"/>
              <a:t>Before we cover the GDP Deflator, we need to cover Nominal vs Real GDP</a:t>
            </a:r>
          </a:p>
        </p:txBody>
      </p:sp>
    </p:spTree>
    <p:extLst>
      <p:ext uri="{BB962C8B-B14F-4D97-AF65-F5344CB8AC3E}">
        <p14:creationId xmlns:p14="http://schemas.microsoft.com/office/powerpoint/2010/main" val="37761447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246063"/>
            <a:ext cx="4997823" cy="896938"/>
          </a:xfrm>
        </p:spPr>
        <p:txBody>
          <a:bodyPr/>
          <a:lstStyle/>
          <a:p>
            <a:r>
              <a:rPr lang="en-US" dirty="0"/>
              <a:t>Nominal vs Real GDP</a:t>
            </a:r>
          </a:p>
        </p:txBody>
      </p:sp>
      <p:sp>
        <p:nvSpPr>
          <p:cNvPr id="3" name="Content Placeholder 2"/>
          <p:cNvSpPr>
            <a:spLocks noGrp="1"/>
          </p:cNvSpPr>
          <p:nvPr>
            <p:ph idx="1"/>
          </p:nvPr>
        </p:nvSpPr>
        <p:spPr>
          <a:xfrm>
            <a:off x="5739724" y="29933"/>
            <a:ext cx="6604676" cy="939698"/>
          </a:xfrm>
        </p:spPr>
        <p:txBody>
          <a:bodyPr>
            <a:normAutofit fontScale="77500" lnSpcReduction="20000"/>
          </a:bodyPr>
          <a:lstStyle/>
          <a:p>
            <a:pPr marL="0" indent="0">
              <a:buNone/>
            </a:pPr>
            <a:r>
              <a:rPr lang="en-US" b="1" u="sng" dirty="0"/>
              <a:t>Nominal vs Real</a:t>
            </a:r>
          </a:p>
          <a:p>
            <a:r>
              <a:rPr lang="en-US" dirty="0"/>
              <a:t>Recall that </a:t>
            </a:r>
            <a:r>
              <a:rPr lang="en-US" dirty="0">
                <a:solidFill>
                  <a:srgbClr val="00B0F0"/>
                </a:solidFill>
              </a:rPr>
              <a:t>nominal </a:t>
            </a:r>
            <a:r>
              <a:rPr lang="en-US" dirty="0"/>
              <a:t>values are </a:t>
            </a:r>
            <a:r>
              <a:rPr lang="en-US" dirty="0">
                <a:solidFill>
                  <a:srgbClr val="00B0F0"/>
                </a:solidFill>
              </a:rPr>
              <a:t>simply a number </a:t>
            </a:r>
            <a:r>
              <a:rPr lang="en-US" dirty="0"/>
              <a:t>and </a:t>
            </a:r>
            <a:r>
              <a:rPr lang="en-US" dirty="0">
                <a:solidFill>
                  <a:srgbClr val="00B050"/>
                </a:solidFill>
              </a:rPr>
              <a:t>real</a:t>
            </a:r>
            <a:r>
              <a:rPr lang="en-US" dirty="0"/>
              <a:t> values show the </a:t>
            </a:r>
            <a:r>
              <a:rPr lang="en-US" dirty="0">
                <a:solidFill>
                  <a:srgbClr val="00B050"/>
                </a:solidFill>
              </a:rPr>
              <a:t>true values</a:t>
            </a:r>
            <a:r>
              <a:rPr lang="en-US" dirty="0"/>
              <a:t>. </a:t>
            </a:r>
          </a:p>
        </p:txBody>
      </p:sp>
      <p:sp>
        <p:nvSpPr>
          <p:cNvPr id="6" name="TextBox 5"/>
          <p:cNvSpPr txBox="1"/>
          <p:nvPr/>
        </p:nvSpPr>
        <p:spPr>
          <a:xfrm>
            <a:off x="3924516" y="5162949"/>
            <a:ext cx="3630417" cy="1384995"/>
          </a:xfrm>
          <a:prstGeom prst="rect">
            <a:avLst/>
          </a:prstGeom>
          <a:solidFill>
            <a:srgbClr val="FFFF00"/>
          </a:solidFill>
        </p:spPr>
        <p:txBody>
          <a:bodyPr wrap="square" rtlCol="0">
            <a:spAutoFit/>
          </a:bodyPr>
          <a:lstStyle/>
          <a:p>
            <a:r>
              <a:rPr lang="en-US" sz="1200" dirty="0">
                <a:solidFill>
                  <a:srgbClr val="FF0000"/>
                </a:solidFill>
              </a:rPr>
              <a:t>Summary</a:t>
            </a:r>
          </a:p>
          <a:p>
            <a:pPr marL="285750" indent="-285750">
              <a:buFont typeface="Arial" panose="020B0604020202020204" pitchFamily="34" charset="0"/>
              <a:buChar char="•"/>
            </a:pPr>
            <a:r>
              <a:rPr lang="en-US" sz="1200" b="1" dirty="0">
                <a:solidFill>
                  <a:srgbClr val="FF0000"/>
                </a:solidFill>
              </a:rPr>
              <a:t>Nominal GDP </a:t>
            </a:r>
            <a:r>
              <a:rPr lang="en-US" sz="1200" dirty="0">
                <a:solidFill>
                  <a:srgbClr val="FF0000"/>
                </a:solidFill>
              </a:rPr>
              <a:t>– measures the monetary value of output and so is affected by price level change/inflation</a:t>
            </a:r>
          </a:p>
          <a:p>
            <a:pPr marL="285750" indent="-285750">
              <a:buFont typeface="Arial" panose="020B0604020202020204" pitchFamily="34" charset="0"/>
              <a:buChar char="•"/>
            </a:pPr>
            <a:r>
              <a:rPr lang="en-US" sz="1200" b="1" dirty="0">
                <a:solidFill>
                  <a:srgbClr val="FF0000"/>
                </a:solidFill>
              </a:rPr>
              <a:t>Real GDP </a:t>
            </a:r>
            <a:r>
              <a:rPr lang="en-US" sz="1200" dirty="0">
                <a:solidFill>
                  <a:srgbClr val="FF0000"/>
                </a:solidFill>
              </a:rPr>
              <a:t>–measures the real output of the economy and so is not affected by price level/inflation – it is adjusted for inflation</a:t>
            </a:r>
          </a:p>
        </p:txBody>
      </p:sp>
      <p:sp>
        <p:nvSpPr>
          <p:cNvPr id="11" name="Rectangle 10"/>
          <p:cNvSpPr/>
          <p:nvPr/>
        </p:nvSpPr>
        <p:spPr>
          <a:xfrm>
            <a:off x="6158338" y="1306158"/>
            <a:ext cx="5502718" cy="2554545"/>
          </a:xfrm>
          <a:prstGeom prst="rect">
            <a:avLst/>
          </a:prstGeom>
          <a:solidFill>
            <a:schemeClr val="accent3">
              <a:lumMod val="20000"/>
              <a:lumOff val="80000"/>
            </a:schemeClr>
          </a:solidFill>
        </p:spPr>
        <p:txBody>
          <a:bodyPr wrap="square">
            <a:spAutoFit/>
          </a:bodyPr>
          <a:lstStyle/>
          <a:p>
            <a:r>
              <a:rPr lang="en-US" sz="2000" b="1" u="sng" dirty="0"/>
              <a:t>Real GDP</a:t>
            </a:r>
          </a:p>
          <a:p>
            <a:pPr marL="285750" indent="-285750">
              <a:buFont typeface="Arial" panose="020B0604020202020204" pitchFamily="34" charset="0"/>
              <a:buChar char="•"/>
            </a:pPr>
            <a:r>
              <a:rPr lang="en-US" sz="2000" dirty="0"/>
              <a:t>Growth in the </a:t>
            </a:r>
            <a:r>
              <a:rPr lang="en-US" sz="2000" dirty="0">
                <a:solidFill>
                  <a:srgbClr val="00B0F0"/>
                </a:solidFill>
              </a:rPr>
              <a:t>real GDP</a:t>
            </a:r>
            <a:r>
              <a:rPr lang="en-US" sz="2000" dirty="0"/>
              <a:t> shows an </a:t>
            </a:r>
            <a:r>
              <a:rPr lang="en-US" sz="2000" dirty="0">
                <a:solidFill>
                  <a:srgbClr val="00B0F0"/>
                </a:solidFill>
              </a:rPr>
              <a:t>increase in the true production </a:t>
            </a:r>
            <a:r>
              <a:rPr lang="en-US" sz="2000" dirty="0"/>
              <a:t>in the economy – the real output. </a:t>
            </a:r>
          </a:p>
          <a:p>
            <a:pPr marL="285750" indent="-285750">
              <a:buFont typeface="Arial" panose="020B0604020202020204" pitchFamily="34" charset="0"/>
              <a:buChar char="•"/>
            </a:pPr>
            <a:r>
              <a:rPr lang="en-US" sz="2000" dirty="0">
                <a:solidFill>
                  <a:srgbClr val="00B0F0"/>
                </a:solidFill>
              </a:rPr>
              <a:t>Accounts for inflation</a:t>
            </a:r>
          </a:p>
          <a:p>
            <a:pPr marL="285750" indent="-285750">
              <a:buFont typeface="Arial" panose="020B0604020202020204" pitchFamily="34" charset="0"/>
              <a:buChar char="•"/>
            </a:pPr>
            <a:r>
              <a:rPr lang="en-US" sz="2000" dirty="0"/>
              <a:t>Real GDP could increase only if:</a:t>
            </a:r>
          </a:p>
          <a:p>
            <a:pPr marL="914400" lvl="1" indent="-457200">
              <a:buFont typeface="+mj-lt"/>
              <a:buAutoNum type="arabicPeriod"/>
            </a:pPr>
            <a:r>
              <a:rPr lang="en-US" sz="2000" dirty="0"/>
              <a:t>More or more valuable G&amp;S produced in the economy. </a:t>
            </a:r>
          </a:p>
        </p:txBody>
      </p:sp>
      <p:sp>
        <p:nvSpPr>
          <p:cNvPr id="12" name="Rectangle 11"/>
          <p:cNvSpPr/>
          <p:nvPr/>
        </p:nvSpPr>
        <p:spPr>
          <a:xfrm>
            <a:off x="315067" y="1306158"/>
            <a:ext cx="5424658" cy="3477875"/>
          </a:xfrm>
          <a:prstGeom prst="rect">
            <a:avLst/>
          </a:prstGeom>
          <a:solidFill>
            <a:schemeClr val="accent4">
              <a:lumMod val="20000"/>
              <a:lumOff val="80000"/>
            </a:schemeClr>
          </a:solidFill>
        </p:spPr>
        <p:txBody>
          <a:bodyPr wrap="square">
            <a:spAutoFit/>
          </a:bodyPr>
          <a:lstStyle/>
          <a:p>
            <a:r>
              <a:rPr lang="en-US" sz="2000" b="1" u="sng" dirty="0"/>
              <a:t>Nominal GDP</a:t>
            </a:r>
          </a:p>
          <a:p>
            <a:pPr marL="285750" indent="-285750">
              <a:buFont typeface="Arial" panose="020B0604020202020204" pitchFamily="34" charset="0"/>
              <a:buChar char="•"/>
            </a:pPr>
            <a:r>
              <a:rPr lang="en-US" sz="2000" dirty="0"/>
              <a:t>Nominal GDP simply refers to the monetary amount of GDP. </a:t>
            </a:r>
          </a:p>
          <a:p>
            <a:pPr marL="342900" indent="-342900">
              <a:buFont typeface="Arial" panose="020B0604020202020204" pitchFamily="34" charset="0"/>
              <a:buChar char="•"/>
            </a:pPr>
            <a:r>
              <a:rPr lang="en-US" sz="2000" dirty="0">
                <a:solidFill>
                  <a:srgbClr val="00B050"/>
                </a:solidFill>
              </a:rPr>
              <a:t>Does not account for inflation.</a:t>
            </a:r>
          </a:p>
          <a:p>
            <a:pPr marL="285750" indent="-285750">
              <a:buFont typeface="Arial" panose="020B0604020202020204" pitchFamily="34" charset="0"/>
              <a:buChar char="•"/>
            </a:pPr>
            <a:r>
              <a:rPr lang="en-US" sz="2000" dirty="0"/>
              <a:t>Nominal GDP could increase if:</a:t>
            </a:r>
          </a:p>
          <a:p>
            <a:pPr marL="800100" lvl="1" indent="-342900">
              <a:buFont typeface="+mj-lt"/>
              <a:buAutoNum type="arabicPeriod"/>
            </a:pPr>
            <a:r>
              <a:rPr lang="en-US" sz="2000" dirty="0"/>
              <a:t>More G&amp;S or more valuable G&amp;S produced in the economy </a:t>
            </a:r>
          </a:p>
          <a:p>
            <a:pPr marL="800100" lvl="1" indent="-342900">
              <a:buFont typeface="+mj-lt"/>
              <a:buAutoNum type="arabicPeriod"/>
            </a:pPr>
            <a:r>
              <a:rPr lang="en-US" sz="2000" dirty="0"/>
              <a:t>A higher price level. </a:t>
            </a:r>
          </a:p>
          <a:p>
            <a:pPr marL="1200150" lvl="2" indent="-285750">
              <a:buFont typeface="Arial" panose="020B0604020202020204" pitchFamily="34" charset="0"/>
              <a:buChar char="•"/>
            </a:pPr>
            <a:r>
              <a:rPr lang="en-US" sz="2000" dirty="0">
                <a:solidFill>
                  <a:srgbClr val="00B050"/>
                </a:solidFill>
              </a:rPr>
              <a:t>increase of prices </a:t>
            </a:r>
            <a:r>
              <a:rPr lang="en-US" sz="2000" dirty="0"/>
              <a:t>would cause the </a:t>
            </a:r>
            <a:r>
              <a:rPr lang="en-US" sz="2000" dirty="0">
                <a:solidFill>
                  <a:srgbClr val="00B050"/>
                </a:solidFill>
              </a:rPr>
              <a:t>nominal GDP </a:t>
            </a:r>
            <a:r>
              <a:rPr lang="en-US" sz="2000" dirty="0"/>
              <a:t>to increase, </a:t>
            </a:r>
            <a:r>
              <a:rPr lang="en-US" sz="2000" dirty="0">
                <a:solidFill>
                  <a:srgbClr val="00B050"/>
                </a:solidFill>
              </a:rPr>
              <a:t>even if real output is the same</a:t>
            </a:r>
            <a:r>
              <a:rPr lang="en-US" sz="2000" dirty="0"/>
              <a:t>. </a:t>
            </a:r>
          </a:p>
        </p:txBody>
      </p:sp>
      <p:pic>
        <p:nvPicPr>
          <p:cNvPr id="4" name="Picture 3"/>
          <p:cNvPicPr>
            <a:picLocks noChangeAspect="1"/>
          </p:cNvPicPr>
          <p:nvPr/>
        </p:nvPicPr>
        <p:blipFill>
          <a:blip r:embed="rId2"/>
          <a:stretch>
            <a:fillRect/>
          </a:stretch>
        </p:blipFill>
        <p:spPr>
          <a:xfrm>
            <a:off x="1772037" y="5074172"/>
            <a:ext cx="1865899" cy="1412032"/>
          </a:xfrm>
          <a:prstGeom prst="rect">
            <a:avLst/>
          </a:prstGeom>
        </p:spPr>
      </p:pic>
      <p:sp>
        <p:nvSpPr>
          <p:cNvPr id="5" name="AutoShape 2" descr="Real Value Loa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7619828" y="4375289"/>
            <a:ext cx="2579739" cy="1260720"/>
          </a:xfrm>
          <a:prstGeom prst="rect">
            <a:avLst/>
          </a:prstGeom>
        </p:spPr>
      </p:pic>
    </p:spTree>
    <p:extLst>
      <p:ext uri="{BB962C8B-B14F-4D97-AF65-F5344CB8AC3E}">
        <p14:creationId xmlns:p14="http://schemas.microsoft.com/office/powerpoint/2010/main" val="421591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Which accounts for inflation and which does not?</a:t>
            </a:r>
          </a:p>
          <a:p>
            <a:r>
              <a:rPr lang="en-US" dirty="0">
                <a:solidFill>
                  <a:srgbClr val="FF0000"/>
                </a:solidFill>
              </a:rPr>
              <a:t>RGDP accounts for inflation</a:t>
            </a:r>
          </a:p>
          <a:p>
            <a:r>
              <a:rPr lang="en-US" dirty="0">
                <a:solidFill>
                  <a:srgbClr val="FF0000"/>
                </a:solidFill>
              </a:rPr>
              <a:t>NGDP does not account for inflation. </a:t>
            </a:r>
          </a:p>
          <a:p>
            <a:r>
              <a:rPr lang="en-US" dirty="0"/>
              <a:t>What can increase Nominal GDP?</a:t>
            </a:r>
          </a:p>
          <a:p>
            <a:r>
              <a:rPr lang="en-US" dirty="0">
                <a:solidFill>
                  <a:srgbClr val="FF0000"/>
                </a:solidFill>
              </a:rPr>
              <a:t>An increase in price level OR</a:t>
            </a:r>
          </a:p>
          <a:p>
            <a:r>
              <a:rPr lang="en-US" dirty="0">
                <a:solidFill>
                  <a:srgbClr val="FF0000"/>
                </a:solidFill>
              </a:rPr>
              <a:t>A true increase in the quantity/quality of what is produced.</a:t>
            </a:r>
          </a:p>
          <a:p>
            <a:r>
              <a:rPr lang="en-US" dirty="0"/>
              <a:t>What can increase Real GDP?</a:t>
            </a:r>
          </a:p>
          <a:p>
            <a:r>
              <a:rPr lang="en-US" dirty="0">
                <a:solidFill>
                  <a:srgbClr val="FF0000"/>
                </a:solidFill>
              </a:rPr>
              <a:t>A true increase in the quantity/quality of what is produced only. </a:t>
            </a:r>
          </a:p>
          <a:p>
            <a:endParaRPr lang="en-US" dirty="0"/>
          </a:p>
        </p:txBody>
      </p:sp>
    </p:spTree>
    <p:extLst>
      <p:ext uri="{BB962C8B-B14F-4D97-AF65-F5344CB8AC3E}">
        <p14:creationId xmlns:p14="http://schemas.microsoft.com/office/powerpoint/2010/main" val="222168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562" y="-893"/>
            <a:ext cx="10515600" cy="997495"/>
          </a:xfrm>
        </p:spPr>
        <p:txBody>
          <a:bodyPr/>
          <a:lstStyle/>
          <a:p>
            <a:r>
              <a:rPr lang="en-US" dirty="0"/>
              <a:t>Nominal vs Real GDP Calculation</a:t>
            </a:r>
          </a:p>
        </p:txBody>
      </p:sp>
      <p:sp>
        <p:nvSpPr>
          <p:cNvPr id="16" name="TextBox 15"/>
          <p:cNvSpPr txBox="1"/>
          <p:nvPr/>
        </p:nvSpPr>
        <p:spPr>
          <a:xfrm>
            <a:off x="442452" y="4130027"/>
            <a:ext cx="5599770" cy="923330"/>
          </a:xfrm>
          <a:prstGeom prst="rect">
            <a:avLst/>
          </a:prstGeom>
          <a:solidFill>
            <a:schemeClr val="accent2">
              <a:lumMod val="20000"/>
              <a:lumOff val="80000"/>
            </a:schemeClr>
          </a:solidFill>
        </p:spPr>
        <p:txBody>
          <a:bodyPr wrap="square" rtlCol="0">
            <a:spAutoFit/>
          </a:bodyPr>
          <a:lstStyle/>
          <a:p>
            <a:r>
              <a:rPr lang="en-US" dirty="0"/>
              <a:t>Nominal GDP</a:t>
            </a:r>
            <a:r>
              <a:rPr lang="en-US" baseline="-25000" dirty="0"/>
              <a:t>year1</a:t>
            </a:r>
            <a:r>
              <a:rPr lang="en-US" dirty="0"/>
              <a:t> = </a:t>
            </a:r>
            <a:r>
              <a:rPr lang="en-US" dirty="0" err="1"/>
              <a:t>Price</a:t>
            </a:r>
            <a:r>
              <a:rPr lang="en-US" baseline="-25000" dirty="0" err="1"/>
              <a:t>GoodA</a:t>
            </a:r>
            <a:r>
              <a:rPr lang="en-US" dirty="0"/>
              <a:t> x </a:t>
            </a:r>
            <a:r>
              <a:rPr lang="en-US" dirty="0" err="1"/>
              <a:t>Quantity</a:t>
            </a:r>
            <a:r>
              <a:rPr lang="en-US" baseline="-25000" dirty="0" err="1"/>
              <a:t>GoodA</a:t>
            </a:r>
            <a:r>
              <a:rPr lang="en-US" dirty="0"/>
              <a:t> </a:t>
            </a:r>
            <a:r>
              <a:rPr lang="en-US" baseline="-25000" dirty="0"/>
              <a:t>+</a:t>
            </a:r>
            <a:r>
              <a:rPr lang="en-US" dirty="0"/>
              <a:t> </a:t>
            </a:r>
            <a:r>
              <a:rPr lang="en-US" dirty="0" err="1"/>
              <a:t>Price</a:t>
            </a:r>
            <a:r>
              <a:rPr lang="en-US" baseline="-25000" dirty="0" err="1"/>
              <a:t>GoodB</a:t>
            </a:r>
            <a:r>
              <a:rPr lang="en-US" dirty="0"/>
              <a:t> x </a:t>
            </a:r>
            <a:r>
              <a:rPr lang="en-US" dirty="0" err="1"/>
              <a:t>Quantity</a:t>
            </a:r>
            <a:r>
              <a:rPr lang="en-US" baseline="-25000" dirty="0" err="1"/>
              <a:t>GoodB</a:t>
            </a:r>
            <a:r>
              <a:rPr lang="en-US" dirty="0"/>
              <a:t> </a:t>
            </a:r>
          </a:p>
          <a:p>
            <a:r>
              <a:rPr lang="en-US" dirty="0"/>
              <a:t>= </a:t>
            </a:r>
            <a:r>
              <a:rPr lang="en-US" dirty="0">
                <a:solidFill>
                  <a:srgbClr val="7030A0"/>
                </a:solidFill>
              </a:rPr>
              <a:t>$1000 </a:t>
            </a:r>
            <a:r>
              <a:rPr lang="en-US" dirty="0"/>
              <a:t>x 20 + </a:t>
            </a:r>
            <a:r>
              <a:rPr lang="en-US" dirty="0">
                <a:solidFill>
                  <a:srgbClr val="7030A0"/>
                </a:solidFill>
              </a:rPr>
              <a:t>$1 </a:t>
            </a:r>
            <a:r>
              <a:rPr lang="en-US" dirty="0"/>
              <a:t>x 5000 = </a:t>
            </a:r>
            <a:r>
              <a:rPr lang="en-US" dirty="0">
                <a:solidFill>
                  <a:srgbClr val="7030A0"/>
                </a:solidFill>
              </a:rPr>
              <a:t>$25,000</a:t>
            </a:r>
          </a:p>
        </p:txBody>
      </p:sp>
      <p:sp>
        <p:nvSpPr>
          <p:cNvPr id="17" name="TextBox 16"/>
          <p:cNvSpPr txBox="1"/>
          <p:nvPr/>
        </p:nvSpPr>
        <p:spPr>
          <a:xfrm>
            <a:off x="6439891" y="4107318"/>
            <a:ext cx="5599770" cy="923330"/>
          </a:xfrm>
          <a:prstGeom prst="rect">
            <a:avLst/>
          </a:prstGeom>
          <a:solidFill>
            <a:schemeClr val="accent2">
              <a:lumMod val="20000"/>
              <a:lumOff val="80000"/>
            </a:schemeClr>
          </a:solidFill>
        </p:spPr>
        <p:txBody>
          <a:bodyPr wrap="square" rtlCol="0">
            <a:spAutoFit/>
          </a:bodyPr>
          <a:lstStyle/>
          <a:p>
            <a:r>
              <a:rPr lang="en-US" dirty="0"/>
              <a:t>Nominal GDP</a:t>
            </a:r>
            <a:r>
              <a:rPr lang="en-US" baseline="-25000" dirty="0"/>
              <a:t>year2</a:t>
            </a:r>
            <a:r>
              <a:rPr lang="en-US" dirty="0"/>
              <a:t> = </a:t>
            </a:r>
            <a:r>
              <a:rPr lang="en-US" dirty="0" err="1"/>
              <a:t>Price</a:t>
            </a:r>
            <a:r>
              <a:rPr lang="en-US" baseline="-25000" dirty="0" err="1"/>
              <a:t>GoodA</a:t>
            </a:r>
            <a:r>
              <a:rPr lang="en-US" dirty="0"/>
              <a:t> x </a:t>
            </a:r>
            <a:r>
              <a:rPr lang="en-US" dirty="0" err="1"/>
              <a:t>Quantity</a:t>
            </a:r>
            <a:r>
              <a:rPr lang="en-US" baseline="-25000" dirty="0" err="1"/>
              <a:t>GoodA</a:t>
            </a:r>
            <a:r>
              <a:rPr lang="en-US" dirty="0"/>
              <a:t> </a:t>
            </a:r>
            <a:r>
              <a:rPr lang="en-US" baseline="-25000" dirty="0"/>
              <a:t>+</a:t>
            </a:r>
            <a:r>
              <a:rPr lang="en-US" dirty="0"/>
              <a:t> </a:t>
            </a:r>
            <a:r>
              <a:rPr lang="en-US" dirty="0" err="1"/>
              <a:t>Price</a:t>
            </a:r>
            <a:r>
              <a:rPr lang="en-US" baseline="-25000" dirty="0" err="1"/>
              <a:t>GoodB</a:t>
            </a:r>
            <a:r>
              <a:rPr lang="en-US" dirty="0"/>
              <a:t> x </a:t>
            </a:r>
            <a:r>
              <a:rPr lang="en-US" dirty="0" err="1"/>
              <a:t>Quantity</a:t>
            </a:r>
            <a:r>
              <a:rPr lang="en-US" baseline="-25000" dirty="0" err="1"/>
              <a:t>GoodB</a:t>
            </a:r>
            <a:r>
              <a:rPr lang="en-US" dirty="0"/>
              <a:t> </a:t>
            </a:r>
          </a:p>
          <a:p>
            <a:r>
              <a:rPr lang="en-US" dirty="0"/>
              <a:t>= </a:t>
            </a:r>
            <a:r>
              <a:rPr lang="en-US" dirty="0">
                <a:solidFill>
                  <a:srgbClr val="00B050"/>
                </a:solidFill>
              </a:rPr>
              <a:t>$1500 </a:t>
            </a:r>
            <a:r>
              <a:rPr lang="en-US" dirty="0"/>
              <a:t>x 20 + </a:t>
            </a:r>
            <a:r>
              <a:rPr lang="en-US" dirty="0">
                <a:solidFill>
                  <a:srgbClr val="00B050"/>
                </a:solidFill>
              </a:rPr>
              <a:t>$1.20 </a:t>
            </a:r>
            <a:r>
              <a:rPr lang="en-US" dirty="0"/>
              <a:t>x 5000 = $36,000</a:t>
            </a:r>
          </a:p>
        </p:txBody>
      </p:sp>
      <p:sp>
        <p:nvSpPr>
          <p:cNvPr id="22" name="TextBox 21"/>
          <p:cNvSpPr txBox="1"/>
          <p:nvPr/>
        </p:nvSpPr>
        <p:spPr>
          <a:xfrm>
            <a:off x="8731045" y="250158"/>
            <a:ext cx="3156156" cy="1323439"/>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Nominal GDP – current prices, current quantity</a:t>
            </a:r>
          </a:p>
          <a:p>
            <a:r>
              <a:rPr lang="en-US" sz="1600" dirty="0">
                <a:solidFill>
                  <a:srgbClr val="FF0000"/>
                </a:solidFill>
              </a:rPr>
              <a:t>Real GDP – base year prices, current quantity</a:t>
            </a:r>
          </a:p>
        </p:txBody>
      </p:sp>
      <p:sp>
        <p:nvSpPr>
          <p:cNvPr id="23" name="TextBox 22"/>
          <p:cNvSpPr txBox="1"/>
          <p:nvPr/>
        </p:nvSpPr>
        <p:spPr>
          <a:xfrm>
            <a:off x="196646" y="871940"/>
            <a:ext cx="860322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To find Nominal GDP and Real GDP we use the same price x quantity method.</a:t>
            </a:r>
          </a:p>
          <a:p>
            <a:pPr marL="285750" indent="-285750">
              <a:buFont typeface="Arial" panose="020B0604020202020204" pitchFamily="34" charset="0"/>
              <a:buChar char="•"/>
            </a:pPr>
            <a:r>
              <a:rPr lang="en-US" sz="2000" dirty="0">
                <a:solidFill>
                  <a:srgbClr val="00B0F0"/>
                </a:solidFill>
              </a:rPr>
              <a:t>Real GDP </a:t>
            </a:r>
            <a:r>
              <a:rPr lang="en-US" sz="2000" dirty="0"/>
              <a:t>– use </a:t>
            </a:r>
            <a:r>
              <a:rPr lang="en-US" sz="2000" dirty="0">
                <a:solidFill>
                  <a:srgbClr val="00B0F0"/>
                </a:solidFill>
              </a:rPr>
              <a:t>base year prices </a:t>
            </a:r>
            <a:r>
              <a:rPr lang="en-US" sz="2000" dirty="0"/>
              <a:t>and </a:t>
            </a:r>
            <a:r>
              <a:rPr lang="en-US" sz="2000" dirty="0">
                <a:solidFill>
                  <a:srgbClr val="00B0F0"/>
                </a:solidFill>
              </a:rPr>
              <a:t>quantities from that year</a:t>
            </a:r>
            <a:r>
              <a:rPr lang="en-US" sz="2000" dirty="0"/>
              <a:t>.</a:t>
            </a:r>
          </a:p>
          <a:p>
            <a:pPr marL="285750" indent="-285750">
              <a:buFont typeface="Arial" panose="020B0604020202020204" pitchFamily="34" charset="0"/>
              <a:buChar char="•"/>
            </a:pPr>
            <a:r>
              <a:rPr lang="en-US" sz="2000" dirty="0">
                <a:solidFill>
                  <a:srgbClr val="92D050"/>
                </a:solidFill>
              </a:rPr>
              <a:t>Nominal GDP </a:t>
            </a:r>
            <a:r>
              <a:rPr lang="en-US" sz="2000" dirty="0"/>
              <a:t>– the </a:t>
            </a:r>
            <a:r>
              <a:rPr lang="en-US" sz="2000" dirty="0">
                <a:solidFill>
                  <a:srgbClr val="92D050"/>
                </a:solidFill>
              </a:rPr>
              <a:t>prices from that year </a:t>
            </a:r>
            <a:r>
              <a:rPr lang="en-US" sz="2000" dirty="0"/>
              <a:t>and </a:t>
            </a:r>
            <a:r>
              <a:rPr lang="en-US" sz="2000" dirty="0">
                <a:solidFill>
                  <a:srgbClr val="92D050"/>
                </a:solidFill>
              </a:rPr>
              <a:t>quantities from that year</a:t>
            </a:r>
            <a:r>
              <a:rPr lang="en-US" sz="2000" dirty="0"/>
              <a:t>. </a:t>
            </a:r>
          </a:p>
        </p:txBody>
      </p:sp>
      <p:pic>
        <p:nvPicPr>
          <p:cNvPr id="24" name="Picture 23"/>
          <p:cNvPicPr>
            <a:picLocks noChangeAspect="1"/>
          </p:cNvPicPr>
          <p:nvPr/>
        </p:nvPicPr>
        <p:blipFill>
          <a:blip r:embed="rId2"/>
          <a:stretch>
            <a:fillRect/>
          </a:stretch>
        </p:blipFill>
        <p:spPr>
          <a:xfrm>
            <a:off x="1274402" y="2035029"/>
            <a:ext cx="2589675" cy="1924863"/>
          </a:xfrm>
          <a:prstGeom prst="rect">
            <a:avLst/>
          </a:prstGeom>
        </p:spPr>
      </p:pic>
      <p:pic>
        <p:nvPicPr>
          <p:cNvPr id="25" name="Picture 24"/>
          <p:cNvPicPr>
            <a:picLocks noChangeAspect="1"/>
          </p:cNvPicPr>
          <p:nvPr/>
        </p:nvPicPr>
        <p:blipFill>
          <a:blip r:embed="rId3"/>
          <a:stretch>
            <a:fillRect/>
          </a:stretch>
        </p:blipFill>
        <p:spPr>
          <a:xfrm>
            <a:off x="5370145" y="2019040"/>
            <a:ext cx="2414501" cy="1877945"/>
          </a:xfrm>
          <a:prstGeom prst="rect">
            <a:avLst/>
          </a:prstGeom>
        </p:spPr>
      </p:pic>
      <p:sp>
        <p:nvSpPr>
          <p:cNvPr id="26" name="TextBox 25"/>
          <p:cNvSpPr txBox="1"/>
          <p:nvPr/>
        </p:nvSpPr>
        <p:spPr>
          <a:xfrm>
            <a:off x="442452" y="5223492"/>
            <a:ext cx="5599770" cy="923330"/>
          </a:xfrm>
          <a:prstGeom prst="rect">
            <a:avLst/>
          </a:prstGeom>
          <a:solidFill>
            <a:schemeClr val="accent3">
              <a:lumMod val="20000"/>
              <a:lumOff val="80000"/>
            </a:schemeClr>
          </a:solidFill>
        </p:spPr>
        <p:txBody>
          <a:bodyPr wrap="square" rtlCol="0">
            <a:spAutoFit/>
          </a:bodyPr>
          <a:lstStyle/>
          <a:p>
            <a:r>
              <a:rPr lang="en-US" dirty="0"/>
              <a:t>Real GDP</a:t>
            </a:r>
            <a:r>
              <a:rPr lang="en-US" baseline="-25000" dirty="0"/>
              <a:t>year1</a:t>
            </a:r>
            <a:r>
              <a:rPr lang="en-US" dirty="0"/>
              <a:t> = </a:t>
            </a:r>
            <a:r>
              <a:rPr lang="en-US" dirty="0" err="1"/>
              <a:t>Price</a:t>
            </a:r>
            <a:r>
              <a:rPr lang="en-US" baseline="-25000" dirty="0" err="1"/>
              <a:t>GoodA</a:t>
            </a:r>
            <a:r>
              <a:rPr lang="en-US" dirty="0"/>
              <a:t> x </a:t>
            </a:r>
            <a:r>
              <a:rPr lang="en-US" dirty="0" err="1"/>
              <a:t>Quantity</a:t>
            </a:r>
            <a:r>
              <a:rPr lang="en-US" baseline="-25000" dirty="0" err="1"/>
              <a:t>GoodA</a:t>
            </a:r>
            <a:r>
              <a:rPr lang="en-US" dirty="0"/>
              <a:t> </a:t>
            </a:r>
            <a:r>
              <a:rPr lang="en-US" baseline="-25000" dirty="0"/>
              <a:t>+</a:t>
            </a:r>
            <a:r>
              <a:rPr lang="en-US" dirty="0"/>
              <a:t> </a:t>
            </a:r>
            <a:r>
              <a:rPr lang="en-US" dirty="0" err="1"/>
              <a:t>Price</a:t>
            </a:r>
            <a:r>
              <a:rPr lang="en-US" baseline="-25000" dirty="0" err="1"/>
              <a:t>GoodB</a:t>
            </a:r>
            <a:r>
              <a:rPr lang="en-US" dirty="0"/>
              <a:t> x </a:t>
            </a:r>
            <a:r>
              <a:rPr lang="en-US" dirty="0" err="1"/>
              <a:t>Quantity</a:t>
            </a:r>
            <a:r>
              <a:rPr lang="en-US" baseline="-25000" dirty="0" err="1"/>
              <a:t>GoodB</a:t>
            </a:r>
            <a:r>
              <a:rPr lang="en-US" dirty="0"/>
              <a:t> </a:t>
            </a:r>
          </a:p>
          <a:p>
            <a:r>
              <a:rPr lang="en-US" dirty="0"/>
              <a:t>= </a:t>
            </a:r>
            <a:r>
              <a:rPr lang="en-US" dirty="0">
                <a:solidFill>
                  <a:srgbClr val="7030A0"/>
                </a:solidFill>
              </a:rPr>
              <a:t>$1000 </a:t>
            </a:r>
            <a:r>
              <a:rPr lang="en-US" dirty="0"/>
              <a:t>x 20 + </a:t>
            </a:r>
            <a:r>
              <a:rPr lang="en-US" dirty="0">
                <a:solidFill>
                  <a:srgbClr val="7030A0"/>
                </a:solidFill>
              </a:rPr>
              <a:t>$1</a:t>
            </a:r>
            <a:r>
              <a:rPr lang="en-US" dirty="0"/>
              <a:t> x 5000 = </a:t>
            </a:r>
            <a:r>
              <a:rPr lang="en-US" dirty="0">
                <a:solidFill>
                  <a:srgbClr val="7030A0"/>
                </a:solidFill>
              </a:rPr>
              <a:t>$25,000</a:t>
            </a:r>
          </a:p>
        </p:txBody>
      </p:sp>
      <p:sp>
        <p:nvSpPr>
          <p:cNvPr id="27" name="TextBox 26"/>
          <p:cNvSpPr txBox="1"/>
          <p:nvPr/>
        </p:nvSpPr>
        <p:spPr>
          <a:xfrm>
            <a:off x="442452" y="6155398"/>
            <a:ext cx="5850193" cy="369332"/>
          </a:xfrm>
          <a:prstGeom prst="rect">
            <a:avLst/>
          </a:prstGeom>
          <a:solidFill>
            <a:schemeClr val="accent1">
              <a:lumMod val="20000"/>
              <a:lumOff val="80000"/>
            </a:schemeClr>
          </a:solidFill>
        </p:spPr>
        <p:txBody>
          <a:bodyPr wrap="square" rtlCol="0">
            <a:spAutoFit/>
          </a:bodyPr>
          <a:lstStyle/>
          <a:p>
            <a:r>
              <a:rPr lang="en-US" b="1" dirty="0"/>
              <a:t>Note: In the base year, Nominal and Real GDP are equal!</a:t>
            </a:r>
          </a:p>
        </p:txBody>
      </p:sp>
      <p:sp>
        <p:nvSpPr>
          <p:cNvPr id="28" name="TextBox 27"/>
          <p:cNvSpPr txBox="1"/>
          <p:nvPr/>
        </p:nvSpPr>
        <p:spPr>
          <a:xfrm>
            <a:off x="6577396" y="5209359"/>
            <a:ext cx="5599770" cy="923330"/>
          </a:xfrm>
          <a:prstGeom prst="rect">
            <a:avLst/>
          </a:prstGeom>
          <a:solidFill>
            <a:schemeClr val="accent3">
              <a:lumMod val="20000"/>
              <a:lumOff val="80000"/>
            </a:schemeClr>
          </a:solidFill>
        </p:spPr>
        <p:txBody>
          <a:bodyPr wrap="square" rtlCol="0">
            <a:spAutoFit/>
          </a:bodyPr>
          <a:lstStyle/>
          <a:p>
            <a:r>
              <a:rPr lang="en-US" dirty="0"/>
              <a:t>Real GDP</a:t>
            </a:r>
            <a:r>
              <a:rPr lang="en-US" baseline="-25000" dirty="0"/>
              <a:t>year1</a:t>
            </a:r>
            <a:r>
              <a:rPr lang="en-US" dirty="0"/>
              <a:t> = </a:t>
            </a:r>
            <a:r>
              <a:rPr lang="en-US" dirty="0" err="1"/>
              <a:t>Price</a:t>
            </a:r>
            <a:r>
              <a:rPr lang="en-US" baseline="-25000" dirty="0" err="1"/>
              <a:t>GoodA</a:t>
            </a:r>
            <a:r>
              <a:rPr lang="en-US" baseline="-25000" dirty="0"/>
              <a:t>,</a:t>
            </a:r>
            <a:r>
              <a:rPr lang="en-US" dirty="0"/>
              <a:t> </a:t>
            </a:r>
            <a:r>
              <a:rPr lang="en-US" baseline="-25000" dirty="0" err="1"/>
              <a:t>baseyear</a:t>
            </a:r>
            <a:r>
              <a:rPr lang="en-US" dirty="0"/>
              <a:t> x </a:t>
            </a:r>
            <a:r>
              <a:rPr lang="en-US" dirty="0" err="1"/>
              <a:t>Quantity</a:t>
            </a:r>
            <a:r>
              <a:rPr lang="en-US" baseline="-25000" dirty="0" err="1"/>
              <a:t>GoodA</a:t>
            </a:r>
            <a:r>
              <a:rPr lang="en-US" dirty="0"/>
              <a:t> </a:t>
            </a:r>
            <a:r>
              <a:rPr lang="en-US" baseline="-25000" dirty="0"/>
              <a:t>+</a:t>
            </a:r>
            <a:r>
              <a:rPr lang="en-US" dirty="0"/>
              <a:t> </a:t>
            </a:r>
            <a:r>
              <a:rPr lang="en-US" dirty="0" err="1"/>
              <a:t>Price</a:t>
            </a:r>
            <a:r>
              <a:rPr lang="en-US" baseline="-25000" dirty="0" err="1"/>
              <a:t>GoodB</a:t>
            </a:r>
            <a:r>
              <a:rPr lang="en-US" dirty="0"/>
              <a:t> x </a:t>
            </a:r>
            <a:r>
              <a:rPr lang="en-US" dirty="0" err="1"/>
              <a:t>Quantity</a:t>
            </a:r>
            <a:r>
              <a:rPr lang="en-US" baseline="-25000" dirty="0" err="1"/>
              <a:t>GoodB</a:t>
            </a:r>
            <a:r>
              <a:rPr lang="en-US" dirty="0"/>
              <a:t> </a:t>
            </a:r>
          </a:p>
          <a:p>
            <a:r>
              <a:rPr lang="en-US" dirty="0"/>
              <a:t>= </a:t>
            </a:r>
            <a:r>
              <a:rPr lang="en-US" dirty="0">
                <a:solidFill>
                  <a:srgbClr val="7030A0"/>
                </a:solidFill>
              </a:rPr>
              <a:t>$1000 </a:t>
            </a:r>
            <a:r>
              <a:rPr lang="en-US" dirty="0"/>
              <a:t>x 20 + </a:t>
            </a:r>
            <a:r>
              <a:rPr lang="en-US" dirty="0">
                <a:solidFill>
                  <a:srgbClr val="7030A0"/>
                </a:solidFill>
              </a:rPr>
              <a:t>$1</a:t>
            </a:r>
            <a:r>
              <a:rPr lang="en-US" dirty="0"/>
              <a:t> x 5000 = $25,000</a:t>
            </a:r>
          </a:p>
        </p:txBody>
      </p:sp>
      <p:sp>
        <p:nvSpPr>
          <p:cNvPr id="12" name="TextBox 11"/>
          <p:cNvSpPr txBox="1"/>
          <p:nvPr/>
        </p:nvSpPr>
        <p:spPr>
          <a:xfrm>
            <a:off x="8115343" y="2322499"/>
            <a:ext cx="4252788" cy="923330"/>
          </a:xfrm>
          <a:prstGeom prst="rect">
            <a:avLst/>
          </a:prstGeom>
          <a:solidFill>
            <a:schemeClr val="accent6">
              <a:lumMod val="20000"/>
              <a:lumOff val="80000"/>
            </a:schemeClr>
          </a:solidFill>
        </p:spPr>
        <p:txBody>
          <a:bodyPr wrap="square" rtlCol="0">
            <a:spAutoFit/>
          </a:bodyPr>
          <a:lstStyle/>
          <a:p>
            <a:r>
              <a:rPr lang="en-US" b="1" dirty="0"/>
              <a:t>Calculating GDP with Price and Quantity</a:t>
            </a:r>
          </a:p>
          <a:p>
            <a:r>
              <a:rPr lang="en-US" dirty="0"/>
              <a:t>NGDP = </a:t>
            </a:r>
            <a:r>
              <a:rPr lang="en-US" dirty="0" err="1"/>
              <a:t>Prices</a:t>
            </a:r>
            <a:r>
              <a:rPr lang="en-US" baseline="-25000" dirty="0" err="1"/>
              <a:t>current</a:t>
            </a:r>
            <a:r>
              <a:rPr lang="en-US" dirty="0"/>
              <a:t> x </a:t>
            </a:r>
            <a:r>
              <a:rPr lang="en-US" dirty="0" err="1"/>
              <a:t>Quantity</a:t>
            </a:r>
            <a:r>
              <a:rPr lang="en-US" baseline="-25000" dirty="0" err="1"/>
              <a:t>current</a:t>
            </a:r>
            <a:endParaRPr lang="en-US" baseline="-25000" dirty="0"/>
          </a:p>
          <a:p>
            <a:r>
              <a:rPr lang="en-US" dirty="0"/>
              <a:t>RGDP = </a:t>
            </a:r>
            <a:r>
              <a:rPr lang="en-US" dirty="0" err="1"/>
              <a:t>Prices</a:t>
            </a:r>
            <a:r>
              <a:rPr lang="en-US" baseline="-25000" dirty="0" err="1"/>
              <a:t>base</a:t>
            </a:r>
            <a:r>
              <a:rPr lang="en-US" dirty="0"/>
              <a:t> x </a:t>
            </a:r>
            <a:r>
              <a:rPr lang="en-US" dirty="0" err="1"/>
              <a:t>Quantity</a:t>
            </a:r>
            <a:r>
              <a:rPr lang="en-US" baseline="-25000" dirty="0" err="1"/>
              <a:t>current</a:t>
            </a:r>
            <a:endParaRPr lang="en-US" dirty="0"/>
          </a:p>
        </p:txBody>
      </p:sp>
    </p:spTree>
    <p:extLst>
      <p:ext uri="{BB962C8B-B14F-4D97-AF65-F5344CB8AC3E}">
        <p14:creationId xmlns:p14="http://schemas.microsoft.com/office/powerpoint/2010/main" val="25336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6" grpId="0" animBg="1"/>
      <p:bldP spid="28"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What is the difference between nominal GDP and real GDP in terms of prices?</a:t>
            </a:r>
          </a:p>
          <a:p>
            <a:r>
              <a:rPr lang="en-US" dirty="0">
                <a:solidFill>
                  <a:srgbClr val="FF0000"/>
                </a:solidFill>
              </a:rPr>
              <a:t>Nominal GDP uses the most current prices.</a:t>
            </a:r>
          </a:p>
          <a:p>
            <a:r>
              <a:rPr lang="en-US" dirty="0">
                <a:solidFill>
                  <a:srgbClr val="FF0000"/>
                </a:solidFill>
              </a:rPr>
              <a:t>Real GDP always uses base year prices </a:t>
            </a:r>
            <a:r>
              <a:rPr lang="en-US" dirty="0" err="1">
                <a:solidFill>
                  <a:srgbClr val="FF0000"/>
                </a:solidFill>
              </a:rPr>
              <a:t>ie</a:t>
            </a:r>
            <a:r>
              <a:rPr lang="en-US" dirty="0">
                <a:solidFill>
                  <a:srgbClr val="FF0000"/>
                </a:solidFill>
              </a:rPr>
              <a:t>. ‘old prices’, which means it controls for inflation.</a:t>
            </a:r>
          </a:p>
          <a:p>
            <a:r>
              <a:rPr lang="en-US" dirty="0"/>
              <a:t>What does the phrase “GDP in current prices” indicate – Nominal or Real GDP?</a:t>
            </a:r>
          </a:p>
          <a:p>
            <a:r>
              <a:rPr lang="en-US" dirty="0">
                <a:solidFill>
                  <a:srgbClr val="FF0000"/>
                </a:solidFill>
              </a:rPr>
              <a:t>Nominal GDP.</a:t>
            </a:r>
          </a:p>
          <a:p>
            <a:r>
              <a:rPr lang="en-US" dirty="0"/>
              <a:t>In the base year, what is the difference between nominal and real GDP?</a:t>
            </a:r>
          </a:p>
          <a:p>
            <a:r>
              <a:rPr lang="en-US" dirty="0">
                <a:solidFill>
                  <a:srgbClr val="FF0000"/>
                </a:solidFill>
              </a:rPr>
              <a:t>They are equal.</a:t>
            </a:r>
          </a:p>
          <a:p>
            <a:endParaRPr lang="en-US" dirty="0">
              <a:solidFill>
                <a:srgbClr val="FF0000"/>
              </a:solidFill>
            </a:endParaRPr>
          </a:p>
          <a:p>
            <a:endParaRPr lang="en-US" dirty="0"/>
          </a:p>
        </p:txBody>
      </p:sp>
    </p:spTree>
    <p:extLst>
      <p:ext uri="{BB962C8B-B14F-4D97-AF65-F5344CB8AC3E}">
        <p14:creationId xmlns:p14="http://schemas.microsoft.com/office/powerpoint/2010/main" val="30970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nvPr>
        </p:nvGraphicFramePr>
        <p:xfrm>
          <a:off x="5461463" y="589737"/>
          <a:ext cx="6483925" cy="3756788"/>
        </p:xfrm>
        <a:graphic>
          <a:graphicData uri="http://schemas.openxmlformats.org/drawingml/2006/table">
            <a:tbl>
              <a:tblPr firstRow="1" bandRow="1">
                <a:tableStyleId>{5C22544A-7EE6-4342-B048-85BDC9FD1C3A}</a:tableStyleId>
              </a:tblPr>
              <a:tblGrid>
                <a:gridCol w="1296785">
                  <a:extLst>
                    <a:ext uri="{9D8B030D-6E8A-4147-A177-3AD203B41FA5}">
                      <a16:colId xmlns:a16="http://schemas.microsoft.com/office/drawing/2014/main" val="3494428576"/>
                    </a:ext>
                  </a:extLst>
                </a:gridCol>
                <a:gridCol w="1296785">
                  <a:extLst>
                    <a:ext uri="{9D8B030D-6E8A-4147-A177-3AD203B41FA5}">
                      <a16:colId xmlns:a16="http://schemas.microsoft.com/office/drawing/2014/main" val="367143017"/>
                    </a:ext>
                  </a:extLst>
                </a:gridCol>
                <a:gridCol w="1296785">
                  <a:extLst>
                    <a:ext uri="{9D8B030D-6E8A-4147-A177-3AD203B41FA5}">
                      <a16:colId xmlns:a16="http://schemas.microsoft.com/office/drawing/2014/main" val="1696889666"/>
                    </a:ext>
                  </a:extLst>
                </a:gridCol>
                <a:gridCol w="1296785">
                  <a:extLst>
                    <a:ext uri="{9D8B030D-6E8A-4147-A177-3AD203B41FA5}">
                      <a16:colId xmlns:a16="http://schemas.microsoft.com/office/drawing/2014/main" val="599621323"/>
                    </a:ext>
                  </a:extLst>
                </a:gridCol>
                <a:gridCol w="1296785">
                  <a:extLst>
                    <a:ext uri="{9D8B030D-6E8A-4147-A177-3AD203B41FA5}">
                      <a16:colId xmlns:a16="http://schemas.microsoft.com/office/drawing/2014/main" val="1571979765"/>
                    </a:ext>
                  </a:extLst>
                </a:gridCol>
              </a:tblGrid>
              <a:tr h="960611">
                <a:tc>
                  <a:txBody>
                    <a:bodyPr/>
                    <a:lstStyle/>
                    <a:p>
                      <a:r>
                        <a:rPr lang="en-US" dirty="0"/>
                        <a:t>Good</a:t>
                      </a:r>
                    </a:p>
                  </a:txBody>
                  <a:tcPr/>
                </a:tc>
                <a:tc>
                  <a:txBody>
                    <a:bodyPr/>
                    <a:lstStyle/>
                    <a:p>
                      <a:r>
                        <a:rPr lang="en-US" dirty="0"/>
                        <a:t>Year</a:t>
                      </a:r>
                      <a:r>
                        <a:rPr lang="en-US" baseline="0" dirty="0"/>
                        <a:t> 1 </a:t>
                      </a:r>
                      <a:r>
                        <a:rPr lang="en-US" dirty="0"/>
                        <a:t>Price</a:t>
                      </a:r>
                    </a:p>
                  </a:txBody>
                  <a:tcPr/>
                </a:tc>
                <a:tc>
                  <a:txBody>
                    <a:bodyPr/>
                    <a:lstStyle/>
                    <a:p>
                      <a:r>
                        <a:rPr lang="en-US" dirty="0"/>
                        <a:t>Year 1 Quantity</a:t>
                      </a:r>
                    </a:p>
                  </a:txBody>
                  <a:tcPr/>
                </a:tc>
                <a:tc>
                  <a:txBody>
                    <a:bodyPr/>
                    <a:lstStyle/>
                    <a:p>
                      <a:r>
                        <a:rPr lang="en-US" dirty="0"/>
                        <a:t>Year 2</a:t>
                      </a:r>
                      <a:r>
                        <a:rPr lang="en-US" baseline="0" dirty="0"/>
                        <a:t> Price</a:t>
                      </a:r>
                      <a:endParaRPr lang="en-US" dirty="0"/>
                    </a:p>
                  </a:txBody>
                  <a:tcPr/>
                </a:tc>
                <a:tc>
                  <a:txBody>
                    <a:bodyPr/>
                    <a:lstStyle/>
                    <a:p>
                      <a:r>
                        <a:rPr lang="en-US" dirty="0"/>
                        <a:t>Year 2 Quantity</a:t>
                      </a:r>
                    </a:p>
                  </a:txBody>
                  <a:tcPr/>
                </a:tc>
                <a:extLst>
                  <a:ext uri="{0D108BD9-81ED-4DB2-BD59-A6C34878D82A}">
                    <a16:rowId xmlns:a16="http://schemas.microsoft.com/office/drawing/2014/main" val="3760996895"/>
                  </a:ext>
                </a:extLst>
              </a:tr>
              <a:tr h="917783">
                <a:tc>
                  <a:txBody>
                    <a:bodyPr/>
                    <a:lstStyle/>
                    <a:p>
                      <a:r>
                        <a:rPr lang="en-US" dirty="0"/>
                        <a:t>Good</a:t>
                      </a:r>
                      <a:r>
                        <a:rPr lang="en-US" baseline="0" dirty="0"/>
                        <a:t> A</a:t>
                      </a:r>
                      <a:endParaRPr lang="en-US" dirty="0"/>
                    </a:p>
                  </a:txBody>
                  <a:tcPr/>
                </a:tc>
                <a:tc>
                  <a:txBody>
                    <a:bodyPr/>
                    <a:lstStyle/>
                    <a:p>
                      <a:r>
                        <a:rPr lang="en-US" dirty="0"/>
                        <a:t>20</a:t>
                      </a:r>
                    </a:p>
                  </a:txBody>
                  <a:tcPr/>
                </a:tc>
                <a:tc>
                  <a:txBody>
                    <a:bodyPr/>
                    <a:lstStyle/>
                    <a:p>
                      <a:r>
                        <a:rPr lang="en-US" dirty="0"/>
                        <a:t>100</a:t>
                      </a:r>
                    </a:p>
                  </a:txBody>
                  <a:tcPr/>
                </a:tc>
                <a:tc>
                  <a:txBody>
                    <a:bodyPr/>
                    <a:lstStyle/>
                    <a:p>
                      <a:r>
                        <a:rPr lang="en-US" dirty="0"/>
                        <a:t>25</a:t>
                      </a:r>
                    </a:p>
                  </a:txBody>
                  <a:tcPr/>
                </a:tc>
                <a:tc>
                  <a:txBody>
                    <a:bodyPr/>
                    <a:lstStyle/>
                    <a:p>
                      <a:r>
                        <a:rPr lang="en-US" dirty="0"/>
                        <a:t>110</a:t>
                      </a:r>
                    </a:p>
                  </a:txBody>
                  <a:tcPr/>
                </a:tc>
                <a:extLst>
                  <a:ext uri="{0D108BD9-81ED-4DB2-BD59-A6C34878D82A}">
                    <a16:rowId xmlns:a16="http://schemas.microsoft.com/office/drawing/2014/main" val="3143816955"/>
                  </a:ext>
                </a:extLst>
              </a:tr>
              <a:tr h="960611">
                <a:tc>
                  <a:txBody>
                    <a:bodyPr/>
                    <a:lstStyle/>
                    <a:p>
                      <a:r>
                        <a:rPr lang="en-US" dirty="0"/>
                        <a:t>Good</a:t>
                      </a:r>
                      <a:r>
                        <a:rPr lang="en-US" baseline="0" dirty="0"/>
                        <a:t> B</a:t>
                      </a:r>
                    </a:p>
                    <a:p>
                      <a:endParaRPr lang="en-US" dirty="0"/>
                    </a:p>
                  </a:txBody>
                  <a:tcPr/>
                </a:tc>
                <a:tc>
                  <a:txBody>
                    <a:bodyPr/>
                    <a:lstStyle/>
                    <a:p>
                      <a:r>
                        <a:rPr lang="en-US" dirty="0"/>
                        <a:t>30</a:t>
                      </a:r>
                    </a:p>
                  </a:txBody>
                  <a:tcPr/>
                </a:tc>
                <a:tc>
                  <a:txBody>
                    <a:bodyPr/>
                    <a:lstStyle/>
                    <a:p>
                      <a:r>
                        <a:rPr lang="en-US" dirty="0"/>
                        <a:t>80</a:t>
                      </a:r>
                    </a:p>
                  </a:txBody>
                  <a:tcPr/>
                </a:tc>
                <a:tc>
                  <a:txBody>
                    <a:bodyPr/>
                    <a:lstStyle/>
                    <a:p>
                      <a:r>
                        <a:rPr lang="en-US" dirty="0"/>
                        <a:t>35</a:t>
                      </a:r>
                    </a:p>
                  </a:txBody>
                  <a:tcPr/>
                </a:tc>
                <a:tc>
                  <a:txBody>
                    <a:bodyPr/>
                    <a:lstStyle/>
                    <a:p>
                      <a:r>
                        <a:rPr lang="en-US" dirty="0"/>
                        <a:t>90</a:t>
                      </a:r>
                    </a:p>
                  </a:txBody>
                  <a:tcPr/>
                </a:tc>
                <a:extLst>
                  <a:ext uri="{0D108BD9-81ED-4DB2-BD59-A6C34878D82A}">
                    <a16:rowId xmlns:a16="http://schemas.microsoft.com/office/drawing/2014/main" val="256593056"/>
                  </a:ext>
                </a:extLst>
              </a:tr>
              <a:tr h="917783">
                <a:tc>
                  <a:txBody>
                    <a:bodyPr/>
                    <a:lstStyle/>
                    <a:p>
                      <a:r>
                        <a:rPr lang="en-US" dirty="0"/>
                        <a:t>Good C</a:t>
                      </a:r>
                    </a:p>
                  </a:txBody>
                  <a:tcPr/>
                </a:tc>
                <a:tc>
                  <a:txBody>
                    <a:bodyPr/>
                    <a:lstStyle/>
                    <a:p>
                      <a:r>
                        <a:rPr lang="en-US" dirty="0"/>
                        <a:t>40</a:t>
                      </a:r>
                    </a:p>
                  </a:txBody>
                  <a:tcPr/>
                </a:tc>
                <a:tc>
                  <a:txBody>
                    <a:bodyPr/>
                    <a:lstStyle/>
                    <a:p>
                      <a:r>
                        <a:rPr lang="en-US" dirty="0"/>
                        <a:t>60</a:t>
                      </a:r>
                    </a:p>
                  </a:txBody>
                  <a:tcPr/>
                </a:tc>
                <a:tc>
                  <a:txBody>
                    <a:bodyPr/>
                    <a:lstStyle/>
                    <a:p>
                      <a:r>
                        <a:rPr lang="en-US" dirty="0"/>
                        <a:t>45</a:t>
                      </a:r>
                    </a:p>
                  </a:txBody>
                  <a:tcPr/>
                </a:tc>
                <a:tc>
                  <a:txBody>
                    <a:bodyPr/>
                    <a:lstStyle/>
                    <a:p>
                      <a:r>
                        <a:rPr lang="en-US" dirty="0"/>
                        <a:t>70</a:t>
                      </a:r>
                    </a:p>
                  </a:txBody>
                  <a:tcPr/>
                </a:tc>
                <a:extLst>
                  <a:ext uri="{0D108BD9-81ED-4DB2-BD59-A6C34878D82A}">
                    <a16:rowId xmlns:a16="http://schemas.microsoft.com/office/drawing/2014/main" val="3273368336"/>
                  </a:ext>
                </a:extLst>
              </a:tr>
            </a:tbl>
          </a:graphicData>
        </a:graphic>
      </p:graphicFrame>
      <p:sp>
        <p:nvSpPr>
          <p:cNvPr id="4" name="TextBox 3"/>
          <p:cNvSpPr txBox="1"/>
          <p:nvPr/>
        </p:nvSpPr>
        <p:spPr>
          <a:xfrm>
            <a:off x="439323" y="693242"/>
            <a:ext cx="5155142" cy="1077218"/>
          </a:xfrm>
          <a:prstGeom prst="rect">
            <a:avLst/>
          </a:prstGeom>
          <a:solidFill>
            <a:schemeClr val="accent4">
              <a:lumMod val="20000"/>
              <a:lumOff val="80000"/>
            </a:schemeClr>
          </a:solidFill>
        </p:spPr>
        <p:txBody>
          <a:bodyPr wrap="square" rtlCol="0">
            <a:spAutoFit/>
          </a:bodyPr>
          <a:lstStyle/>
          <a:p>
            <a:r>
              <a:rPr lang="en-AU" sz="3200" dirty="0"/>
              <a:t>Nominal GDP</a:t>
            </a:r>
          </a:p>
          <a:p>
            <a:pPr marL="285750" indent="-285750">
              <a:buFont typeface="Arial" panose="020B0604020202020204" pitchFamily="34" charset="0"/>
              <a:buChar char="•"/>
            </a:pPr>
            <a:r>
              <a:rPr lang="en-AU" sz="3200" dirty="0"/>
              <a:t>New prices x new quantity</a:t>
            </a:r>
          </a:p>
        </p:txBody>
      </p:sp>
      <p:sp>
        <p:nvSpPr>
          <p:cNvPr id="5" name="Rectangle 4"/>
          <p:cNvSpPr/>
          <p:nvPr/>
        </p:nvSpPr>
        <p:spPr>
          <a:xfrm>
            <a:off x="281381" y="1967827"/>
            <a:ext cx="5096953" cy="1569660"/>
          </a:xfrm>
          <a:prstGeom prst="rect">
            <a:avLst/>
          </a:prstGeom>
          <a:solidFill>
            <a:srgbClr val="92D050"/>
          </a:solidFill>
        </p:spPr>
        <p:txBody>
          <a:bodyPr wrap="square">
            <a:spAutoFit/>
          </a:bodyPr>
          <a:lstStyle/>
          <a:p>
            <a:r>
              <a:rPr lang="en-AU" sz="3200" dirty="0"/>
              <a:t>Real GDP</a:t>
            </a:r>
          </a:p>
          <a:p>
            <a:pPr marL="285750" indent="-285750">
              <a:buFont typeface="Arial" panose="020B0604020202020204" pitchFamily="34" charset="0"/>
              <a:buChar char="•"/>
            </a:pPr>
            <a:r>
              <a:rPr lang="en-AU" sz="3200" dirty="0"/>
              <a:t>Base year prices x new quantity</a:t>
            </a:r>
          </a:p>
        </p:txBody>
      </p:sp>
      <p:sp>
        <p:nvSpPr>
          <p:cNvPr id="7" name="TextBox 6"/>
          <p:cNvSpPr txBox="1"/>
          <p:nvPr/>
        </p:nvSpPr>
        <p:spPr>
          <a:xfrm>
            <a:off x="439323" y="4023359"/>
            <a:ext cx="4232430" cy="1384995"/>
          </a:xfrm>
          <a:prstGeom prst="rect">
            <a:avLst/>
          </a:prstGeom>
          <a:noFill/>
        </p:spPr>
        <p:txBody>
          <a:bodyPr wrap="square" rtlCol="0">
            <a:spAutoFit/>
          </a:bodyPr>
          <a:lstStyle/>
          <a:p>
            <a:r>
              <a:rPr lang="en-US" sz="2800" dirty="0"/>
              <a:t>Note:</a:t>
            </a:r>
          </a:p>
          <a:p>
            <a:r>
              <a:rPr lang="en-US" sz="2800" dirty="0"/>
              <a:t>In the base year, NGDP = RGDP</a:t>
            </a:r>
          </a:p>
        </p:txBody>
      </p:sp>
      <p:sp>
        <p:nvSpPr>
          <p:cNvPr id="8" name="TextBox 7"/>
          <p:cNvSpPr txBox="1"/>
          <p:nvPr/>
        </p:nvSpPr>
        <p:spPr>
          <a:xfrm>
            <a:off x="5195455" y="4571137"/>
            <a:ext cx="3574472" cy="1754326"/>
          </a:xfrm>
          <a:prstGeom prst="rect">
            <a:avLst/>
          </a:prstGeom>
          <a:noFill/>
          <a:ln>
            <a:solidFill>
              <a:schemeClr val="tx1"/>
            </a:solidFill>
          </a:ln>
        </p:spPr>
        <p:txBody>
          <a:bodyPr wrap="square" rtlCol="0">
            <a:spAutoFit/>
          </a:bodyPr>
          <a:lstStyle/>
          <a:p>
            <a:r>
              <a:rPr lang="en-US" b="1" u="sng" dirty="0"/>
              <a:t>RGDP:</a:t>
            </a:r>
          </a:p>
          <a:p>
            <a:r>
              <a:rPr lang="en-US" dirty="0"/>
              <a:t>Year 1: RGDP = NGDP = (20 x 100) + (30 x 80) + (40 x 60) </a:t>
            </a:r>
          </a:p>
          <a:p>
            <a:endParaRPr lang="en-US" dirty="0"/>
          </a:p>
          <a:p>
            <a:r>
              <a:rPr lang="en-US" dirty="0"/>
              <a:t>Year 2 = (20 x 110) + (30 x 90) + (40 x 70) </a:t>
            </a:r>
          </a:p>
        </p:txBody>
      </p:sp>
      <p:sp>
        <p:nvSpPr>
          <p:cNvPr id="9" name="TextBox 8"/>
          <p:cNvSpPr txBox="1"/>
          <p:nvPr/>
        </p:nvSpPr>
        <p:spPr>
          <a:xfrm>
            <a:off x="8769927" y="4571137"/>
            <a:ext cx="3175461" cy="1754326"/>
          </a:xfrm>
          <a:prstGeom prst="rect">
            <a:avLst/>
          </a:prstGeom>
          <a:noFill/>
          <a:ln>
            <a:solidFill>
              <a:schemeClr val="tx1"/>
            </a:solidFill>
          </a:ln>
        </p:spPr>
        <p:txBody>
          <a:bodyPr wrap="square" rtlCol="0">
            <a:spAutoFit/>
          </a:bodyPr>
          <a:lstStyle/>
          <a:p>
            <a:r>
              <a:rPr lang="en-US" b="1" u="sng" dirty="0"/>
              <a:t>NGDP:</a:t>
            </a:r>
          </a:p>
          <a:p>
            <a:r>
              <a:rPr lang="en-US" dirty="0"/>
              <a:t>Year 1: RGDP = NGDP = (20 x 100) + (30 x 80) + (40 x 60) </a:t>
            </a:r>
          </a:p>
          <a:p>
            <a:endParaRPr lang="en-US" dirty="0"/>
          </a:p>
          <a:p>
            <a:r>
              <a:rPr lang="en-US" dirty="0"/>
              <a:t>Year 2 = (25 x 110) + (35 x 90) + (45 x 70) </a:t>
            </a:r>
          </a:p>
        </p:txBody>
      </p:sp>
    </p:spTree>
    <p:extLst>
      <p:ext uri="{BB962C8B-B14F-4D97-AF65-F5344CB8AC3E}">
        <p14:creationId xmlns:p14="http://schemas.microsoft.com/office/powerpoint/2010/main" val="284308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3742" y="100819"/>
            <a:ext cx="4898144" cy="1325563"/>
          </a:xfrm>
        </p:spPr>
        <p:txBody>
          <a:bodyPr>
            <a:normAutofit/>
          </a:bodyPr>
          <a:lstStyle/>
          <a:p>
            <a:r>
              <a:rPr lang="en-US" sz="3600" dirty="0"/>
              <a:t>Employed, Unemployed and Labor Force</a:t>
            </a:r>
          </a:p>
        </p:txBody>
      </p:sp>
      <p:sp>
        <p:nvSpPr>
          <p:cNvPr id="3" name="Content Placeholder 2"/>
          <p:cNvSpPr>
            <a:spLocks noGrp="1"/>
          </p:cNvSpPr>
          <p:nvPr>
            <p:ph idx="1"/>
          </p:nvPr>
        </p:nvSpPr>
        <p:spPr>
          <a:xfrm>
            <a:off x="7158489" y="5647928"/>
            <a:ext cx="4319954" cy="971917"/>
          </a:xfrm>
        </p:spPr>
        <p:txBody>
          <a:bodyPr/>
          <a:lstStyle/>
          <a:p>
            <a:r>
              <a:rPr lang="en-US" b="1" dirty="0"/>
              <a:t>Labor Force = employed + Unemployed</a:t>
            </a:r>
          </a:p>
        </p:txBody>
      </p:sp>
      <p:pic>
        <p:nvPicPr>
          <p:cNvPr id="4" name="Picture 3"/>
          <p:cNvPicPr>
            <a:picLocks noChangeAspect="1"/>
          </p:cNvPicPr>
          <p:nvPr/>
        </p:nvPicPr>
        <p:blipFill>
          <a:blip r:embed="rId2"/>
          <a:stretch>
            <a:fillRect/>
          </a:stretch>
        </p:blipFill>
        <p:spPr>
          <a:xfrm>
            <a:off x="188259" y="0"/>
            <a:ext cx="6491847" cy="6817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6733629" y="2563617"/>
            <a:ext cx="5458371" cy="2899645"/>
          </a:xfrm>
          <a:prstGeom prst="rect">
            <a:avLst/>
          </a:prstGeom>
          <a:ln>
            <a:noFill/>
          </a:ln>
          <a:effectLst>
            <a:softEdge rad="112500"/>
          </a:effectLst>
        </p:spPr>
      </p:pic>
      <p:sp>
        <p:nvSpPr>
          <p:cNvPr id="6" name="TextBox 5"/>
          <p:cNvSpPr txBox="1"/>
          <p:nvPr/>
        </p:nvSpPr>
        <p:spPr>
          <a:xfrm>
            <a:off x="7752837" y="5278596"/>
            <a:ext cx="1887793" cy="369332"/>
          </a:xfrm>
          <a:prstGeom prst="rect">
            <a:avLst/>
          </a:prstGeom>
          <a:solidFill>
            <a:schemeClr val="bg1"/>
          </a:solidFill>
        </p:spPr>
        <p:txBody>
          <a:bodyPr wrap="square" rtlCol="0">
            <a:spAutoFit/>
          </a:bodyPr>
          <a:lstStyle/>
          <a:p>
            <a:r>
              <a:rPr lang="en-AU" dirty="0"/>
              <a:t>The </a:t>
            </a:r>
            <a:r>
              <a:rPr lang="en-AU" dirty="0" err="1"/>
              <a:t>labor</a:t>
            </a:r>
            <a:r>
              <a:rPr lang="en-AU" dirty="0"/>
              <a:t> force</a:t>
            </a:r>
          </a:p>
        </p:txBody>
      </p:sp>
      <p:sp>
        <p:nvSpPr>
          <p:cNvPr id="7" name="TextBox 6"/>
          <p:cNvSpPr txBox="1"/>
          <p:nvPr/>
        </p:nvSpPr>
        <p:spPr>
          <a:xfrm>
            <a:off x="243045" y="198937"/>
            <a:ext cx="1894541" cy="1754326"/>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labor force is made up of two groups of people: employed and unemployed.</a:t>
            </a:r>
          </a:p>
        </p:txBody>
      </p:sp>
      <p:sp>
        <p:nvSpPr>
          <p:cNvPr id="8" name="TextBox 7"/>
          <p:cNvSpPr txBox="1"/>
          <p:nvPr/>
        </p:nvSpPr>
        <p:spPr>
          <a:xfrm>
            <a:off x="2401368" y="1953264"/>
            <a:ext cx="1700613" cy="523220"/>
          </a:xfrm>
          <a:prstGeom prst="rect">
            <a:avLst/>
          </a:prstGeom>
          <a:solidFill>
            <a:schemeClr val="accent1">
              <a:lumMod val="40000"/>
              <a:lumOff val="60000"/>
            </a:schemeClr>
          </a:solidFill>
        </p:spPr>
        <p:txBody>
          <a:bodyPr wrap="square" rtlCol="0">
            <a:spAutoFit/>
          </a:bodyPr>
          <a:lstStyle/>
          <a:p>
            <a:r>
              <a:rPr lang="en-US" sz="1400" dirty="0"/>
              <a:t>Looked for and found a job.</a:t>
            </a:r>
          </a:p>
        </p:txBody>
      </p:sp>
      <p:sp>
        <p:nvSpPr>
          <p:cNvPr id="9" name="TextBox 8"/>
          <p:cNvSpPr txBox="1"/>
          <p:nvPr/>
        </p:nvSpPr>
        <p:spPr>
          <a:xfrm>
            <a:off x="3251674" y="1021771"/>
            <a:ext cx="1700613" cy="523220"/>
          </a:xfrm>
          <a:prstGeom prst="rect">
            <a:avLst/>
          </a:prstGeom>
          <a:solidFill>
            <a:schemeClr val="accent1">
              <a:lumMod val="40000"/>
              <a:lumOff val="60000"/>
            </a:schemeClr>
          </a:solidFill>
        </p:spPr>
        <p:txBody>
          <a:bodyPr wrap="square" rtlCol="0">
            <a:spAutoFit/>
          </a:bodyPr>
          <a:lstStyle/>
          <a:p>
            <a:r>
              <a:rPr lang="en-US" sz="1400" dirty="0"/>
              <a:t>Looked for but didn't find a job.</a:t>
            </a:r>
          </a:p>
        </p:txBody>
      </p:sp>
      <p:sp>
        <p:nvSpPr>
          <p:cNvPr id="10" name="TextBox 9"/>
          <p:cNvSpPr txBox="1"/>
          <p:nvPr/>
        </p:nvSpPr>
        <p:spPr>
          <a:xfrm>
            <a:off x="7013742" y="1353099"/>
            <a:ext cx="4898144" cy="1200329"/>
          </a:xfrm>
          <a:prstGeom prst="rect">
            <a:avLst/>
          </a:prstGeom>
          <a:noFill/>
        </p:spPr>
        <p:txBody>
          <a:bodyPr wrap="square" rtlCol="0">
            <a:spAutoFit/>
          </a:bodyPr>
          <a:lstStyle/>
          <a:p>
            <a:r>
              <a:rPr lang="en-US" dirty="0"/>
              <a:t>We can see that the labor force is split into those who:</a:t>
            </a:r>
          </a:p>
          <a:p>
            <a:pPr marL="742950" lvl="1" indent="-285750">
              <a:buFont typeface="Arial" panose="020B0604020202020204" pitchFamily="34" charset="0"/>
              <a:buChar char="•"/>
            </a:pPr>
            <a:r>
              <a:rPr lang="en-US" dirty="0"/>
              <a:t>Were able to find a job</a:t>
            </a:r>
          </a:p>
          <a:p>
            <a:pPr marL="742950" lvl="1" indent="-285750">
              <a:buFont typeface="Arial" panose="020B0604020202020204" pitchFamily="34" charset="0"/>
              <a:buChar char="•"/>
            </a:pPr>
            <a:r>
              <a:rPr lang="en-US" dirty="0"/>
              <a:t>Were not able to find a job</a:t>
            </a:r>
          </a:p>
        </p:txBody>
      </p:sp>
    </p:spTree>
    <p:extLst>
      <p:ext uri="{BB962C8B-B14F-4D97-AF65-F5344CB8AC3E}">
        <p14:creationId xmlns:p14="http://schemas.microsoft.com/office/powerpoint/2010/main" val="32635712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6046839" y="1961226"/>
            <a:ext cx="3018503" cy="3820142"/>
          </a:xfrm>
        </p:spPr>
        <p:txBody>
          <a:bodyPr/>
          <a:lstStyle/>
          <a:p>
            <a:r>
              <a:rPr lang="en-AU" sz="2000" dirty="0">
                <a:solidFill>
                  <a:srgbClr val="FF0000"/>
                </a:solidFill>
              </a:rPr>
              <a:t>2009</a:t>
            </a:r>
          </a:p>
          <a:p>
            <a:r>
              <a:rPr lang="en-AU" sz="2000" dirty="0">
                <a:solidFill>
                  <a:srgbClr val="FF0000"/>
                </a:solidFill>
              </a:rPr>
              <a:t>Nominal GDP = 1 million x </a:t>
            </a:r>
            <a:r>
              <a:rPr lang="en-AU" sz="2000" dirty="0">
                <a:solidFill>
                  <a:srgbClr val="00B0F0"/>
                </a:solidFill>
              </a:rPr>
              <a:t>0.4</a:t>
            </a:r>
            <a:r>
              <a:rPr lang="en-AU" sz="2000" dirty="0">
                <a:solidFill>
                  <a:srgbClr val="FF0000"/>
                </a:solidFill>
              </a:rPr>
              <a:t> + 800K x </a:t>
            </a:r>
            <a:r>
              <a:rPr lang="en-AU" sz="2000" dirty="0">
                <a:solidFill>
                  <a:srgbClr val="00B0F0"/>
                </a:solidFill>
              </a:rPr>
              <a:t>0.6</a:t>
            </a:r>
            <a:r>
              <a:rPr lang="en-AU" sz="2000" dirty="0">
                <a:solidFill>
                  <a:srgbClr val="FF0000"/>
                </a:solidFill>
              </a:rPr>
              <a:t> = 880</a:t>
            </a:r>
          </a:p>
          <a:p>
            <a:r>
              <a:rPr lang="en-AU" sz="2000" dirty="0">
                <a:solidFill>
                  <a:srgbClr val="FF0000"/>
                </a:solidFill>
              </a:rPr>
              <a:t>Real GDP = same</a:t>
            </a:r>
          </a:p>
        </p:txBody>
      </p:sp>
      <p:pic>
        <p:nvPicPr>
          <p:cNvPr id="5" name="Picture 4"/>
          <p:cNvPicPr>
            <a:picLocks noChangeAspect="1"/>
          </p:cNvPicPr>
          <p:nvPr/>
        </p:nvPicPr>
        <p:blipFill>
          <a:blip r:embed="rId2"/>
          <a:stretch>
            <a:fillRect/>
          </a:stretch>
        </p:blipFill>
        <p:spPr>
          <a:xfrm>
            <a:off x="227289" y="94587"/>
            <a:ext cx="5582429" cy="3639058"/>
          </a:xfrm>
          <a:prstGeom prst="rect">
            <a:avLst/>
          </a:prstGeom>
        </p:spPr>
      </p:pic>
      <p:pic>
        <p:nvPicPr>
          <p:cNvPr id="6" name="Picture 5"/>
          <p:cNvPicPr>
            <a:picLocks noChangeAspect="1"/>
          </p:cNvPicPr>
          <p:nvPr/>
        </p:nvPicPr>
        <p:blipFill>
          <a:blip r:embed="rId3"/>
          <a:stretch>
            <a:fillRect/>
          </a:stretch>
        </p:blipFill>
        <p:spPr>
          <a:xfrm>
            <a:off x="1" y="3819319"/>
            <a:ext cx="5344271" cy="733527"/>
          </a:xfrm>
          <a:prstGeom prst="rect">
            <a:avLst/>
          </a:prstGeom>
        </p:spPr>
      </p:pic>
      <p:sp>
        <p:nvSpPr>
          <p:cNvPr id="7" name="Content Placeholder 2"/>
          <p:cNvSpPr txBox="1">
            <a:spLocks/>
          </p:cNvSpPr>
          <p:nvPr/>
        </p:nvSpPr>
        <p:spPr>
          <a:xfrm>
            <a:off x="9065342" y="1961226"/>
            <a:ext cx="3018503" cy="38201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solidFill>
                  <a:srgbClr val="FF0000"/>
                </a:solidFill>
              </a:rPr>
              <a:t>2010</a:t>
            </a:r>
          </a:p>
          <a:p>
            <a:r>
              <a:rPr lang="en-AU" sz="2000" dirty="0">
                <a:solidFill>
                  <a:srgbClr val="FF0000"/>
                </a:solidFill>
              </a:rPr>
              <a:t>Nominal GDP = 900K x </a:t>
            </a:r>
            <a:r>
              <a:rPr lang="en-AU" sz="2000" dirty="0">
                <a:solidFill>
                  <a:srgbClr val="00B050"/>
                </a:solidFill>
              </a:rPr>
              <a:t>0.5</a:t>
            </a:r>
            <a:r>
              <a:rPr lang="en-AU" sz="2000" dirty="0">
                <a:solidFill>
                  <a:srgbClr val="FF0000"/>
                </a:solidFill>
              </a:rPr>
              <a:t> + 840K x </a:t>
            </a:r>
            <a:r>
              <a:rPr lang="en-AU" sz="2000" dirty="0">
                <a:solidFill>
                  <a:srgbClr val="00B050"/>
                </a:solidFill>
              </a:rPr>
              <a:t>0.51</a:t>
            </a:r>
            <a:r>
              <a:rPr lang="en-AU" sz="2000" dirty="0">
                <a:solidFill>
                  <a:srgbClr val="FF0000"/>
                </a:solidFill>
              </a:rPr>
              <a:t> = 878.4</a:t>
            </a:r>
          </a:p>
          <a:p>
            <a:r>
              <a:rPr lang="en-AU" sz="2000" dirty="0">
                <a:solidFill>
                  <a:srgbClr val="FF0000"/>
                </a:solidFill>
              </a:rPr>
              <a:t>Real GDP = 900K x </a:t>
            </a:r>
            <a:r>
              <a:rPr lang="en-AU" sz="2000" dirty="0">
                <a:solidFill>
                  <a:srgbClr val="00B0F0"/>
                </a:solidFill>
              </a:rPr>
              <a:t>0.4</a:t>
            </a:r>
            <a:r>
              <a:rPr lang="en-AU" sz="2000" dirty="0">
                <a:solidFill>
                  <a:srgbClr val="FF0000"/>
                </a:solidFill>
              </a:rPr>
              <a:t> + 840K x </a:t>
            </a:r>
            <a:r>
              <a:rPr lang="en-AU" sz="2000" dirty="0">
                <a:solidFill>
                  <a:srgbClr val="00B0F0"/>
                </a:solidFill>
              </a:rPr>
              <a:t>0.6</a:t>
            </a:r>
            <a:r>
              <a:rPr lang="en-AU" sz="2000" dirty="0">
                <a:solidFill>
                  <a:srgbClr val="FF0000"/>
                </a:solidFill>
              </a:rPr>
              <a:t> = 360+ 504</a:t>
            </a:r>
          </a:p>
          <a:p>
            <a:r>
              <a:rPr lang="en-AU" sz="2000" dirty="0">
                <a:solidFill>
                  <a:srgbClr val="FF0000"/>
                </a:solidFill>
              </a:rPr>
              <a:t>= 864</a:t>
            </a:r>
          </a:p>
          <a:p>
            <a:endParaRPr lang="en-AU" sz="2000" dirty="0">
              <a:solidFill>
                <a:srgbClr val="FF0000"/>
              </a:solidFill>
            </a:endParaRPr>
          </a:p>
          <a:p>
            <a:r>
              <a:rPr lang="en-AU" sz="2000" dirty="0">
                <a:solidFill>
                  <a:srgbClr val="FF0000"/>
                </a:solidFill>
              </a:rPr>
              <a:t>If we use the old prices from the first year/base year, then we will be able to see the growth in quantity, which </a:t>
            </a:r>
            <a:r>
              <a:rPr lang="en-AU" sz="2000">
                <a:solidFill>
                  <a:srgbClr val="FF0000"/>
                </a:solidFill>
              </a:rPr>
              <a:t>is the real change.</a:t>
            </a:r>
            <a:endParaRPr lang="en-AU" sz="2000" dirty="0">
              <a:solidFill>
                <a:srgbClr val="FF0000"/>
              </a:solidFill>
            </a:endParaRPr>
          </a:p>
          <a:p>
            <a:endParaRPr lang="en-AU" dirty="0">
              <a:solidFill>
                <a:srgbClr val="FF0000"/>
              </a:solidFill>
            </a:endParaRPr>
          </a:p>
        </p:txBody>
      </p:sp>
      <p:sp>
        <p:nvSpPr>
          <p:cNvPr id="4" name="TextBox 3"/>
          <p:cNvSpPr txBox="1"/>
          <p:nvPr/>
        </p:nvSpPr>
        <p:spPr>
          <a:xfrm>
            <a:off x="314632" y="4837471"/>
            <a:ext cx="4837471" cy="1477328"/>
          </a:xfrm>
          <a:prstGeom prst="rect">
            <a:avLst/>
          </a:prstGeom>
          <a:noFill/>
        </p:spPr>
        <p:txBody>
          <a:bodyPr wrap="square" rtlCol="0">
            <a:spAutoFit/>
          </a:bodyPr>
          <a:lstStyle/>
          <a:p>
            <a:r>
              <a:rPr lang="en-AU" dirty="0">
                <a:solidFill>
                  <a:srgbClr val="FF0000"/>
                </a:solidFill>
              </a:rPr>
              <a:t>b) Nominal GDP does not account for price changes. Therefore when there is inflation it will overstate GDP growth even if there is no real growth. (If there is deflation it will understate GDP growth.)</a:t>
            </a:r>
          </a:p>
        </p:txBody>
      </p:sp>
      <p:sp>
        <p:nvSpPr>
          <p:cNvPr id="8" name="TextBox 7"/>
          <p:cNvSpPr txBox="1"/>
          <p:nvPr/>
        </p:nvSpPr>
        <p:spPr>
          <a:xfrm>
            <a:off x="5801032" y="5230761"/>
            <a:ext cx="3077497" cy="646331"/>
          </a:xfrm>
          <a:prstGeom prst="rect">
            <a:avLst/>
          </a:prstGeom>
          <a:solidFill>
            <a:schemeClr val="accent4">
              <a:lumMod val="20000"/>
              <a:lumOff val="80000"/>
            </a:schemeClr>
          </a:solidFill>
        </p:spPr>
        <p:txBody>
          <a:bodyPr wrap="square" rtlCol="0">
            <a:spAutoFit/>
          </a:bodyPr>
          <a:lstStyle/>
          <a:p>
            <a:r>
              <a:rPr lang="en-AU" dirty="0"/>
              <a:t>Nominal GDP</a:t>
            </a:r>
          </a:p>
          <a:p>
            <a:pPr marL="285750" indent="-285750">
              <a:buFont typeface="Arial" panose="020B0604020202020204" pitchFamily="34" charset="0"/>
              <a:buChar char="•"/>
            </a:pPr>
            <a:r>
              <a:rPr lang="en-AU" dirty="0"/>
              <a:t>New prices, new quantity</a:t>
            </a:r>
          </a:p>
        </p:txBody>
      </p:sp>
      <p:sp>
        <p:nvSpPr>
          <p:cNvPr id="9" name="Rectangle 8"/>
          <p:cNvSpPr/>
          <p:nvPr/>
        </p:nvSpPr>
        <p:spPr>
          <a:xfrm>
            <a:off x="5801032" y="5991633"/>
            <a:ext cx="3352800" cy="646331"/>
          </a:xfrm>
          <a:prstGeom prst="rect">
            <a:avLst/>
          </a:prstGeom>
          <a:solidFill>
            <a:srgbClr val="92D050"/>
          </a:solidFill>
        </p:spPr>
        <p:txBody>
          <a:bodyPr wrap="square">
            <a:spAutoFit/>
          </a:bodyPr>
          <a:lstStyle/>
          <a:p>
            <a:r>
              <a:rPr lang="en-AU" dirty="0"/>
              <a:t>Real GDP</a:t>
            </a:r>
          </a:p>
          <a:p>
            <a:pPr marL="285750" indent="-285750">
              <a:buFont typeface="Arial" panose="020B0604020202020204" pitchFamily="34" charset="0"/>
              <a:buChar char="•"/>
            </a:pPr>
            <a:r>
              <a:rPr lang="en-AU" dirty="0"/>
              <a:t>Old prices, new quantity</a:t>
            </a:r>
          </a:p>
        </p:txBody>
      </p:sp>
    </p:spTree>
    <p:extLst>
      <p:ext uri="{BB962C8B-B14F-4D97-AF65-F5344CB8AC3E}">
        <p14:creationId xmlns:p14="http://schemas.microsoft.com/office/powerpoint/2010/main" val="38048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48054" y="4500275"/>
            <a:ext cx="4155831" cy="1038879"/>
          </a:xfrm>
        </p:spPr>
        <p:txBody>
          <a:bodyPr/>
          <a:lstStyle/>
          <a:p>
            <a:r>
              <a:rPr lang="en-AU" dirty="0">
                <a:solidFill>
                  <a:srgbClr val="FF0000"/>
                </a:solidFill>
              </a:rPr>
              <a:t>Answer: D</a:t>
            </a:r>
          </a:p>
        </p:txBody>
      </p:sp>
      <p:pic>
        <p:nvPicPr>
          <p:cNvPr id="5" name="Picture 4"/>
          <p:cNvPicPr>
            <a:picLocks noChangeAspect="1"/>
          </p:cNvPicPr>
          <p:nvPr/>
        </p:nvPicPr>
        <p:blipFill>
          <a:blip r:embed="rId2"/>
          <a:stretch>
            <a:fillRect/>
          </a:stretch>
        </p:blipFill>
        <p:spPr>
          <a:xfrm>
            <a:off x="173363" y="252212"/>
            <a:ext cx="8037527" cy="4135150"/>
          </a:xfrm>
          <a:prstGeom prst="rect">
            <a:avLst/>
          </a:prstGeom>
        </p:spPr>
      </p:pic>
    </p:spTree>
    <p:extLst>
      <p:ext uri="{BB962C8B-B14F-4D97-AF65-F5344CB8AC3E}">
        <p14:creationId xmlns:p14="http://schemas.microsoft.com/office/powerpoint/2010/main" val="6841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0" y="811814"/>
            <a:ext cx="6906237" cy="1511873"/>
          </a:xfrm>
          <a:prstGeom prst="rect">
            <a:avLst/>
          </a:prstGeom>
        </p:spPr>
      </p:pic>
      <p:pic>
        <p:nvPicPr>
          <p:cNvPr id="5" name="Picture 4"/>
          <p:cNvPicPr>
            <a:picLocks noChangeAspect="1"/>
          </p:cNvPicPr>
          <p:nvPr/>
        </p:nvPicPr>
        <p:blipFill>
          <a:blip r:embed="rId3"/>
          <a:stretch>
            <a:fillRect/>
          </a:stretch>
        </p:blipFill>
        <p:spPr>
          <a:xfrm>
            <a:off x="137650" y="2105559"/>
            <a:ext cx="3809922" cy="1173214"/>
          </a:xfrm>
          <a:prstGeom prst="rect">
            <a:avLst/>
          </a:prstGeom>
        </p:spPr>
      </p:pic>
      <p:sp>
        <p:nvSpPr>
          <p:cNvPr id="3" name="Content Placeholder 2"/>
          <p:cNvSpPr>
            <a:spLocks noGrp="1"/>
          </p:cNvSpPr>
          <p:nvPr>
            <p:ph idx="1"/>
          </p:nvPr>
        </p:nvSpPr>
        <p:spPr>
          <a:xfrm>
            <a:off x="4454013" y="2015613"/>
            <a:ext cx="4074526" cy="2661895"/>
          </a:xfrm>
        </p:spPr>
        <p:txBody>
          <a:bodyPr/>
          <a:lstStyle/>
          <a:p>
            <a:r>
              <a:rPr lang="en-AU" dirty="0">
                <a:solidFill>
                  <a:srgbClr val="FF0000"/>
                </a:solidFill>
              </a:rPr>
              <a:t>Answer: b) Real GDP</a:t>
            </a:r>
          </a:p>
        </p:txBody>
      </p:sp>
    </p:spTree>
    <p:extLst>
      <p:ext uri="{BB962C8B-B14F-4D97-AF65-F5344CB8AC3E}">
        <p14:creationId xmlns:p14="http://schemas.microsoft.com/office/powerpoint/2010/main" val="176908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2"/>
          <a:stretch>
            <a:fillRect/>
          </a:stretch>
        </p:blipFill>
        <p:spPr>
          <a:xfrm>
            <a:off x="517013" y="477886"/>
            <a:ext cx="5868219" cy="2972215"/>
          </a:xfrm>
          <a:prstGeom prst="rect">
            <a:avLst/>
          </a:prstGeom>
        </p:spPr>
      </p:pic>
      <p:pic>
        <p:nvPicPr>
          <p:cNvPr id="5" name="Picture 4"/>
          <p:cNvPicPr>
            <a:picLocks noChangeAspect="1"/>
          </p:cNvPicPr>
          <p:nvPr/>
        </p:nvPicPr>
        <p:blipFill>
          <a:blip r:embed="rId3"/>
          <a:stretch>
            <a:fillRect/>
          </a:stretch>
        </p:blipFill>
        <p:spPr>
          <a:xfrm>
            <a:off x="446569" y="3585038"/>
            <a:ext cx="4848902" cy="2238687"/>
          </a:xfrm>
          <a:prstGeom prst="rect">
            <a:avLst/>
          </a:prstGeom>
        </p:spPr>
      </p:pic>
      <p:sp>
        <p:nvSpPr>
          <p:cNvPr id="8" name="Content Placeholder 2"/>
          <p:cNvSpPr txBox="1">
            <a:spLocks/>
          </p:cNvSpPr>
          <p:nvPr/>
        </p:nvSpPr>
        <p:spPr>
          <a:xfrm>
            <a:off x="9065343" y="1803449"/>
            <a:ext cx="2851356" cy="2552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Year 2</a:t>
            </a:r>
          </a:p>
          <a:p>
            <a:r>
              <a:rPr lang="en-AU" dirty="0"/>
              <a:t>Real GDP = </a:t>
            </a:r>
            <a:r>
              <a:rPr lang="en-AU" dirty="0">
                <a:solidFill>
                  <a:srgbClr val="7030A0"/>
                </a:solidFill>
              </a:rPr>
              <a:t>4000</a:t>
            </a:r>
            <a:r>
              <a:rPr lang="en-AU" dirty="0"/>
              <a:t> x </a:t>
            </a:r>
            <a:r>
              <a:rPr lang="en-AU" dirty="0">
                <a:solidFill>
                  <a:srgbClr val="92D050"/>
                </a:solidFill>
              </a:rPr>
              <a:t>0.2</a:t>
            </a:r>
            <a:r>
              <a:rPr lang="en-AU" dirty="0"/>
              <a:t> + </a:t>
            </a:r>
            <a:r>
              <a:rPr lang="en-AU" dirty="0">
                <a:solidFill>
                  <a:srgbClr val="7030A0"/>
                </a:solidFill>
              </a:rPr>
              <a:t>3000</a:t>
            </a:r>
            <a:r>
              <a:rPr lang="en-AU" dirty="0"/>
              <a:t> x </a:t>
            </a:r>
            <a:r>
              <a:rPr lang="en-AU" dirty="0">
                <a:solidFill>
                  <a:srgbClr val="92D050"/>
                </a:solidFill>
              </a:rPr>
              <a:t>0.4</a:t>
            </a:r>
            <a:r>
              <a:rPr lang="en-AU" dirty="0"/>
              <a:t> </a:t>
            </a:r>
          </a:p>
          <a:p>
            <a:r>
              <a:rPr lang="en-AU" dirty="0"/>
              <a:t>= 2000</a:t>
            </a:r>
          </a:p>
        </p:txBody>
      </p:sp>
      <p:sp>
        <p:nvSpPr>
          <p:cNvPr id="3" name="Content Placeholder 2"/>
          <p:cNvSpPr>
            <a:spLocks noGrp="1"/>
          </p:cNvSpPr>
          <p:nvPr>
            <p:ph idx="1"/>
          </p:nvPr>
        </p:nvSpPr>
        <p:spPr>
          <a:xfrm>
            <a:off x="6018160" y="1803449"/>
            <a:ext cx="2851356" cy="2552241"/>
          </a:xfrm>
        </p:spPr>
        <p:txBody>
          <a:bodyPr/>
          <a:lstStyle/>
          <a:p>
            <a:r>
              <a:rPr lang="en-AU" dirty="0"/>
              <a:t>Year 1</a:t>
            </a:r>
          </a:p>
          <a:p>
            <a:r>
              <a:rPr lang="en-AU" dirty="0"/>
              <a:t>Real GDP = </a:t>
            </a:r>
            <a:r>
              <a:rPr lang="en-AU" dirty="0">
                <a:solidFill>
                  <a:srgbClr val="7030A0"/>
                </a:solidFill>
              </a:rPr>
              <a:t>3000</a:t>
            </a:r>
            <a:r>
              <a:rPr lang="en-AU" dirty="0"/>
              <a:t> x </a:t>
            </a:r>
            <a:r>
              <a:rPr lang="en-AU" dirty="0">
                <a:solidFill>
                  <a:srgbClr val="92D050"/>
                </a:solidFill>
              </a:rPr>
              <a:t>0.2</a:t>
            </a:r>
            <a:r>
              <a:rPr lang="en-AU" dirty="0"/>
              <a:t> + </a:t>
            </a:r>
            <a:r>
              <a:rPr lang="en-AU" dirty="0">
                <a:solidFill>
                  <a:srgbClr val="7030A0"/>
                </a:solidFill>
              </a:rPr>
              <a:t>2000</a:t>
            </a:r>
            <a:r>
              <a:rPr lang="en-AU" dirty="0"/>
              <a:t> x </a:t>
            </a:r>
            <a:r>
              <a:rPr lang="en-AU" dirty="0">
                <a:solidFill>
                  <a:srgbClr val="92D050"/>
                </a:solidFill>
              </a:rPr>
              <a:t>0.4</a:t>
            </a:r>
            <a:r>
              <a:rPr lang="en-AU" dirty="0"/>
              <a:t> </a:t>
            </a:r>
          </a:p>
          <a:p>
            <a:r>
              <a:rPr lang="en-AU" dirty="0"/>
              <a:t>= 1400</a:t>
            </a:r>
          </a:p>
        </p:txBody>
      </p:sp>
      <p:sp>
        <p:nvSpPr>
          <p:cNvPr id="9" name="TextBox 8"/>
          <p:cNvSpPr txBox="1"/>
          <p:nvPr/>
        </p:nvSpPr>
        <p:spPr>
          <a:xfrm>
            <a:off x="6715432" y="4680155"/>
            <a:ext cx="4021394" cy="461665"/>
          </a:xfrm>
          <a:prstGeom prst="rect">
            <a:avLst/>
          </a:prstGeom>
          <a:noFill/>
        </p:spPr>
        <p:txBody>
          <a:bodyPr wrap="square" rtlCol="0">
            <a:spAutoFit/>
          </a:bodyPr>
          <a:lstStyle/>
          <a:p>
            <a:r>
              <a:rPr lang="en-AU" sz="2400" dirty="0">
                <a:solidFill>
                  <a:srgbClr val="FF0000"/>
                </a:solidFill>
              </a:rPr>
              <a:t>Answer: C</a:t>
            </a:r>
          </a:p>
        </p:txBody>
      </p:sp>
    </p:spTree>
    <p:extLst>
      <p:ext uri="{BB962C8B-B14F-4D97-AF65-F5344CB8AC3E}">
        <p14:creationId xmlns:p14="http://schemas.microsoft.com/office/powerpoint/2010/main" val="298402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P spid="9"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a:t>Complete Remaining Module 11 Questions</a:t>
            </a:r>
          </a:p>
        </p:txBody>
      </p:sp>
      <p:sp>
        <p:nvSpPr>
          <p:cNvPr id="5" name="Text Placeholder 4"/>
          <p:cNvSpPr>
            <a:spLocks noGrp="1"/>
          </p:cNvSpPr>
          <p:nvPr>
            <p:ph type="body" idx="1"/>
          </p:nvPr>
        </p:nvSpPr>
        <p:spPr/>
        <p:txBody>
          <a:bodyPr/>
          <a:lstStyle/>
          <a:p>
            <a:r>
              <a:rPr lang="en-US" dirty="0"/>
              <a:t>Gross Domestic Product (GDP)</a:t>
            </a:r>
          </a:p>
          <a:p>
            <a:r>
              <a:rPr lang="en-US" dirty="0"/>
              <a:t>Real vs Nominal GDP</a:t>
            </a:r>
          </a:p>
        </p:txBody>
      </p:sp>
    </p:spTree>
    <p:extLst>
      <p:ext uri="{BB962C8B-B14F-4D97-AF65-F5344CB8AC3E}">
        <p14:creationId xmlns:p14="http://schemas.microsoft.com/office/powerpoint/2010/main" val="40309337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7466" y="3725407"/>
            <a:ext cx="2600791" cy="829660"/>
          </a:xfrm>
          <a:solidFill>
            <a:schemeClr val="bg2">
              <a:lumMod val="40000"/>
              <a:lumOff val="60000"/>
            </a:schemeClr>
          </a:solidFill>
        </p:spPr>
        <p:txBody>
          <a:bodyPr>
            <a:normAutofit fontScale="92500"/>
          </a:bodyPr>
          <a:lstStyle/>
          <a:p>
            <a:r>
              <a:rPr lang="en-US" dirty="0">
                <a:hlinkClick r:id="rId2" action="ppaction://hlinksldjump"/>
              </a:rPr>
              <a:t>Consumer Price Index (CPI)</a:t>
            </a:r>
            <a:endParaRPr lang="en-US" dirty="0"/>
          </a:p>
        </p:txBody>
      </p:sp>
      <p:sp>
        <p:nvSpPr>
          <p:cNvPr id="4" name="Content Placeholder 2"/>
          <p:cNvSpPr txBox="1">
            <a:spLocks/>
          </p:cNvSpPr>
          <p:nvPr/>
        </p:nvSpPr>
        <p:spPr>
          <a:xfrm>
            <a:off x="6782645" y="3725407"/>
            <a:ext cx="2649222" cy="829660"/>
          </a:xfrm>
          <a:prstGeom prst="rect">
            <a:avLst/>
          </a:prstGeom>
          <a:solidFill>
            <a:schemeClr val="bg2">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hlinkClick r:id="" action="ppaction://noaction"/>
              </a:rPr>
              <a:t>GDP Deflator</a:t>
            </a:r>
            <a:endParaRPr lang="en-US" dirty="0"/>
          </a:p>
        </p:txBody>
      </p:sp>
      <p:sp>
        <p:nvSpPr>
          <p:cNvPr id="5" name="Down Arrow 4"/>
          <p:cNvSpPr/>
          <p:nvPr/>
        </p:nvSpPr>
        <p:spPr>
          <a:xfrm rot="2753109">
            <a:off x="4470398" y="1874601"/>
            <a:ext cx="812800" cy="2046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8788954">
            <a:off x="6335708" y="1882355"/>
            <a:ext cx="812800" cy="2046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649206" y="4707236"/>
            <a:ext cx="3322933" cy="1229117"/>
          </a:xfrm>
          <a:prstGeom prst="rect">
            <a:avLst/>
          </a:prstGeom>
        </p:spPr>
      </p:pic>
      <p:pic>
        <p:nvPicPr>
          <p:cNvPr id="8" name="Picture 7"/>
          <p:cNvPicPr>
            <a:picLocks noChangeAspect="1"/>
          </p:cNvPicPr>
          <p:nvPr/>
        </p:nvPicPr>
        <p:blipFill>
          <a:blip r:embed="rId4"/>
          <a:stretch>
            <a:fillRect/>
          </a:stretch>
        </p:blipFill>
        <p:spPr>
          <a:xfrm>
            <a:off x="6821653" y="4487331"/>
            <a:ext cx="2610214" cy="1457639"/>
          </a:xfrm>
          <a:prstGeom prst="rect">
            <a:avLst/>
          </a:prstGeom>
        </p:spPr>
      </p:pic>
      <p:sp>
        <p:nvSpPr>
          <p:cNvPr id="9" name="Title 1"/>
          <p:cNvSpPr txBox="1">
            <a:spLocks/>
          </p:cNvSpPr>
          <p:nvPr/>
        </p:nvSpPr>
        <p:spPr>
          <a:xfrm>
            <a:off x="1251155"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Methods of Measuring Inflation</a:t>
            </a:r>
            <a:endParaRPr lang="en-US" dirty="0"/>
          </a:p>
        </p:txBody>
      </p:sp>
      <p:sp>
        <p:nvSpPr>
          <p:cNvPr id="10" name="TextBox 9"/>
          <p:cNvSpPr txBox="1"/>
          <p:nvPr/>
        </p:nvSpPr>
        <p:spPr>
          <a:xfrm>
            <a:off x="3859381" y="1323556"/>
            <a:ext cx="5874554" cy="646331"/>
          </a:xfrm>
          <a:prstGeom prst="rect">
            <a:avLst/>
          </a:prstGeom>
          <a:noFill/>
        </p:spPr>
        <p:txBody>
          <a:bodyPr wrap="square" rtlCol="0">
            <a:spAutoFit/>
          </a:bodyPr>
          <a:lstStyle/>
          <a:p>
            <a:r>
              <a:rPr lang="en-US" sz="3600" dirty="0"/>
              <a:t>Price Indexes / Price Indices</a:t>
            </a:r>
          </a:p>
        </p:txBody>
      </p:sp>
      <p:sp>
        <p:nvSpPr>
          <p:cNvPr id="2" name="Freeform 1"/>
          <p:cNvSpPr/>
          <p:nvPr/>
        </p:nvSpPr>
        <p:spPr>
          <a:xfrm>
            <a:off x="2294626" y="3901634"/>
            <a:ext cx="1846053" cy="1293963"/>
          </a:xfrm>
          <a:custGeom>
            <a:avLst/>
            <a:gdLst>
              <a:gd name="connsiteX0" fmla="*/ 0 w 1846053"/>
              <a:gd name="connsiteY0" fmla="*/ 767751 h 1293963"/>
              <a:gd name="connsiteX1" fmla="*/ 8626 w 1846053"/>
              <a:gd name="connsiteY1" fmla="*/ 871268 h 1293963"/>
              <a:gd name="connsiteX2" fmla="*/ 17253 w 1846053"/>
              <a:gd name="connsiteY2" fmla="*/ 897147 h 1293963"/>
              <a:gd name="connsiteX3" fmla="*/ 34505 w 1846053"/>
              <a:gd name="connsiteY3" fmla="*/ 966159 h 1293963"/>
              <a:gd name="connsiteX4" fmla="*/ 51758 w 1846053"/>
              <a:gd name="connsiteY4" fmla="*/ 1052423 h 1293963"/>
              <a:gd name="connsiteX5" fmla="*/ 60385 w 1846053"/>
              <a:gd name="connsiteY5" fmla="*/ 1112808 h 1293963"/>
              <a:gd name="connsiteX6" fmla="*/ 69011 w 1846053"/>
              <a:gd name="connsiteY6" fmla="*/ 1190446 h 1293963"/>
              <a:gd name="connsiteX7" fmla="*/ 77637 w 1846053"/>
              <a:gd name="connsiteY7" fmla="*/ 1224951 h 1293963"/>
              <a:gd name="connsiteX8" fmla="*/ 94890 w 1846053"/>
              <a:gd name="connsiteY8" fmla="*/ 1293963 h 1293963"/>
              <a:gd name="connsiteX9" fmla="*/ 120769 w 1846053"/>
              <a:gd name="connsiteY9" fmla="*/ 1285336 h 1293963"/>
              <a:gd name="connsiteX10" fmla="*/ 258792 w 1846053"/>
              <a:gd name="connsiteY10" fmla="*/ 1155940 h 1293963"/>
              <a:gd name="connsiteX11" fmla="*/ 284671 w 1846053"/>
              <a:gd name="connsiteY11" fmla="*/ 1138687 h 1293963"/>
              <a:gd name="connsiteX12" fmla="*/ 353683 w 1846053"/>
              <a:gd name="connsiteY12" fmla="*/ 1061049 h 1293963"/>
              <a:gd name="connsiteX13" fmla="*/ 465826 w 1846053"/>
              <a:gd name="connsiteY13" fmla="*/ 957532 h 1293963"/>
              <a:gd name="connsiteX14" fmla="*/ 500332 w 1846053"/>
              <a:gd name="connsiteY14" fmla="*/ 931653 h 1293963"/>
              <a:gd name="connsiteX15" fmla="*/ 681486 w 1846053"/>
              <a:gd name="connsiteY15" fmla="*/ 741872 h 1293963"/>
              <a:gd name="connsiteX16" fmla="*/ 793630 w 1846053"/>
              <a:gd name="connsiteY16" fmla="*/ 638355 h 1293963"/>
              <a:gd name="connsiteX17" fmla="*/ 923026 w 1846053"/>
              <a:gd name="connsiteY17" fmla="*/ 526212 h 1293963"/>
              <a:gd name="connsiteX18" fmla="*/ 1035169 w 1846053"/>
              <a:gd name="connsiteY18" fmla="*/ 448574 h 1293963"/>
              <a:gd name="connsiteX19" fmla="*/ 1164566 w 1846053"/>
              <a:gd name="connsiteY19" fmla="*/ 379563 h 1293963"/>
              <a:gd name="connsiteX20" fmla="*/ 1190445 w 1846053"/>
              <a:gd name="connsiteY20" fmla="*/ 362310 h 1293963"/>
              <a:gd name="connsiteX21" fmla="*/ 1311215 w 1846053"/>
              <a:gd name="connsiteY21" fmla="*/ 301925 h 1293963"/>
              <a:gd name="connsiteX22" fmla="*/ 1431985 w 1846053"/>
              <a:gd name="connsiteY22" fmla="*/ 241540 h 1293963"/>
              <a:gd name="connsiteX23" fmla="*/ 1587260 w 1846053"/>
              <a:gd name="connsiteY23" fmla="*/ 163902 h 1293963"/>
              <a:gd name="connsiteX24" fmla="*/ 1725283 w 1846053"/>
              <a:gd name="connsiteY24" fmla="*/ 86264 h 1293963"/>
              <a:gd name="connsiteX25" fmla="*/ 1751162 w 1846053"/>
              <a:gd name="connsiteY25" fmla="*/ 60385 h 1293963"/>
              <a:gd name="connsiteX26" fmla="*/ 1828800 w 1846053"/>
              <a:gd name="connsiteY26" fmla="*/ 17253 h 1293963"/>
              <a:gd name="connsiteX27" fmla="*/ 1846053 w 1846053"/>
              <a:gd name="connsiteY27" fmla="*/ 0 h 129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46053" h="1293963">
                <a:moveTo>
                  <a:pt x="0" y="767751"/>
                </a:moveTo>
                <a:cubicBezTo>
                  <a:pt x="2875" y="802257"/>
                  <a:pt x="4050" y="836946"/>
                  <a:pt x="8626" y="871268"/>
                </a:cubicBezTo>
                <a:cubicBezTo>
                  <a:pt x="9828" y="880281"/>
                  <a:pt x="14860" y="888374"/>
                  <a:pt x="17253" y="897147"/>
                </a:cubicBezTo>
                <a:cubicBezTo>
                  <a:pt x="23492" y="920023"/>
                  <a:pt x="29855" y="942908"/>
                  <a:pt x="34505" y="966159"/>
                </a:cubicBezTo>
                <a:cubicBezTo>
                  <a:pt x="54329" y="1065278"/>
                  <a:pt x="32270" y="993958"/>
                  <a:pt x="51758" y="1052423"/>
                </a:cubicBezTo>
                <a:cubicBezTo>
                  <a:pt x="54634" y="1072551"/>
                  <a:pt x="57863" y="1092632"/>
                  <a:pt x="60385" y="1112808"/>
                </a:cubicBezTo>
                <a:cubicBezTo>
                  <a:pt x="63615" y="1138645"/>
                  <a:pt x="65052" y="1164710"/>
                  <a:pt x="69011" y="1190446"/>
                </a:cubicBezTo>
                <a:cubicBezTo>
                  <a:pt x="70814" y="1202164"/>
                  <a:pt x="75065" y="1213378"/>
                  <a:pt x="77637" y="1224951"/>
                </a:cubicBezTo>
                <a:cubicBezTo>
                  <a:pt x="91517" y="1287408"/>
                  <a:pt x="79476" y="1247718"/>
                  <a:pt x="94890" y="1293963"/>
                </a:cubicBezTo>
                <a:cubicBezTo>
                  <a:pt x="103516" y="1291087"/>
                  <a:pt x="113415" y="1290684"/>
                  <a:pt x="120769" y="1285336"/>
                </a:cubicBezTo>
                <a:cubicBezTo>
                  <a:pt x="180878" y="1241620"/>
                  <a:pt x="203699" y="1206025"/>
                  <a:pt x="258792" y="1155940"/>
                </a:cubicBezTo>
                <a:cubicBezTo>
                  <a:pt x="266463" y="1148966"/>
                  <a:pt x="277340" y="1146018"/>
                  <a:pt x="284671" y="1138687"/>
                </a:cubicBezTo>
                <a:cubicBezTo>
                  <a:pt x="309155" y="1114203"/>
                  <a:pt x="329199" y="1085533"/>
                  <a:pt x="353683" y="1061049"/>
                </a:cubicBezTo>
                <a:cubicBezTo>
                  <a:pt x="389655" y="1025077"/>
                  <a:pt x="425128" y="988055"/>
                  <a:pt x="465826" y="957532"/>
                </a:cubicBezTo>
                <a:cubicBezTo>
                  <a:pt x="477328" y="948906"/>
                  <a:pt x="490166" y="941819"/>
                  <a:pt x="500332" y="931653"/>
                </a:cubicBezTo>
                <a:cubicBezTo>
                  <a:pt x="562171" y="869814"/>
                  <a:pt x="619647" y="803711"/>
                  <a:pt x="681486" y="741872"/>
                </a:cubicBezTo>
                <a:cubicBezTo>
                  <a:pt x="717458" y="705900"/>
                  <a:pt x="756585" y="673221"/>
                  <a:pt x="793630" y="638355"/>
                </a:cubicBezTo>
                <a:cubicBezTo>
                  <a:pt x="861288" y="574677"/>
                  <a:pt x="804858" y="614838"/>
                  <a:pt x="923026" y="526212"/>
                </a:cubicBezTo>
                <a:cubicBezTo>
                  <a:pt x="959398" y="498933"/>
                  <a:pt x="995053" y="469969"/>
                  <a:pt x="1035169" y="448574"/>
                </a:cubicBezTo>
                <a:cubicBezTo>
                  <a:pt x="1078301" y="425570"/>
                  <a:pt x="1123893" y="406679"/>
                  <a:pt x="1164566" y="379563"/>
                </a:cubicBezTo>
                <a:cubicBezTo>
                  <a:pt x="1173192" y="373812"/>
                  <a:pt x="1181282" y="367161"/>
                  <a:pt x="1190445" y="362310"/>
                </a:cubicBezTo>
                <a:cubicBezTo>
                  <a:pt x="1230223" y="341251"/>
                  <a:pt x="1270958" y="322053"/>
                  <a:pt x="1311215" y="301925"/>
                </a:cubicBezTo>
                <a:cubicBezTo>
                  <a:pt x="1351472" y="281797"/>
                  <a:pt x="1395978" y="268545"/>
                  <a:pt x="1431985" y="241540"/>
                </a:cubicBezTo>
                <a:cubicBezTo>
                  <a:pt x="1518617" y="176565"/>
                  <a:pt x="1401215" y="260370"/>
                  <a:pt x="1587260" y="163902"/>
                </a:cubicBezTo>
                <a:cubicBezTo>
                  <a:pt x="1769860" y="69220"/>
                  <a:pt x="1644771" y="113102"/>
                  <a:pt x="1725283" y="86264"/>
                </a:cubicBezTo>
                <a:cubicBezTo>
                  <a:pt x="1733909" y="77638"/>
                  <a:pt x="1741402" y="67705"/>
                  <a:pt x="1751162" y="60385"/>
                </a:cubicBezTo>
                <a:cubicBezTo>
                  <a:pt x="1836921" y="-3934"/>
                  <a:pt x="1755061" y="66412"/>
                  <a:pt x="1828800" y="17253"/>
                </a:cubicBezTo>
                <a:cubicBezTo>
                  <a:pt x="1835567" y="12742"/>
                  <a:pt x="1840302" y="5751"/>
                  <a:pt x="1846053" y="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604000" y="3429000"/>
            <a:ext cx="3318933" cy="2863470"/>
          </a:xfrm>
          <a:custGeom>
            <a:avLst/>
            <a:gdLst>
              <a:gd name="connsiteX0" fmla="*/ 3090333 w 3318933"/>
              <a:gd name="connsiteY0" fmla="*/ 762000 h 2863470"/>
              <a:gd name="connsiteX1" fmla="*/ 2929467 w 3318933"/>
              <a:gd name="connsiteY1" fmla="*/ 601133 h 2863470"/>
              <a:gd name="connsiteX2" fmla="*/ 2853267 w 3318933"/>
              <a:gd name="connsiteY2" fmla="*/ 516467 h 2863470"/>
              <a:gd name="connsiteX3" fmla="*/ 2777067 w 3318933"/>
              <a:gd name="connsiteY3" fmla="*/ 465667 h 2863470"/>
              <a:gd name="connsiteX4" fmla="*/ 2633133 w 3318933"/>
              <a:gd name="connsiteY4" fmla="*/ 338667 h 2863470"/>
              <a:gd name="connsiteX5" fmla="*/ 2463800 w 3318933"/>
              <a:gd name="connsiteY5" fmla="*/ 186267 h 2863470"/>
              <a:gd name="connsiteX6" fmla="*/ 2362200 w 3318933"/>
              <a:gd name="connsiteY6" fmla="*/ 93133 h 2863470"/>
              <a:gd name="connsiteX7" fmla="*/ 2328333 w 3318933"/>
              <a:gd name="connsiteY7" fmla="*/ 50800 h 2863470"/>
              <a:gd name="connsiteX8" fmla="*/ 2294467 w 3318933"/>
              <a:gd name="connsiteY8" fmla="*/ 33867 h 2863470"/>
              <a:gd name="connsiteX9" fmla="*/ 2269067 w 3318933"/>
              <a:gd name="connsiteY9" fmla="*/ 16933 h 2863470"/>
              <a:gd name="connsiteX10" fmla="*/ 2209800 w 3318933"/>
              <a:gd name="connsiteY10" fmla="*/ 0 h 2863470"/>
              <a:gd name="connsiteX11" fmla="*/ 2074333 w 3318933"/>
              <a:gd name="connsiteY11" fmla="*/ 8467 h 2863470"/>
              <a:gd name="connsiteX12" fmla="*/ 1972733 w 3318933"/>
              <a:gd name="connsiteY12" fmla="*/ 25400 h 2863470"/>
              <a:gd name="connsiteX13" fmla="*/ 1947333 w 3318933"/>
              <a:gd name="connsiteY13" fmla="*/ 42333 h 2863470"/>
              <a:gd name="connsiteX14" fmla="*/ 1828800 w 3318933"/>
              <a:gd name="connsiteY14" fmla="*/ 67733 h 2863470"/>
              <a:gd name="connsiteX15" fmla="*/ 1769533 w 3318933"/>
              <a:gd name="connsiteY15" fmla="*/ 84667 h 2863470"/>
              <a:gd name="connsiteX16" fmla="*/ 1600200 w 3318933"/>
              <a:gd name="connsiteY16" fmla="*/ 101600 h 2863470"/>
              <a:gd name="connsiteX17" fmla="*/ 1447800 w 3318933"/>
              <a:gd name="connsiteY17" fmla="*/ 110067 h 2863470"/>
              <a:gd name="connsiteX18" fmla="*/ 1397000 w 3318933"/>
              <a:gd name="connsiteY18" fmla="*/ 127000 h 2863470"/>
              <a:gd name="connsiteX19" fmla="*/ 1210733 w 3318933"/>
              <a:gd name="connsiteY19" fmla="*/ 143933 h 2863470"/>
              <a:gd name="connsiteX20" fmla="*/ 889000 w 3318933"/>
              <a:gd name="connsiteY20" fmla="*/ 135467 h 2863470"/>
              <a:gd name="connsiteX21" fmla="*/ 762000 w 3318933"/>
              <a:gd name="connsiteY21" fmla="*/ 118533 h 2863470"/>
              <a:gd name="connsiteX22" fmla="*/ 618067 w 3318933"/>
              <a:gd name="connsiteY22" fmla="*/ 127000 h 2863470"/>
              <a:gd name="connsiteX23" fmla="*/ 601133 w 3318933"/>
              <a:gd name="connsiteY23" fmla="*/ 143933 h 2863470"/>
              <a:gd name="connsiteX24" fmla="*/ 550333 w 3318933"/>
              <a:gd name="connsiteY24" fmla="*/ 169333 h 2863470"/>
              <a:gd name="connsiteX25" fmla="*/ 533400 w 3318933"/>
              <a:gd name="connsiteY25" fmla="*/ 186267 h 2863470"/>
              <a:gd name="connsiteX26" fmla="*/ 508000 w 3318933"/>
              <a:gd name="connsiteY26" fmla="*/ 203200 h 2863470"/>
              <a:gd name="connsiteX27" fmla="*/ 465667 w 3318933"/>
              <a:gd name="connsiteY27" fmla="*/ 245533 h 2863470"/>
              <a:gd name="connsiteX28" fmla="*/ 397933 w 3318933"/>
              <a:gd name="connsiteY28" fmla="*/ 287867 h 2863470"/>
              <a:gd name="connsiteX29" fmla="*/ 364067 w 3318933"/>
              <a:gd name="connsiteY29" fmla="*/ 321733 h 2863470"/>
              <a:gd name="connsiteX30" fmla="*/ 330200 w 3318933"/>
              <a:gd name="connsiteY30" fmla="*/ 338667 h 2863470"/>
              <a:gd name="connsiteX31" fmla="*/ 304800 w 3318933"/>
              <a:gd name="connsiteY31" fmla="*/ 355600 h 2863470"/>
              <a:gd name="connsiteX32" fmla="*/ 262467 w 3318933"/>
              <a:gd name="connsiteY32" fmla="*/ 389467 h 2863470"/>
              <a:gd name="connsiteX33" fmla="*/ 220133 w 3318933"/>
              <a:gd name="connsiteY33" fmla="*/ 457200 h 2863470"/>
              <a:gd name="connsiteX34" fmla="*/ 143933 w 3318933"/>
              <a:gd name="connsiteY34" fmla="*/ 592667 h 2863470"/>
              <a:gd name="connsiteX35" fmla="*/ 135467 w 3318933"/>
              <a:gd name="connsiteY35" fmla="*/ 635000 h 2863470"/>
              <a:gd name="connsiteX36" fmla="*/ 101600 w 3318933"/>
              <a:gd name="connsiteY36" fmla="*/ 711200 h 2863470"/>
              <a:gd name="connsiteX37" fmla="*/ 93133 w 3318933"/>
              <a:gd name="connsiteY37" fmla="*/ 787400 h 2863470"/>
              <a:gd name="connsiteX38" fmla="*/ 84667 w 3318933"/>
              <a:gd name="connsiteY38" fmla="*/ 821267 h 2863470"/>
              <a:gd name="connsiteX39" fmla="*/ 76200 w 3318933"/>
              <a:gd name="connsiteY39" fmla="*/ 863600 h 2863470"/>
              <a:gd name="connsiteX40" fmla="*/ 67733 w 3318933"/>
              <a:gd name="connsiteY40" fmla="*/ 897467 h 2863470"/>
              <a:gd name="connsiteX41" fmla="*/ 59267 w 3318933"/>
              <a:gd name="connsiteY41" fmla="*/ 956733 h 2863470"/>
              <a:gd name="connsiteX42" fmla="*/ 50800 w 3318933"/>
              <a:gd name="connsiteY42" fmla="*/ 982133 h 2863470"/>
              <a:gd name="connsiteX43" fmla="*/ 25400 w 3318933"/>
              <a:gd name="connsiteY43" fmla="*/ 1066800 h 2863470"/>
              <a:gd name="connsiteX44" fmla="*/ 0 w 3318933"/>
              <a:gd name="connsiteY44" fmla="*/ 1126067 h 2863470"/>
              <a:gd name="connsiteX45" fmla="*/ 8467 w 3318933"/>
              <a:gd name="connsiteY45" fmla="*/ 1456267 h 2863470"/>
              <a:gd name="connsiteX46" fmla="*/ 25400 w 3318933"/>
              <a:gd name="connsiteY46" fmla="*/ 1540933 h 2863470"/>
              <a:gd name="connsiteX47" fmla="*/ 42333 w 3318933"/>
              <a:gd name="connsiteY47" fmla="*/ 1557867 h 2863470"/>
              <a:gd name="connsiteX48" fmla="*/ 59267 w 3318933"/>
              <a:gd name="connsiteY48" fmla="*/ 1625600 h 2863470"/>
              <a:gd name="connsiteX49" fmla="*/ 67733 w 3318933"/>
              <a:gd name="connsiteY49" fmla="*/ 1659467 h 2863470"/>
              <a:gd name="connsiteX50" fmla="*/ 84667 w 3318933"/>
              <a:gd name="connsiteY50" fmla="*/ 1693333 h 2863470"/>
              <a:gd name="connsiteX51" fmla="*/ 93133 w 3318933"/>
              <a:gd name="connsiteY51" fmla="*/ 1727200 h 2863470"/>
              <a:gd name="connsiteX52" fmla="*/ 118533 w 3318933"/>
              <a:gd name="connsiteY52" fmla="*/ 1794933 h 2863470"/>
              <a:gd name="connsiteX53" fmla="*/ 135467 w 3318933"/>
              <a:gd name="connsiteY53" fmla="*/ 1896533 h 2863470"/>
              <a:gd name="connsiteX54" fmla="*/ 143933 w 3318933"/>
              <a:gd name="connsiteY54" fmla="*/ 1921933 h 2863470"/>
              <a:gd name="connsiteX55" fmla="*/ 152400 w 3318933"/>
              <a:gd name="connsiteY55" fmla="*/ 1972733 h 2863470"/>
              <a:gd name="connsiteX56" fmla="*/ 160867 w 3318933"/>
              <a:gd name="connsiteY56" fmla="*/ 1998133 h 2863470"/>
              <a:gd name="connsiteX57" fmla="*/ 177800 w 3318933"/>
              <a:gd name="connsiteY57" fmla="*/ 2065867 h 2863470"/>
              <a:gd name="connsiteX58" fmla="*/ 194733 w 3318933"/>
              <a:gd name="connsiteY58" fmla="*/ 2159000 h 2863470"/>
              <a:gd name="connsiteX59" fmla="*/ 211667 w 3318933"/>
              <a:gd name="connsiteY59" fmla="*/ 2192867 h 2863470"/>
              <a:gd name="connsiteX60" fmla="*/ 220133 w 3318933"/>
              <a:gd name="connsiteY60" fmla="*/ 2243667 h 2863470"/>
              <a:gd name="connsiteX61" fmla="*/ 237067 w 3318933"/>
              <a:gd name="connsiteY61" fmla="*/ 2269067 h 2863470"/>
              <a:gd name="connsiteX62" fmla="*/ 270933 w 3318933"/>
              <a:gd name="connsiteY62" fmla="*/ 2336800 h 2863470"/>
              <a:gd name="connsiteX63" fmla="*/ 287867 w 3318933"/>
              <a:gd name="connsiteY63" fmla="*/ 2362200 h 2863470"/>
              <a:gd name="connsiteX64" fmla="*/ 304800 w 3318933"/>
              <a:gd name="connsiteY64" fmla="*/ 2396067 h 2863470"/>
              <a:gd name="connsiteX65" fmla="*/ 330200 w 3318933"/>
              <a:gd name="connsiteY65" fmla="*/ 2404533 h 2863470"/>
              <a:gd name="connsiteX66" fmla="*/ 347133 w 3318933"/>
              <a:gd name="connsiteY66" fmla="*/ 2438400 h 2863470"/>
              <a:gd name="connsiteX67" fmla="*/ 372533 w 3318933"/>
              <a:gd name="connsiteY67" fmla="*/ 2455333 h 2863470"/>
              <a:gd name="connsiteX68" fmla="*/ 389467 w 3318933"/>
              <a:gd name="connsiteY68" fmla="*/ 2472267 h 2863470"/>
              <a:gd name="connsiteX69" fmla="*/ 499533 w 3318933"/>
              <a:gd name="connsiteY69" fmla="*/ 2523067 h 2863470"/>
              <a:gd name="connsiteX70" fmla="*/ 524933 w 3318933"/>
              <a:gd name="connsiteY70" fmla="*/ 2531533 h 2863470"/>
              <a:gd name="connsiteX71" fmla="*/ 626533 w 3318933"/>
              <a:gd name="connsiteY71" fmla="*/ 2573867 h 2863470"/>
              <a:gd name="connsiteX72" fmla="*/ 694267 w 3318933"/>
              <a:gd name="connsiteY72" fmla="*/ 2590800 h 2863470"/>
              <a:gd name="connsiteX73" fmla="*/ 728133 w 3318933"/>
              <a:gd name="connsiteY73" fmla="*/ 2599267 h 2863470"/>
              <a:gd name="connsiteX74" fmla="*/ 787400 w 3318933"/>
              <a:gd name="connsiteY74" fmla="*/ 2624667 h 2863470"/>
              <a:gd name="connsiteX75" fmla="*/ 821267 w 3318933"/>
              <a:gd name="connsiteY75" fmla="*/ 2641600 h 2863470"/>
              <a:gd name="connsiteX76" fmla="*/ 897467 w 3318933"/>
              <a:gd name="connsiteY76" fmla="*/ 2658533 h 2863470"/>
              <a:gd name="connsiteX77" fmla="*/ 922867 w 3318933"/>
              <a:gd name="connsiteY77" fmla="*/ 2667000 h 2863470"/>
              <a:gd name="connsiteX78" fmla="*/ 1007533 w 3318933"/>
              <a:gd name="connsiteY78" fmla="*/ 2692400 h 2863470"/>
              <a:gd name="connsiteX79" fmla="*/ 1058333 w 3318933"/>
              <a:gd name="connsiteY79" fmla="*/ 2717800 h 2863470"/>
              <a:gd name="connsiteX80" fmla="*/ 1126067 w 3318933"/>
              <a:gd name="connsiteY80" fmla="*/ 2734733 h 2863470"/>
              <a:gd name="connsiteX81" fmla="*/ 1185333 w 3318933"/>
              <a:gd name="connsiteY81" fmla="*/ 2760133 h 2863470"/>
              <a:gd name="connsiteX82" fmla="*/ 1244600 w 3318933"/>
              <a:gd name="connsiteY82" fmla="*/ 2794000 h 2863470"/>
              <a:gd name="connsiteX83" fmla="*/ 1278467 w 3318933"/>
              <a:gd name="connsiteY83" fmla="*/ 2802467 h 2863470"/>
              <a:gd name="connsiteX84" fmla="*/ 1329267 w 3318933"/>
              <a:gd name="connsiteY84" fmla="*/ 2819400 h 2863470"/>
              <a:gd name="connsiteX85" fmla="*/ 1354667 w 3318933"/>
              <a:gd name="connsiteY85" fmla="*/ 2827867 h 2863470"/>
              <a:gd name="connsiteX86" fmla="*/ 1430867 w 3318933"/>
              <a:gd name="connsiteY86" fmla="*/ 2836333 h 2863470"/>
              <a:gd name="connsiteX87" fmla="*/ 2015067 w 3318933"/>
              <a:gd name="connsiteY87" fmla="*/ 2836333 h 2863470"/>
              <a:gd name="connsiteX88" fmla="*/ 2057400 w 3318933"/>
              <a:gd name="connsiteY88" fmla="*/ 2827867 h 2863470"/>
              <a:gd name="connsiteX89" fmla="*/ 2116667 w 3318933"/>
              <a:gd name="connsiteY89" fmla="*/ 2810933 h 2863470"/>
              <a:gd name="connsiteX90" fmla="*/ 2159000 w 3318933"/>
              <a:gd name="connsiteY90" fmla="*/ 2802467 h 2863470"/>
              <a:gd name="connsiteX91" fmla="*/ 2184400 w 3318933"/>
              <a:gd name="connsiteY91" fmla="*/ 2794000 h 2863470"/>
              <a:gd name="connsiteX92" fmla="*/ 2252133 w 3318933"/>
              <a:gd name="connsiteY92" fmla="*/ 2785533 h 2863470"/>
              <a:gd name="connsiteX93" fmla="*/ 2286000 w 3318933"/>
              <a:gd name="connsiteY93" fmla="*/ 2777067 h 2863470"/>
              <a:gd name="connsiteX94" fmla="*/ 2362200 w 3318933"/>
              <a:gd name="connsiteY94" fmla="*/ 2768600 h 2863470"/>
              <a:gd name="connsiteX95" fmla="*/ 2429933 w 3318933"/>
              <a:gd name="connsiteY95" fmla="*/ 2743200 h 2863470"/>
              <a:gd name="connsiteX96" fmla="*/ 2463800 w 3318933"/>
              <a:gd name="connsiteY96" fmla="*/ 2734733 h 2863470"/>
              <a:gd name="connsiteX97" fmla="*/ 2556933 w 3318933"/>
              <a:gd name="connsiteY97" fmla="*/ 2692400 h 2863470"/>
              <a:gd name="connsiteX98" fmla="*/ 2582333 w 3318933"/>
              <a:gd name="connsiteY98" fmla="*/ 2667000 h 2863470"/>
              <a:gd name="connsiteX99" fmla="*/ 2658533 w 3318933"/>
              <a:gd name="connsiteY99" fmla="*/ 2599267 h 2863470"/>
              <a:gd name="connsiteX100" fmla="*/ 2683933 w 3318933"/>
              <a:gd name="connsiteY100" fmla="*/ 2556933 h 2863470"/>
              <a:gd name="connsiteX101" fmla="*/ 2751667 w 3318933"/>
              <a:gd name="connsiteY101" fmla="*/ 2463800 h 2863470"/>
              <a:gd name="connsiteX102" fmla="*/ 2768600 w 3318933"/>
              <a:gd name="connsiteY102" fmla="*/ 2421467 h 2863470"/>
              <a:gd name="connsiteX103" fmla="*/ 2794000 w 3318933"/>
              <a:gd name="connsiteY103" fmla="*/ 2387600 h 2863470"/>
              <a:gd name="connsiteX104" fmla="*/ 2810933 w 3318933"/>
              <a:gd name="connsiteY104" fmla="*/ 2362200 h 2863470"/>
              <a:gd name="connsiteX105" fmla="*/ 2844800 w 3318933"/>
              <a:gd name="connsiteY105" fmla="*/ 2286000 h 2863470"/>
              <a:gd name="connsiteX106" fmla="*/ 2861733 w 3318933"/>
              <a:gd name="connsiteY106" fmla="*/ 2260600 h 2863470"/>
              <a:gd name="connsiteX107" fmla="*/ 2887133 w 3318933"/>
              <a:gd name="connsiteY107" fmla="*/ 2218267 h 2863470"/>
              <a:gd name="connsiteX108" fmla="*/ 2921000 w 3318933"/>
              <a:gd name="connsiteY108" fmla="*/ 2175933 h 2863470"/>
              <a:gd name="connsiteX109" fmla="*/ 2954867 w 3318933"/>
              <a:gd name="connsiteY109" fmla="*/ 2125133 h 2863470"/>
              <a:gd name="connsiteX110" fmla="*/ 2971800 w 3318933"/>
              <a:gd name="connsiteY110" fmla="*/ 2074333 h 2863470"/>
              <a:gd name="connsiteX111" fmla="*/ 2997200 w 3318933"/>
              <a:gd name="connsiteY111" fmla="*/ 2032000 h 2863470"/>
              <a:gd name="connsiteX112" fmla="*/ 3014133 w 3318933"/>
              <a:gd name="connsiteY112" fmla="*/ 1998133 h 2863470"/>
              <a:gd name="connsiteX113" fmla="*/ 3031067 w 3318933"/>
              <a:gd name="connsiteY113" fmla="*/ 1955800 h 2863470"/>
              <a:gd name="connsiteX114" fmla="*/ 3064933 w 3318933"/>
              <a:gd name="connsiteY114" fmla="*/ 1913467 h 2863470"/>
              <a:gd name="connsiteX115" fmla="*/ 3098800 w 3318933"/>
              <a:gd name="connsiteY115" fmla="*/ 1837267 h 2863470"/>
              <a:gd name="connsiteX116" fmla="*/ 3124200 w 3318933"/>
              <a:gd name="connsiteY116" fmla="*/ 1786467 h 2863470"/>
              <a:gd name="connsiteX117" fmla="*/ 3132667 w 3318933"/>
              <a:gd name="connsiteY117" fmla="*/ 1761067 h 2863470"/>
              <a:gd name="connsiteX118" fmla="*/ 3158067 w 3318933"/>
              <a:gd name="connsiteY118" fmla="*/ 1718733 h 2863470"/>
              <a:gd name="connsiteX119" fmla="*/ 3200400 w 3318933"/>
              <a:gd name="connsiteY119" fmla="*/ 1617133 h 2863470"/>
              <a:gd name="connsiteX120" fmla="*/ 3242733 w 3318933"/>
              <a:gd name="connsiteY120" fmla="*/ 1549400 h 2863470"/>
              <a:gd name="connsiteX121" fmla="*/ 3268133 w 3318933"/>
              <a:gd name="connsiteY121" fmla="*/ 1498600 h 2863470"/>
              <a:gd name="connsiteX122" fmla="*/ 3276600 w 3318933"/>
              <a:gd name="connsiteY122" fmla="*/ 1473200 h 2863470"/>
              <a:gd name="connsiteX123" fmla="*/ 3318933 w 3318933"/>
              <a:gd name="connsiteY123" fmla="*/ 1397000 h 2863470"/>
              <a:gd name="connsiteX124" fmla="*/ 3310467 w 3318933"/>
              <a:gd name="connsiteY124" fmla="*/ 1295400 h 2863470"/>
              <a:gd name="connsiteX125" fmla="*/ 3276600 w 3318933"/>
              <a:gd name="connsiteY125" fmla="*/ 1185333 h 2863470"/>
              <a:gd name="connsiteX126" fmla="*/ 3259667 w 3318933"/>
              <a:gd name="connsiteY126" fmla="*/ 1117600 h 2863470"/>
              <a:gd name="connsiteX127" fmla="*/ 3251200 w 3318933"/>
              <a:gd name="connsiteY127" fmla="*/ 1083733 h 2863470"/>
              <a:gd name="connsiteX128" fmla="*/ 3242733 w 3318933"/>
              <a:gd name="connsiteY128" fmla="*/ 1058333 h 2863470"/>
              <a:gd name="connsiteX129" fmla="*/ 3234267 w 3318933"/>
              <a:gd name="connsiteY129" fmla="*/ 1024467 h 2863470"/>
              <a:gd name="connsiteX130" fmla="*/ 3175000 w 3318933"/>
              <a:gd name="connsiteY130" fmla="*/ 956733 h 2863470"/>
              <a:gd name="connsiteX131" fmla="*/ 3158067 w 3318933"/>
              <a:gd name="connsiteY131" fmla="*/ 931333 h 2863470"/>
              <a:gd name="connsiteX132" fmla="*/ 3149600 w 3318933"/>
              <a:gd name="connsiteY132" fmla="*/ 905933 h 2863470"/>
              <a:gd name="connsiteX133" fmla="*/ 3098800 w 3318933"/>
              <a:gd name="connsiteY133" fmla="*/ 880533 h 2863470"/>
              <a:gd name="connsiteX134" fmla="*/ 3073400 w 3318933"/>
              <a:gd name="connsiteY134" fmla="*/ 863600 h 2863470"/>
              <a:gd name="connsiteX135" fmla="*/ 3056467 w 3318933"/>
              <a:gd name="connsiteY135" fmla="*/ 838200 h 2863470"/>
              <a:gd name="connsiteX136" fmla="*/ 3031067 w 3318933"/>
              <a:gd name="connsiteY136" fmla="*/ 736600 h 286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318933" h="2863470">
                <a:moveTo>
                  <a:pt x="3090333" y="762000"/>
                </a:moveTo>
                <a:cubicBezTo>
                  <a:pt x="3036711" y="708378"/>
                  <a:pt x="2980197" y="657499"/>
                  <a:pt x="2929467" y="601133"/>
                </a:cubicBezTo>
                <a:cubicBezTo>
                  <a:pt x="2904067" y="572911"/>
                  <a:pt x="2881645" y="541692"/>
                  <a:pt x="2853267" y="516467"/>
                </a:cubicBezTo>
                <a:cubicBezTo>
                  <a:pt x="2830451" y="496186"/>
                  <a:pt x="2800815" y="484848"/>
                  <a:pt x="2777067" y="465667"/>
                </a:cubicBezTo>
                <a:cubicBezTo>
                  <a:pt x="2727291" y="425463"/>
                  <a:pt x="2678377" y="383911"/>
                  <a:pt x="2633133" y="338667"/>
                </a:cubicBezTo>
                <a:cubicBezTo>
                  <a:pt x="2474907" y="180440"/>
                  <a:pt x="2579790" y="273260"/>
                  <a:pt x="2463800" y="186267"/>
                </a:cubicBezTo>
                <a:cubicBezTo>
                  <a:pt x="2421488" y="154533"/>
                  <a:pt x="2400484" y="134897"/>
                  <a:pt x="2362200" y="93133"/>
                </a:cubicBezTo>
                <a:cubicBezTo>
                  <a:pt x="2349989" y="79812"/>
                  <a:pt x="2341933" y="62700"/>
                  <a:pt x="2328333" y="50800"/>
                </a:cubicBezTo>
                <a:cubicBezTo>
                  <a:pt x="2318835" y="42489"/>
                  <a:pt x="2305425" y="40129"/>
                  <a:pt x="2294467" y="33867"/>
                </a:cubicBezTo>
                <a:cubicBezTo>
                  <a:pt x="2285632" y="28818"/>
                  <a:pt x="2278169" y="21484"/>
                  <a:pt x="2269067" y="16933"/>
                </a:cubicBezTo>
                <a:cubicBezTo>
                  <a:pt x="2256925" y="10862"/>
                  <a:pt x="2220644" y="2711"/>
                  <a:pt x="2209800" y="0"/>
                </a:cubicBezTo>
                <a:cubicBezTo>
                  <a:pt x="2164644" y="2822"/>
                  <a:pt x="2119407" y="4548"/>
                  <a:pt x="2074333" y="8467"/>
                </a:cubicBezTo>
                <a:cubicBezTo>
                  <a:pt x="2037166" y="11699"/>
                  <a:pt x="2008426" y="18261"/>
                  <a:pt x="1972733" y="25400"/>
                </a:cubicBezTo>
                <a:cubicBezTo>
                  <a:pt x="1964266" y="31044"/>
                  <a:pt x="1956986" y="39115"/>
                  <a:pt x="1947333" y="42333"/>
                </a:cubicBezTo>
                <a:cubicBezTo>
                  <a:pt x="1903784" y="56849"/>
                  <a:pt x="1870820" y="57228"/>
                  <a:pt x="1828800" y="67733"/>
                </a:cubicBezTo>
                <a:cubicBezTo>
                  <a:pt x="1780435" y="79824"/>
                  <a:pt x="1827608" y="74108"/>
                  <a:pt x="1769533" y="84667"/>
                </a:cubicBezTo>
                <a:cubicBezTo>
                  <a:pt x="1713086" y="94930"/>
                  <a:pt x="1657796" y="97884"/>
                  <a:pt x="1600200" y="101600"/>
                </a:cubicBezTo>
                <a:lnTo>
                  <a:pt x="1447800" y="110067"/>
                </a:lnTo>
                <a:cubicBezTo>
                  <a:pt x="1430867" y="115711"/>
                  <a:pt x="1414670" y="124476"/>
                  <a:pt x="1397000" y="127000"/>
                </a:cubicBezTo>
                <a:cubicBezTo>
                  <a:pt x="1335282" y="135817"/>
                  <a:pt x="1210733" y="143933"/>
                  <a:pt x="1210733" y="143933"/>
                </a:cubicBezTo>
                <a:lnTo>
                  <a:pt x="889000" y="135467"/>
                </a:lnTo>
                <a:cubicBezTo>
                  <a:pt x="809357" y="132216"/>
                  <a:pt x="816747" y="132220"/>
                  <a:pt x="762000" y="118533"/>
                </a:cubicBezTo>
                <a:cubicBezTo>
                  <a:pt x="714022" y="121355"/>
                  <a:pt x="665539" y="119504"/>
                  <a:pt x="618067" y="127000"/>
                </a:cubicBezTo>
                <a:cubicBezTo>
                  <a:pt x="610182" y="128245"/>
                  <a:pt x="607978" y="139826"/>
                  <a:pt x="601133" y="143933"/>
                </a:cubicBezTo>
                <a:cubicBezTo>
                  <a:pt x="538547" y="181484"/>
                  <a:pt x="614551" y="117958"/>
                  <a:pt x="550333" y="169333"/>
                </a:cubicBezTo>
                <a:cubicBezTo>
                  <a:pt x="544100" y="174320"/>
                  <a:pt x="539633" y="181280"/>
                  <a:pt x="533400" y="186267"/>
                </a:cubicBezTo>
                <a:cubicBezTo>
                  <a:pt x="525454" y="192624"/>
                  <a:pt x="515658" y="196499"/>
                  <a:pt x="508000" y="203200"/>
                </a:cubicBezTo>
                <a:cubicBezTo>
                  <a:pt x="492982" y="216341"/>
                  <a:pt x="481250" y="233067"/>
                  <a:pt x="465667" y="245533"/>
                </a:cubicBezTo>
                <a:cubicBezTo>
                  <a:pt x="446605" y="260783"/>
                  <a:pt x="417240" y="271318"/>
                  <a:pt x="397933" y="287867"/>
                </a:cubicBezTo>
                <a:cubicBezTo>
                  <a:pt x="385812" y="298257"/>
                  <a:pt x="376839" y="312154"/>
                  <a:pt x="364067" y="321733"/>
                </a:cubicBezTo>
                <a:cubicBezTo>
                  <a:pt x="353970" y="329306"/>
                  <a:pt x="341159" y="332405"/>
                  <a:pt x="330200" y="338667"/>
                </a:cubicBezTo>
                <a:cubicBezTo>
                  <a:pt x="321365" y="343716"/>
                  <a:pt x="313267" y="349956"/>
                  <a:pt x="304800" y="355600"/>
                </a:cubicBezTo>
                <a:cubicBezTo>
                  <a:pt x="252944" y="433385"/>
                  <a:pt x="323808" y="338350"/>
                  <a:pt x="262467" y="389467"/>
                </a:cubicBezTo>
                <a:cubicBezTo>
                  <a:pt x="238884" y="409120"/>
                  <a:pt x="234979" y="432457"/>
                  <a:pt x="220133" y="457200"/>
                </a:cubicBezTo>
                <a:cubicBezTo>
                  <a:pt x="145002" y="582418"/>
                  <a:pt x="177716" y="508212"/>
                  <a:pt x="143933" y="592667"/>
                </a:cubicBezTo>
                <a:cubicBezTo>
                  <a:pt x="141111" y="606778"/>
                  <a:pt x="140307" y="621448"/>
                  <a:pt x="135467" y="635000"/>
                </a:cubicBezTo>
                <a:cubicBezTo>
                  <a:pt x="126118" y="661176"/>
                  <a:pt x="109039" y="684418"/>
                  <a:pt x="101600" y="711200"/>
                </a:cubicBezTo>
                <a:cubicBezTo>
                  <a:pt x="94760" y="735824"/>
                  <a:pt x="97019" y="762141"/>
                  <a:pt x="93133" y="787400"/>
                </a:cubicBezTo>
                <a:cubicBezTo>
                  <a:pt x="91364" y="798901"/>
                  <a:pt x="87191" y="809908"/>
                  <a:pt x="84667" y="821267"/>
                </a:cubicBezTo>
                <a:cubicBezTo>
                  <a:pt x="81545" y="835315"/>
                  <a:pt x="79322" y="849552"/>
                  <a:pt x="76200" y="863600"/>
                </a:cubicBezTo>
                <a:cubicBezTo>
                  <a:pt x="73676" y="874959"/>
                  <a:pt x="69815" y="886018"/>
                  <a:pt x="67733" y="897467"/>
                </a:cubicBezTo>
                <a:cubicBezTo>
                  <a:pt x="64163" y="917101"/>
                  <a:pt x="63181" y="937165"/>
                  <a:pt x="59267" y="956733"/>
                </a:cubicBezTo>
                <a:cubicBezTo>
                  <a:pt x="57517" y="965484"/>
                  <a:pt x="53252" y="973552"/>
                  <a:pt x="50800" y="982133"/>
                </a:cubicBezTo>
                <a:cubicBezTo>
                  <a:pt x="38325" y="1025795"/>
                  <a:pt x="45520" y="1016498"/>
                  <a:pt x="25400" y="1066800"/>
                </a:cubicBezTo>
                <a:cubicBezTo>
                  <a:pt x="-16456" y="1171442"/>
                  <a:pt x="27259" y="1044293"/>
                  <a:pt x="0" y="1126067"/>
                </a:cubicBezTo>
                <a:cubicBezTo>
                  <a:pt x="2822" y="1236134"/>
                  <a:pt x="3578" y="1346273"/>
                  <a:pt x="8467" y="1456267"/>
                </a:cubicBezTo>
                <a:cubicBezTo>
                  <a:pt x="8675" y="1460938"/>
                  <a:pt x="19663" y="1529460"/>
                  <a:pt x="25400" y="1540933"/>
                </a:cubicBezTo>
                <a:cubicBezTo>
                  <a:pt x="28970" y="1548073"/>
                  <a:pt x="36689" y="1552222"/>
                  <a:pt x="42333" y="1557867"/>
                </a:cubicBezTo>
                <a:lnTo>
                  <a:pt x="59267" y="1625600"/>
                </a:lnTo>
                <a:cubicBezTo>
                  <a:pt x="62089" y="1636889"/>
                  <a:pt x="62529" y="1649059"/>
                  <a:pt x="67733" y="1659467"/>
                </a:cubicBezTo>
                <a:lnTo>
                  <a:pt x="84667" y="1693333"/>
                </a:lnTo>
                <a:cubicBezTo>
                  <a:pt x="87489" y="1704622"/>
                  <a:pt x="89936" y="1716011"/>
                  <a:pt x="93133" y="1727200"/>
                </a:cubicBezTo>
                <a:cubicBezTo>
                  <a:pt x="99767" y="1750420"/>
                  <a:pt x="109591" y="1772578"/>
                  <a:pt x="118533" y="1794933"/>
                </a:cubicBezTo>
                <a:cubicBezTo>
                  <a:pt x="123313" y="1828393"/>
                  <a:pt x="127212" y="1863513"/>
                  <a:pt x="135467" y="1896533"/>
                </a:cubicBezTo>
                <a:cubicBezTo>
                  <a:pt x="137631" y="1905191"/>
                  <a:pt x="141997" y="1913221"/>
                  <a:pt x="143933" y="1921933"/>
                </a:cubicBezTo>
                <a:cubicBezTo>
                  <a:pt x="147657" y="1938691"/>
                  <a:pt x="148676" y="1955975"/>
                  <a:pt x="152400" y="1972733"/>
                </a:cubicBezTo>
                <a:cubicBezTo>
                  <a:pt x="154336" y="1981445"/>
                  <a:pt x="158703" y="1989475"/>
                  <a:pt x="160867" y="1998133"/>
                </a:cubicBezTo>
                <a:lnTo>
                  <a:pt x="177800" y="2065867"/>
                </a:lnTo>
                <a:cubicBezTo>
                  <a:pt x="180889" y="2087491"/>
                  <a:pt x="185523" y="2134439"/>
                  <a:pt x="194733" y="2159000"/>
                </a:cubicBezTo>
                <a:cubicBezTo>
                  <a:pt x="199165" y="2170818"/>
                  <a:pt x="206022" y="2181578"/>
                  <a:pt x="211667" y="2192867"/>
                </a:cubicBezTo>
                <a:cubicBezTo>
                  <a:pt x="214489" y="2209800"/>
                  <a:pt x="214704" y="2227381"/>
                  <a:pt x="220133" y="2243667"/>
                </a:cubicBezTo>
                <a:cubicBezTo>
                  <a:pt x="223351" y="2253321"/>
                  <a:pt x="232194" y="2260134"/>
                  <a:pt x="237067" y="2269067"/>
                </a:cubicBezTo>
                <a:cubicBezTo>
                  <a:pt x="249154" y="2291227"/>
                  <a:pt x="256931" y="2315797"/>
                  <a:pt x="270933" y="2336800"/>
                </a:cubicBezTo>
                <a:cubicBezTo>
                  <a:pt x="276578" y="2345267"/>
                  <a:pt x="282818" y="2353365"/>
                  <a:pt x="287867" y="2362200"/>
                </a:cubicBezTo>
                <a:cubicBezTo>
                  <a:pt x="294129" y="2373158"/>
                  <a:pt x="295875" y="2387142"/>
                  <a:pt x="304800" y="2396067"/>
                </a:cubicBezTo>
                <a:cubicBezTo>
                  <a:pt x="311111" y="2402378"/>
                  <a:pt x="321733" y="2401711"/>
                  <a:pt x="330200" y="2404533"/>
                </a:cubicBezTo>
                <a:cubicBezTo>
                  <a:pt x="335844" y="2415822"/>
                  <a:pt x="339053" y="2428704"/>
                  <a:pt x="347133" y="2438400"/>
                </a:cubicBezTo>
                <a:cubicBezTo>
                  <a:pt x="353647" y="2446217"/>
                  <a:pt x="364587" y="2448976"/>
                  <a:pt x="372533" y="2455333"/>
                </a:cubicBezTo>
                <a:cubicBezTo>
                  <a:pt x="378767" y="2460320"/>
                  <a:pt x="382622" y="2468160"/>
                  <a:pt x="389467" y="2472267"/>
                </a:cubicBezTo>
                <a:cubicBezTo>
                  <a:pt x="422500" y="2492087"/>
                  <a:pt x="462840" y="2509307"/>
                  <a:pt x="499533" y="2523067"/>
                </a:cubicBezTo>
                <a:cubicBezTo>
                  <a:pt x="507889" y="2526201"/>
                  <a:pt x="516647" y="2528218"/>
                  <a:pt x="524933" y="2531533"/>
                </a:cubicBezTo>
                <a:cubicBezTo>
                  <a:pt x="558998" y="2545159"/>
                  <a:pt x="590939" y="2564969"/>
                  <a:pt x="626533" y="2573867"/>
                </a:cubicBezTo>
                <a:lnTo>
                  <a:pt x="694267" y="2590800"/>
                </a:lnTo>
                <a:lnTo>
                  <a:pt x="728133" y="2599267"/>
                </a:lnTo>
                <a:cubicBezTo>
                  <a:pt x="779606" y="2633582"/>
                  <a:pt x="724917" y="2601236"/>
                  <a:pt x="787400" y="2624667"/>
                </a:cubicBezTo>
                <a:cubicBezTo>
                  <a:pt x="799218" y="2629099"/>
                  <a:pt x="809204" y="2637888"/>
                  <a:pt x="821267" y="2641600"/>
                </a:cubicBezTo>
                <a:cubicBezTo>
                  <a:pt x="846136" y="2649252"/>
                  <a:pt x="872224" y="2652222"/>
                  <a:pt x="897467" y="2658533"/>
                </a:cubicBezTo>
                <a:cubicBezTo>
                  <a:pt x="906125" y="2660698"/>
                  <a:pt x="914209" y="2664835"/>
                  <a:pt x="922867" y="2667000"/>
                </a:cubicBezTo>
                <a:cubicBezTo>
                  <a:pt x="980031" y="2681292"/>
                  <a:pt x="951915" y="2667119"/>
                  <a:pt x="1007533" y="2692400"/>
                </a:cubicBezTo>
                <a:cubicBezTo>
                  <a:pt x="1024768" y="2700234"/>
                  <a:pt x="1040504" y="2711433"/>
                  <a:pt x="1058333" y="2717800"/>
                </a:cubicBezTo>
                <a:cubicBezTo>
                  <a:pt x="1080250" y="2725627"/>
                  <a:pt x="1126067" y="2734733"/>
                  <a:pt x="1126067" y="2734733"/>
                </a:cubicBezTo>
                <a:cubicBezTo>
                  <a:pt x="1158740" y="2767408"/>
                  <a:pt x="1125140" y="2740069"/>
                  <a:pt x="1185333" y="2760133"/>
                </a:cubicBezTo>
                <a:cubicBezTo>
                  <a:pt x="1264425" y="2786497"/>
                  <a:pt x="1179575" y="2766132"/>
                  <a:pt x="1244600" y="2794000"/>
                </a:cubicBezTo>
                <a:cubicBezTo>
                  <a:pt x="1255296" y="2798584"/>
                  <a:pt x="1267321" y="2799123"/>
                  <a:pt x="1278467" y="2802467"/>
                </a:cubicBezTo>
                <a:cubicBezTo>
                  <a:pt x="1295564" y="2807596"/>
                  <a:pt x="1312334" y="2813756"/>
                  <a:pt x="1329267" y="2819400"/>
                </a:cubicBezTo>
                <a:cubicBezTo>
                  <a:pt x="1337734" y="2822222"/>
                  <a:pt x="1345797" y="2826882"/>
                  <a:pt x="1354667" y="2827867"/>
                </a:cubicBezTo>
                <a:lnTo>
                  <a:pt x="1430867" y="2836333"/>
                </a:lnTo>
                <a:cubicBezTo>
                  <a:pt x="1641034" y="2888878"/>
                  <a:pt x="1479697" y="2851629"/>
                  <a:pt x="2015067" y="2836333"/>
                </a:cubicBezTo>
                <a:cubicBezTo>
                  <a:pt x="2029452" y="2835922"/>
                  <a:pt x="2043352" y="2830989"/>
                  <a:pt x="2057400" y="2827867"/>
                </a:cubicBezTo>
                <a:cubicBezTo>
                  <a:pt x="2199942" y="2796192"/>
                  <a:pt x="2003519" y="2839220"/>
                  <a:pt x="2116667" y="2810933"/>
                </a:cubicBezTo>
                <a:cubicBezTo>
                  <a:pt x="2130628" y="2807443"/>
                  <a:pt x="2145039" y="2805957"/>
                  <a:pt x="2159000" y="2802467"/>
                </a:cubicBezTo>
                <a:cubicBezTo>
                  <a:pt x="2167658" y="2800302"/>
                  <a:pt x="2175619" y="2795597"/>
                  <a:pt x="2184400" y="2794000"/>
                </a:cubicBezTo>
                <a:cubicBezTo>
                  <a:pt x="2206786" y="2789930"/>
                  <a:pt x="2229689" y="2789274"/>
                  <a:pt x="2252133" y="2785533"/>
                </a:cubicBezTo>
                <a:cubicBezTo>
                  <a:pt x="2263611" y="2783620"/>
                  <a:pt x="2274499" y="2778836"/>
                  <a:pt x="2286000" y="2777067"/>
                </a:cubicBezTo>
                <a:cubicBezTo>
                  <a:pt x="2311259" y="2773181"/>
                  <a:pt x="2336800" y="2771422"/>
                  <a:pt x="2362200" y="2768600"/>
                </a:cubicBezTo>
                <a:cubicBezTo>
                  <a:pt x="2449132" y="2746866"/>
                  <a:pt x="2341384" y="2776406"/>
                  <a:pt x="2429933" y="2743200"/>
                </a:cubicBezTo>
                <a:cubicBezTo>
                  <a:pt x="2440829" y="2739114"/>
                  <a:pt x="2453059" y="2739209"/>
                  <a:pt x="2463800" y="2734733"/>
                </a:cubicBezTo>
                <a:cubicBezTo>
                  <a:pt x="2615242" y="2671633"/>
                  <a:pt x="2480812" y="2717775"/>
                  <a:pt x="2556933" y="2692400"/>
                </a:cubicBezTo>
                <a:cubicBezTo>
                  <a:pt x="2565400" y="2683933"/>
                  <a:pt x="2573135" y="2674665"/>
                  <a:pt x="2582333" y="2667000"/>
                </a:cubicBezTo>
                <a:cubicBezTo>
                  <a:pt x="2617009" y="2638103"/>
                  <a:pt x="2625600" y="2654156"/>
                  <a:pt x="2658533" y="2599267"/>
                </a:cubicBezTo>
                <a:cubicBezTo>
                  <a:pt x="2667000" y="2585156"/>
                  <a:pt x="2674610" y="2570494"/>
                  <a:pt x="2683933" y="2556933"/>
                </a:cubicBezTo>
                <a:cubicBezTo>
                  <a:pt x="2705680" y="2525301"/>
                  <a:pt x="2737411" y="2499441"/>
                  <a:pt x="2751667" y="2463800"/>
                </a:cubicBezTo>
                <a:cubicBezTo>
                  <a:pt x="2757311" y="2449689"/>
                  <a:pt x="2761219" y="2434752"/>
                  <a:pt x="2768600" y="2421467"/>
                </a:cubicBezTo>
                <a:cubicBezTo>
                  <a:pt x="2775453" y="2409132"/>
                  <a:pt x="2785798" y="2399083"/>
                  <a:pt x="2794000" y="2387600"/>
                </a:cubicBezTo>
                <a:cubicBezTo>
                  <a:pt x="2799914" y="2379320"/>
                  <a:pt x="2805884" y="2371035"/>
                  <a:pt x="2810933" y="2362200"/>
                </a:cubicBezTo>
                <a:cubicBezTo>
                  <a:pt x="2846847" y="2299351"/>
                  <a:pt x="2808510" y="2358581"/>
                  <a:pt x="2844800" y="2286000"/>
                </a:cubicBezTo>
                <a:cubicBezTo>
                  <a:pt x="2849351" y="2276899"/>
                  <a:pt x="2856340" y="2269229"/>
                  <a:pt x="2861733" y="2260600"/>
                </a:cubicBezTo>
                <a:cubicBezTo>
                  <a:pt x="2870455" y="2246645"/>
                  <a:pt x="2877696" y="2231748"/>
                  <a:pt x="2887133" y="2218267"/>
                </a:cubicBezTo>
                <a:cubicBezTo>
                  <a:pt x="2897496" y="2203462"/>
                  <a:pt x="2910371" y="2190548"/>
                  <a:pt x="2921000" y="2175933"/>
                </a:cubicBezTo>
                <a:cubicBezTo>
                  <a:pt x="2932970" y="2159474"/>
                  <a:pt x="2943578" y="2142066"/>
                  <a:pt x="2954867" y="2125133"/>
                </a:cubicBezTo>
                <a:cubicBezTo>
                  <a:pt x="2960511" y="2108200"/>
                  <a:pt x="2964414" y="2090582"/>
                  <a:pt x="2971800" y="2074333"/>
                </a:cubicBezTo>
                <a:cubicBezTo>
                  <a:pt x="2978610" y="2059352"/>
                  <a:pt x="2989208" y="2046385"/>
                  <a:pt x="2997200" y="2032000"/>
                </a:cubicBezTo>
                <a:cubicBezTo>
                  <a:pt x="3003329" y="2020967"/>
                  <a:pt x="3009007" y="2009667"/>
                  <a:pt x="3014133" y="1998133"/>
                </a:cubicBezTo>
                <a:cubicBezTo>
                  <a:pt x="3020306" y="1984245"/>
                  <a:pt x="3023248" y="1968832"/>
                  <a:pt x="3031067" y="1955800"/>
                </a:cubicBezTo>
                <a:cubicBezTo>
                  <a:pt x="3040364" y="1940304"/>
                  <a:pt x="3054909" y="1928503"/>
                  <a:pt x="3064933" y="1913467"/>
                </a:cubicBezTo>
                <a:cubicBezTo>
                  <a:pt x="3079411" y="1891750"/>
                  <a:pt x="3088321" y="1860320"/>
                  <a:pt x="3098800" y="1837267"/>
                </a:cubicBezTo>
                <a:cubicBezTo>
                  <a:pt x="3106634" y="1820032"/>
                  <a:pt x="3116511" y="1803767"/>
                  <a:pt x="3124200" y="1786467"/>
                </a:cubicBezTo>
                <a:cubicBezTo>
                  <a:pt x="3127825" y="1778312"/>
                  <a:pt x="3128676" y="1769049"/>
                  <a:pt x="3132667" y="1761067"/>
                </a:cubicBezTo>
                <a:cubicBezTo>
                  <a:pt x="3140027" y="1746348"/>
                  <a:pt x="3149600" y="1732844"/>
                  <a:pt x="3158067" y="1718733"/>
                </a:cubicBezTo>
                <a:cubicBezTo>
                  <a:pt x="3174809" y="1635019"/>
                  <a:pt x="3153363" y="1719046"/>
                  <a:pt x="3200400" y="1617133"/>
                </a:cubicBezTo>
                <a:cubicBezTo>
                  <a:pt x="3231746" y="1549216"/>
                  <a:pt x="3196099" y="1580489"/>
                  <a:pt x="3242733" y="1549400"/>
                </a:cubicBezTo>
                <a:cubicBezTo>
                  <a:pt x="3264015" y="1485556"/>
                  <a:pt x="3235307" y="1564252"/>
                  <a:pt x="3268133" y="1498600"/>
                </a:cubicBezTo>
                <a:cubicBezTo>
                  <a:pt x="3272124" y="1490618"/>
                  <a:pt x="3273084" y="1481403"/>
                  <a:pt x="3276600" y="1473200"/>
                </a:cubicBezTo>
                <a:cubicBezTo>
                  <a:pt x="3288748" y="1444854"/>
                  <a:pt x="3302873" y="1423767"/>
                  <a:pt x="3318933" y="1397000"/>
                </a:cubicBezTo>
                <a:cubicBezTo>
                  <a:pt x="3316111" y="1363133"/>
                  <a:pt x="3315508" y="1329008"/>
                  <a:pt x="3310467" y="1295400"/>
                </a:cubicBezTo>
                <a:cubicBezTo>
                  <a:pt x="3297345" y="1207921"/>
                  <a:pt x="3297279" y="1252542"/>
                  <a:pt x="3276600" y="1185333"/>
                </a:cubicBezTo>
                <a:cubicBezTo>
                  <a:pt x="3269756" y="1163090"/>
                  <a:pt x="3265311" y="1140178"/>
                  <a:pt x="3259667" y="1117600"/>
                </a:cubicBezTo>
                <a:cubicBezTo>
                  <a:pt x="3256845" y="1106311"/>
                  <a:pt x="3254880" y="1094772"/>
                  <a:pt x="3251200" y="1083733"/>
                </a:cubicBezTo>
                <a:cubicBezTo>
                  <a:pt x="3248378" y="1075266"/>
                  <a:pt x="3245185" y="1066914"/>
                  <a:pt x="3242733" y="1058333"/>
                </a:cubicBezTo>
                <a:cubicBezTo>
                  <a:pt x="3239536" y="1047145"/>
                  <a:pt x="3238851" y="1035162"/>
                  <a:pt x="3234267" y="1024467"/>
                </a:cubicBezTo>
                <a:cubicBezTo>
                  <a:pt x="3219116" y="989115"/>
                  <a:pt x="3199322" y="993216"/>
                  <a:pt x="3175000" y="956733"/>
                </a:cubicBezTo>
                <a:cubicBezTo>
                  <a:pt x="3169356" y="948266"/>
                  <a:pt x="3162618" y="940434"/>
                  <a:pt x="3158067" y="931333"/>
                </a:cubicBezTo>
                <a:cubicBezTo>
                  <a:pt x="3154076" y="923351"/>
                  <a:pt x="3155175" y="912902"/>
                  <a:pt x="3149600" y="905933"/>
                </a:cubicBezTo>
                <a:cubicBezTo>
                  <a:pt x="3133425" y="885714"/>
                  <a:pt x="3119250" y="890758"/>
                  <a:pt x="3098800" y="880533"/>
                </a:cubicBezTo>
                <a:cubicBezTo>
                  <a:pt x="3089699" y="875982"/>
                  <a:pt x="3081867" y="869244"/>
                  <a:pt x="3073400" y="863600"/>
                </a:cubicBezTo>
                <a:cubicBezTo>
                  <a:pt x="3067756" y="855133"/>
                  <a:pt x="3058463" y="848178"/>
                  <a:pt x="3056467" y="838200"/>
                </a:cubicBezTo>
                <a:cubicBezTo>
                  <a:pt x="3035022" y="730975"/>
                  <a:pt x="3084062" y="736600"/>
                  <a:pt x="3031067" y="73660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32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GDP Deflator</a:t>
            </a:r>
          </a:p>
        </p:txBody>
      </p:sp>
      <p:sp>
        <p:nvSpPr>
          <p:cNvPr id="5" name="Text Placeholder 4"/>
          <p:cNvSpPr>
            <a:spLocks noGrp="1"/>
          </p:cNvSpPr>
          <p:nvPr>
            <p:ph type="body" idx="1"/>
          </p:nvPr>
        </p:nvSpPr>
        <p:spPr/>
        <p:txBody>
          <a:bodyPr/>
          <a:lstStyle/>
          <a:p>
            <a:endParaRPr lang="en-AU"/>
          </a:p>
        </p:txBody>
      </p:sp>
    </p:spTree>
    <p:extLst>
      <p:ext uri="{BB962C8B-B14F-4D97-AF65-F5344CB8AC3E}">
        <p14:creationId xmlns:p14="http://schemas.microsoft.com/office/powerpoint/2010/main" val="32825010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18840" cy="618101"/>
          </a:xfrm>
        </p:spPr>
        <p:txBody>
          <a:bodyPr>
            <a:normAutofit fontScale="90000"/>
          </a:bodyPr>
          <a:lstStyle/>
          <a:p>
            <a:r>
              <a:rPr lang="en-US" dirty="0"/>
              <a:t>GDP Deflator</a:t>
            </a:r>
          </a:p>
        </p:txBody>
      </p:sp>
      <p:sp>
        <p:nvSpPr>
          <p:cNvPr id="3" name="Content Placeholder 2"/>
          <p:cNvSpPr>
            <a:spLocks noGrp="1"/>
          </p:cNvSpPr>
          <p:nvPr>
            <p:ph idx="1"/>
          </p:nvPr>
        </p:nvSpPr>
        <p:spPr>
          <a:xfrm>
            <a:off x="470568" y="1199536"/>
            <a:ext cx="4487512" cy="5282544"/>
          </a:xfrm>
        </p:spPr>
        <p:txBody>
          <a:bodyPr>
            <a:normAutofit/>
          </a:bodyPr>
          <a:lstStyle/>
          <a:p>
            <a:r>
              <a:rPr lang="en-US" sz="2400" dirty="0"/>
              <a:t>The </a:t>
            </a:r>
            <a:r>
              <a:rPr lang="en-US" sz="2400" dirty="0">
                <a:solidFill>
                  <a:srgbClr val="00B050"/>
                </a:solidFill>
              </a:rPr>
              <a:t>GDP Deflator </a:t>
            </a:r>
            <a:r>
              <a:rPr lang="en-US" sz="2400" dirty="0"/>
              <a:t>is another method of calculating inflation.</a:t>
            </a:r>
          </a:p>
          <a:p>
            <a:r>
              <a:rPr lang="en-US" sz="2400" dirty="0"/>
              <a:t>It </a:t>
            </a:r>
            <a:r>
              <a:rPr lang="en-US" sz="2400" dirty="0">
                <a:solidFill>
                  <a:srgbClr val="00B050"/>
                </a:solidFill>
              </a:rPr>
              <a:t>also creates a huge basket of goods and services</a:t>
            </a:r>
            <a:r>
              <a:rPr lang="en-US" sz="2400" dirty="0"/>
              <a:t>, but it has one key difference with the CPI. </a:t>
            </a:r>
          </a:p>
          <a:p>
            <a:pPr lvl="1"/>
            <a:r>
              <a:rPr lang="en-US" sz="2000" dirty="0"/>
              <a:t>It is based on what is </a:t>
            </a:r>
            <a:r>
              <a:rPr lang="en-US" sz="2000" dirty="0">
                <a:solidFill>
                  <a:srgbClr val="00B050"/>
                </a:solidFill>
              </a:rPr>
              <a:t>everything produced in the economy </a:t>
            </a:r>
            <a:r>
              <a:rPr lang="en-US" sz="2000" dirty="0"/>
              <a:t>rather than what is purchased by consumers.</a:t>
            </a:r>
          </a:p>
          <a:p>
            <a:r>
              <a:rPr lang="en-US" sz="2400" dirty="0"/>
              <a:t>Mathematically, we will see that the GDP deflator </a:t>
            </a:r>
            <a:r>
              <a:rPr lang="en-US" sz="2400" dirty="0">
                <a:solidFill>
                  <a:srgbClr val="00B0F0"/>
                </a:solidFill>
              </a:rPr>
              <a:t>takes the ratio of the Nominal GDP &amp; Real GDP</a:t>
            </a:r>
            <a:r>
              <a:rPr lang="en-US" sz="2400" dirty="0"/>
              <a:t> by dividing the values. This allows us to see the level of inflation.</a:t>
            </a:r>
          </a:p>
          <a:p>
            <a:endParaRPr lang="en-US" dirty="0"/>
          </a:p>
        </p:txBody>
      </p:sp>
      <p:sp>
        <p:nvSpPr>
          <p:cNvPr id="6" name="TextBox 5"/>
          <p:cNvSpPr txBox="1"/>
          <p:nvPr/>
        </p:nvSpPr>
        <p:spPr>
          <a:xfrm>
            <a:off x="5641422" y="4774164"/>
            <a:ext cx="5641258"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GDP deflator does the same thing as CPI.</a:t>
            </a:r>
          </a:p>
          <a:p>
            <a:r>
              <a:rPr lang="en-AU" dirty="0">
                <a:solidFill>
                  <a:srgbClr val="FF0000"/>
                </a:solidFill>
              </a:rPr>
              <a:t>It measures everything produced in the economy!</a:t>
            </a:r>
          </a:p>
          <a:p>
            <a:r>
              <a:rPr lang="en-AU" dirty="0">
                <a:solidFill>
                  <a:srgbClr val="FF0000"/>
                </a:solidFill>
              </a:rPr>
              <a:t>(CPI measures what is bought in the economy)</a:t>
            </a:r>
          </a:p>
          <a:p>
            <a:endParaRPr lang="en-AU" dirty="0">
              <a:solidFill>
                <a:srgbClr val="FF0000"/>
              </a:solidFill>
            </a:endParaRPr>
          </a:p>
        </p:txBody>
      </p:sp>
      <p:sp>
        <p:nvSpPr>
          <p:cNvPr id="5" name="TextBox 4"/>
          <p:cNvSpPr txBox="1"/>
          <p:nvPr/>
        </p:nvSpPr>
        <p:spPr>
          <a:xfrm>
            <a:off x="5030432" y="777345"/>
            <a:ext cx="3093405" cy="984885"/>
          </a:xfrm>
          <a:prstGeom prst="rect">
            <a:avLst/>
          </a:prstGeom>
          <a:solidFill>
            <a:schemeClr val="tx2">
              <a:lumMod val="40000"/>
              <a:lumOff val="60000"/>
            </a:schemeClr>
          </a:solidFill>
        </p:spPr>
        <p:txBody>
          <a:bodyPr wrap="square" rtlCol="0">
            <a:spAutoFit/>
          </a:bodyPr>
          <a:lstStyle/>
          <a:p>
            <a:r>
              <a:rPr lang="en-AU" sz="2000" dirty="0"/>
              <a:t>GDP Deflator = what is </a:t>
            </a:r>
            <a:r>
              <a:rPr lang="en-AU" sz="2000" b="1" u="sng" dirty="0"/>
              <a:t>produced</a:t>
            </a:r>
            <a:r>
              <a:rPr lang="en-AU" sz="2000" dirty="0"/>
              <a:t> in the economy.</a:t>
            </a:r>
          </a:p>
          <a:p>
            <a:endParaRPr lang="en-AU" dirty="0"/>
          </a:p>
        </p:txBody>
      </p:sp>
      <p:sp>
        <p:nvSpPr>
          <p:cNvPr id="7" name="TextBox 6"/>
          <p:cNvSpPr txBox="1"/>
          <p:nvPr/>
        </p:nvSpPr>
        <p:spPr>
          <a:xfrm>
            <a:off x="9175009" y="730328"/>
            <a:ext cx="2897305" cy="1477328"/>
          </a:xfrm>
          <a:prstGeom prst="rect">
            <a:avLst/>
          </a:prstGeom>
          <a:solidFill>
            <a:schemeClr val="accent1">
              <a:lumMod val="20000"/>
              <a:lumOff val="80000"/>
            </a:schemeClr>
          </a:solidFill>
        </p:spPr>
        <p:txBody>
          <a:bodyPr wrap="square" rtlCol="0">
            <a:spAutoFit/>
          </a:bodyPr>
          <a:lstStyle/>
          <a:p>
            <a:r>
              <a:rPr lang="en-AU" sz="2400" dirty="0"/>
              <a:t>CPI = what is </a:t>
            </a:r>
            <a:r>
              <a:rPr lang="en-AU" sz="2400" b="1" u="sng" dirty="0"/>
              <a:t>bought</a:t>
            </a:r>
            <a:r>
              <a:rPr lang="en-AU" sz="2400" dirty="0"/>
              <a:t> in the economy by consumers.</a:t>
            </a:r>
          </a:p>
          <a:p>
            <a:endParaRPr lang="en-AU" dirty="0"/>
          </a:p>
        </p:txBody>
      </p:sp>
      <p:pic>
        <p:nvPicPr>
          <p:cNvPr id="8" name="Picture 7"/>
          <p:cNvPicPr>
            <a:picLocks noChangeAspect="1"/>
          </p:cNvPicPr>
          <p:nvPr/>
        </p:nvPicPr>
        <p:blipFill>
          <a:blip r:embed="rId2"/>
          <a:stretch>
            <a:fillRect/>
          </a:stretch>
        </p:blipFill>
        <p:spPr>
          <a:xfrm>
            <a:off x="8028205" y="741453"/>
            <a:ext cx="1108441" cy="1058624"/>
          </a:xfrm>
          <a:prstGeom prst="rect">
            <a:avLst/>
          </a:prstGeom>
        </p:spPr>
      </p:pic>
      <p:pic>
        <p:nvPicPr>
          <p:cNvPr id="9" name="Picture 8"/>
          <p:cNvPicPr>
            <a:picLocks noChangeAspect="1"/>
          </p:cNvPicPr>
          <p:nvPr/>
        </p:nvPicPr>
        <p:blipFill>
          <a:blip r:embed="rId3"/>
          <a:stretch>
            <a:fillRect/>
          </a:stretch>
        </p:blipFill>
        <p:spPr>
          <a:xfrm>
            <a:off x="5030432" y="1762230"/>
            <a:ext cx="3225689" cy="2067431"/>
          </a:xfrm>
          <a:prstGeom prst="rect">
            <a:avLst/>
          </a:prstGeom>
        </p:spPr>
      </p:pic>
      <p:pic>
        <p:nvPicPr>
          <p:cNvPr id="11" name="Picture 10"/>
          <p:cNvPicPr>
            <a:picLocks noChangeAspect="1"/>
          </p:cNvPicPr>
          <p:nvPr/>
        </p:nvPicPr>
        <p:blipFill>
          <a:blip r:embed="rId4"/>
          <a:stretch>
            <a:fillRect/>
          </a:stretch>
        </p:blipFill>
        <p:spPr>
          <a:xfrm>
            <a:off x="9175009" y="1838324"/>
            <a:ext cx="2699754" cy="2150385"/>
          </a:xfrm>
          <a:prstGeom prst="rect">
            <a:avLst/>
          </a:prstGeom>
        </p:spPr>
      </p:pic>
    </p:spTree>
    <p:extLst>
      <p:ext uri="{BB962C8B-B14F-4D97-AF65-F5344CB8AC3E}">
        <p14:creationId xmlns:p14="http://schemas.microsoft.com/office/powerpoint/2010/main" val="367867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True or False? </a:t>
            </a:r>
          </a:p>
          <a:p>
            <a:pPr lvl="1"/>
            <a:r>
              <a:rPr lang="en-US" dirty="0"/>
              <a:t>The CPI is a price index used to measure inflation.</a:t>
            </a:r>
          </a:p>
          <a:p>
            <a:pPr lvl="1"/>
            <a:r>
              <a:rPr lang="en-US" dirty="0">
                <a:solidFill>
                  <a:srgbClr val="FF0000"/>
                </a:solidFill>
              </a:rPr>
              <a:t>True</a:t>
            </a:r>
          </a:p>
          <a:p>
            <a:pPr lvl="1"/>
            <a:r>
              <a:rPr lang="en-US" dirty="0"/>
              <a:t>The GDP Deflator is a price index used to measure inflation.</a:t>
            </a:r>
          </a:p>
          <a:p>
            <a:pPr lvl="1"/>
            <a:r>
              <a:rPr lang="en-US" dirty="0">
                <a:solidFill>
                  <a:srgbClr val="FF0000"/>
                </a:solidFill>
              </a:rPr>
              <a:t>True. Even though it does not have ‘price index’ in its name.</a:t>
            </a:r>
          </a:p>
          <a:p>
            <a:pPr lvl="1"/>
            <a:r>
              <a:rPr lang="en-US" dirty="0"/>
              <a:t>The CPI includes all G&amp;S produced in the economy and the GDP deflator includes only things consumed by households.</a:t>
            </a:r>
          </a:p>
          <a:p>
            <a:pPr lvl="1"/>
            <a:r>
              <a:rPr lang="en-US" dirty="0">
                <a:solidFill>
                  <a:srgbClr val="FF0000"/>
                </a:solidFill>
              </a:rPr>
              <a:t>False. The GDP deflator incudes all things produced. CPI is for household consumption goods and services.</a:t>
            </a:r>
          </a:p>
          <a:p>
            <a:endParaRPr lang="en-US" dirty="0"/>
          </a:p>
        </p:txBody>
      </p:sp>
    </p:spTree>
    <p:extLst>
      <p:ext uri="{BB962C8B-B14F-4D97-AF65-F5344CB8AC3E}">
        <p14:creationId xmlns:p14="http://schemas.microsoft.com/office/powerpoint/2010/main" val="27360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Calculating the GDP Deflator</a:t>
            </a:r>
          </a:p>
        </p:txBody>
      </p:sp>
      <p:sp>
        <p:nvSpPr>
          <p:cNvPr id="3" name="Content Placeholder 2"/>
          <p:cNvSpPr>
            <a:spLocks noGrp="1"/>
          </p:cNvSpPr>
          <p:nvPr>
            <p:ph idx="1"/>
          </p:nvPr>
        </p:nvSpPr>
        <p:spPr>
          <a:xfrm>
            <a:off x="592015" y="1930358"/>
            <a:ext cx="7401560" cy="1029335"/>
          </a:xfrm>
        </p:spPr>
        <p:txBody>
          <a:bodyPr/>
          <a:lstStyle/>
          <a:p>
            <a:r>
              <a:rPr lang="en-AU" dirty="0"/>
              <a:t>We calculate the GDP deflator using the following formula.</a:t>
            </a:r>
          </a:p>
        </p:txBody>
      </p:sp>
      <p:pic>
        <p:nvPicPr>
          <p:cNvPr id="4" name="Picture 3"/>
          <p:cNvPicPr>
            <a:picLocks noChangeAspect="1"/>
          </p:cNvPicPr>
          <p:nvPr/>
        </p:nvPicPr>
        <p:blipFill>
          <a:blip r:embed="rId2"/>
          <a:stretch>
            <a:fillRect/>
          </a:stretch>
        </p:blipFill>
        <p:spPr>
          <a:xfrm>
            <a:off x="838200" y="3199364"/>
            <a:ext cx="4603682" cy="2412863"/>
          </a:xfrm>
          <a:prstGeom prst="rect">
            <a:avLst/>
          </a:prstGeom>
        </p:spPr>
      </p:pic>
      <p:sp>
        <p:nvSpPr>
          <p:cNvPr id="5" name="TextBox 4"/>
          <p:cNvSpPr txBox="1"/>
          <p:nvPr/>
        </p:nvSpPr>
        <p:spPr>
          <a:xfrm>
            <a:off x="6096000" y="3199364"/>
            <a:ext cx="4592320" cy="1631216"/>
          </a:xfrm>
          <a:prstGeom prst="rect">
            <a:avLst/>
          </a:prstGeom>
          <a:solidFill>
            <a:schemeClr val="tx2">
              <a:lumMod val="20000"/>
              <a:lumOff val="80000"/>
            </a:schemeClr>
          </a:solidFill>
        </p:spPr>
        <p:txBody>
          <a:bodyPr wrap="square" rtlCol="0">
            <a:spAutoFit/>
          </a:bodyPr>
          <a:lstStyle/>
          <a:p>
            <a:r>
              <a:rPr lang="en-AU" sz="2000" b="1" dirty="0"/>
              <a:t>Example</a:t>
            </a:r>
          </a:p>
          <a:p>
            <a:r>
              <a:rPr lang="en-AU" sz="2000" dirty="0"/>
              <a:t>If Nominal GDP = $15 trillion and Real GDP = $10 trillion</a:t>
            </a:r>
          </a:p>
          <a:p>
            <a:endParaRPr lang="en-AU" sz="2000" dirty="0"/>
          </a:p>
          <a:p>
            <a:r>
              <a:rPr lang="en-AU" sz="2000" dirty="0"/>
              <a:t>GDP Deflator = 15 / 10 x 100 = 150</a:t>
            </a:r>
          </a:p>
        </p:txBody>
      </p:sp>
    </p:spTree>
    <p:extLst>
      <p:ext uri="{BB962C8B-B14F-4D97-AF65-F5344CB8AC3E}">
        <p14:creationId xmlns:p14="http://schemas.microsoft.com/office/powerpoint/2010/main" val="359153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do we calculate the labor force?</a:t>
            </a:r>
          </a:p>
          <a:p>
            <a:r>
              <a:rPr lang="en-US" dirty="0">
                <a:solidFill>
                  <a:srgbClr val="FF0000"/>
                </a:solidFill>
              </a:rPr>
              <a:t>Labor force = unemployed + employed</a:t>
            </a:r>
          </a:p>
          <a:p>
            <a:r>
              <a:rPr lang="en-US" dirty="0">
                <a:solidFill>
                  <a:srgbClr val="FF0000"/>
                </a:solidFill>
              </a:rPr>
              <a:t>This is all working age people who are able to work and are searching for a job.</a:t>
            </a:r>
          </a:p>
          <a:p>
            <a:endParaRPr lang="en-US" dirty="0"/>
          </a:p>
        </p:txBody>
      </p:sp>
    </p:spTree>
    <p:extLst>
      <p:ext uri="{BB962C8B-B14F-4D97-AF65-F5344CB8AC3E}">
        <p14:creationId xmlns:p14="http://schemas.microsoft.com/office/powerpoint/2010/main" val="201976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6759"/>
          </a:xfrm>
        </p:spPr>
        <p:txBody>
          <a:bodyPr/>
          <a:lstStyle/>
          <a:p>
            <a:r>
              <a:rPr lang="en-US" dirty="0">
                <a:solidFill>
                  <a:srgbClr val="002060"/>
                </a:solidFill>
              </a:rPr>
              <a:t>Example: Find the GDP Deflator</a:t>
            </a:r>
            <a:endParaRPr lang="en-AU" dirty="0"/>
          </a:p>
        </p:txBody>
      </p:sp>
      <p:sp>
        <p:nvSpPr>
          <p:cNvPr id="4" name="Content Placeholder 3"/>
          <p:cNvSpPr txBox="1">
            <a:spLocks noGrp="1"/>
          </p:cNvSpPr>
          <p:nvPr>
            <p:ph idx="1"/>
          </p:nvPr>
        </p:nvSpPr>
        <p:spPr>
          <a:xfrm>
            <a:off x="690716" y="1294683"/>
            <a:ext cx="10515600" cy="1900007"/>
          </a:xfrm>
          <a:prstGeom prst="rect">
            <a:avLst/>
          </a:prstGeom>
          <a:solidFill>
            <a:schemeClr val="accent4">
              <a:lumMod val="20000"/>
              <a:lumOff val="80000"/>
            </a:schemeClr>
          </a:solidFill>
        </p:spPr>
        <p:txBody>
          <a:bodyPr wrap="square" rtlCol="0">
            <a:spAutoFit/>
          </a:bodyPr>
          <a:lstStyle/>
          <a:p>
            <a:r>
              <a:rPr lang="en-US" dirty="0"/>
              <a:t>An economy produces 5 million cars in 2020 and 2021. The price of the cars in 2020 are $10 and $20 in 2021.</a:t>
            </a:r>
          </a:p>
          <a:p>
            <a:r>
              <a:rPr lang="en-US" dirty="0"/>
              <a:t>Assume that the base year is 2020.</a:t>
            </a:r>
          </a:p>
          <a:p>
            <a:pPr marL="285750" indent="-285750">
              <a:buFont typeface="Arial" panose="020B0604020202020204" pitchFamily="34" charset="0"/>
              <a:buChar char="•"/>
            </a:pPr>
            <a:endParaRPr lang="en-US" dirty="0"/>
          </a:p>
        </p:txBody>
      </p:sp>
      <p:sp>
        <p:nvSpPr>
          <p:cNvPr id="6" name="Rectangle 5"/>
          <p:cNvSpPr/>
          <p:nvPr/>
        </p:nvSpPr>
        <p:spPr>
          <a:xfrm>
            <a:off x="838200" y="3008046"/>
            <a:ext cx="5002161" cy="3847207"/>
          </a:xfrm>
          <a:prstGeom prst="rect">
            <a:avLst/>
          </a:prstGeom>
        </p:spPr>
        <p:txBody>
          <a:bodyPr wrap="square">
            <a:spAutoFit/>
          </a:bodyPr>
          <a:lstStyle/>
          <a:p>
            <a:pPr marL="285750" indent="-285750"/>
            <a:r>
              <a:rPr lang="en-US" dirty="0">
                <a:solidFill>
                  <a:srgbClr val="FF0000"/>
                </a:solidFill>
              </a:rPr>
              <a:t>2020</a:t>
            </a:r>
          </a:p>
          <a:p>
            <a:pPr marL="285750" indent="-285750">
              <a:buFont typeface="Arial" panose="020B0604020202020204" pitchFamily="34" charset="0"/>
              <a:buChar char="•"/>
            </a:pPr>
            <a:r>
              <a:rPr lang="en-US" dirty="0">
                <a:solidFill>
                  <a:srgbClr val="FF0000"/>
                </a:solidFill>
              </a:rPr>
              <a:t>Nominal GDP = 5 million x $10 = $50 million</a:t>
            </a:r>
          </a:p>
          <a:p>
            <a:pPr marL="285750" indent="-285750">
              <a:buFont typeface="Arial" panose="020B0604020202020204" pitchFamily="34" charset="0"/>
              <a:buChar char="•"/>
            </a:pPr>
            <a:r>
              <a:rPr lang="en-US" dirty="0">
                <a:solidFill>
                  <a:srgbClr val="FF0000"/>
                </a:solidFill>
              </a:rPr>
              <a:t>Real GDP = 5 million x $10 = $50 million</a:t>
            </a:r>
          </a:p>
          <a:p>
            <a:pPr marL="285750" indent="-285750">
              <a:buFont typeface="Arial" panose="020B0604020202020204" pitchFamily="34" charset="0"/>
              <a:buChar char="•"/>
            </a:pPr>
            <a:r>
              <a:rPr lang="en-US" dirty="0">
                <a:solidFill>
                  <a:srgbClr val="FF0000"/>
                </a:solidFill>
              </a:rPr>
              <a:t>GDP Deflator</a:t>
            </a:r>
            <a:r>
              <a:rPr lang="en-US" baseline="-25000" dirty="0">
                <a:solidFill>
                  <a:srgbClr val="FF0000"/>
                </a:solidFill>
              </a:rPr>
              <a:t>2020</a:t>
            </a:r>
            <a:r>
              <a:rPr lang="en-US" dirty="0">
                <a:solidFill>
                  <a:srgbClr val="FF0000"/>
                </a:solidFill>
              </a:rPr>
              <a:t>= Nominal GDP / Real GDP x 100</a:t>
            </a:r>
          </a:p>
          <a:p>
            <a:pPr marL="285750" indent="-285750">
              <a:buFont typeface="Arial" panose="020B0604020202020204" pitchFamily="34" charset="0"/>
              <a:buChar char="•"/>
            </a:pPr>
            <a:r>
              <a:rPr lang="en-US" dirty="0">
                <a:solidFill>
                  <a:srgbClr val="FF0000"/>
                </a:solidFill>
              </a:rPr>
              <a:t>= 50 million / 50 million x 100</a:t>
            </a:r>
          </a:p>
          <a:p>
            <a:pPr marL="285750" indent="-285750">
              <a:buFont typeface="Arial" panose="020B0604020202020204" pitchFamily="34" charset="0"/>
              <a:buChar char="•"/>
            </a:pPr>
            <a:r>
              <a:rPr lang="en-US" dirty="0">
                <a:solidFill>
                  <a:srgbClr val="FF0000"/>
                </a:solidFill>
              </a:rPr>
              <a:t>= 100</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400" dirty="0"/>
              <a:t>Note: The Nominal GDP and Real GDP is always the same for the base year!</a:t>
            </a:r>
          </a:p>
          <a:p>
            <a:pPr marL="285750" indent="-285750">
              <a:buFont typeface="Arial" panose="020B0604020202020204" pitchFamily="34" charset="0"/>
              <a:buChar char="•"/>
            </a:pPr>
            <a:r>
              <a:rPr lang="en-US" sz="2400" dirty="0"/>
              <a:t>The GDP deflator is always 100 in the base year. </a:t>
            </a:r>
          </a:p>
        </p:txBody>
      </p:sp>
      <p:sp>
        <p:nvSpPr>
          <p:cNvPr id="7" name="Rectangle 6"/>
          <p:cNvSpPr/>
          <p:nvPr/>
        </p:nvSpPr>
        <p:spPr>
          <a:xfrm>
            <a:off x="6447503" y="3008045"/>
            <a:ext cx="4549877" cy="2031325"/>
          </a:xfrm>
          <a:prstGeom prst="rect">
            <a:avLst/>
          </a:prstGeom>
        </p:spPr>
        <p:txBody>
          <a:bodyPr wrap="square">
            <a:spAutoFit/>
          </a:bodyPr>
          <a:lstStyle/>
          <a:p>
            <a:pPr marL="285750" indent="-285750"/>
            <a:r>
              <a:rPr lang="en-US" dirty="0">
                <a:solidFill>
                  <a:srgbClr val="FF0000"/>
                </a:solidFill>
              </a:rPr>
              <a:t>2021</a:t>
            </a:r>
          </a:p>
          <a:p>
            <a:pPr marL="285750" indent="-285750">
              <a:buFont typeface="Arial" panose="020B0604020202020204" pitchFamily="34" charset="0"/>
              <a:buChar char="•"/>
            </a:pPr>
            <a:r>
              <a:rPr lang="en-US" dirty="0">
                <a:solidFill>
                  <a:srgbClr val="FF0000"/>
                </a:solidFill>
              </a:rPr>
              <a:t>Nominal GDP = 5 million x $20 = $100 million</a:t>
            </a:r>
          </a:p>
          <a:p>
            <a:pPr marL="285750" indent="-285750">
              <a:buFont typeface="Arial" panose="020B0604020202020204" pitchFamily="34" charset="0"/>
              <a:buChar char="•"/>
            </a:pPr>
            <a:r>
              <a:rPr lang="en-US" dirty="0">
                <a:solidFill>
                  <a:srgbClr val="FF0000"/>
                </a:solidFill>
              </a:rPr>
              <a:t>Real GDP = 5 million x $10 = $50 million</a:t>
            </a:r>
          </a:p>
          <a:p>
            <a:pPr marL="285750" indent="-285750">
              <a:buFont typeface="Arial" panose="020B0604020202020204" pitchFamily="34" charset="0"/>
              <a:buChar char="•"/>
            </a:pPr>
            <a:r>
              <a:rPr lang="en-US" dirty="0">
                <a:solidFill>
                  <a:srgbClr val="FF0000"/>
                </a:solidFill>
              </a:rPr>
              <a:t>GDP Deflator</a:t>
            </a:r>
            <a:r>
              <a:rPr lang="en-US" baseline="-25000" dirty="0">
                <a:solidFill>
                  <a:srgbClr val="FF0000"/>
                </a:solidFill>
              </a:rPr>
              <a:t>2021</a:t>
            </a:r>
            <a:r>
              <a:rPr lang="en-US" dirty="0">
                <a:solidFill>
                  <a:srgbClr val="FF0000"/>
                </a:solidFill>
              </a:rPr>
              <a:t>= Nominal GDP/Real GDP</a:t>
            </a:r>
          </a:p>
          <a:p>
            <a:pPr marL="285750" indent="-285750">
              <a:buFont typeface="Arial" panose="020B0604020202020204" pitchFamily="34" charset="0"/>
              <a:buChar char="•"/>
            </a:pPr>
            <a:r>
              <a:rPr lang="en-US" dirty="0">
                <a:solidFill>
                  <a:srgbClr val="FF0000"/>
                </a:solidFill>
              </a:rPr>
              <a:t>= (100 million / 50 million) x 100 </a:t>
            </a:r>
          </a:p>
          <a:p>
            <a:pPr marL="285750" indent="-285750">
              <a:buFont typeface="Arial" panose="020B0604020202020204" pitchFamily="34" charset="0"/>
              <a:buChar char="•"/>
            </a:pPr>
            <a:r>
              <a:rPr lang="en-US" dirty="0">
                <a:solidFill>
                  <a:srgbClr val="FF0000"/>
                </a:solidFill>
              </a:rPr>
              <a:t>= 200</a:t>
            </a:r>
          </a:p>
        </p:txBody>
      </p:sp>
    </p:spTree>
    <p:extLst>
      <p:ext uri="{BB962C8B-B14F-4D97-AF65-F5344CB8AC3E}">
        <p14:creationId xmlns:p14="http://schemas.microsoft.com/office/powerpoint/2010/main" val="93198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 Deflator Calculations and Interpretation</a:t>
            </a:r>
          </a:p>
        </p:txBody>
      </p:sp>
      <p:sp>
        <p:nvSpPr>
          <p:cNvPr id="3" name="Content Placeholder 2"/>
          <p:cNvSpPr>
            <a:spLocks noGrp="1"/>
          </p:cNvSpPr>
          <p:nvPr>
            <p:ph idx="1"/>
          </p:nvPr>
        </p:nvSpPr>
        <p:spPr>
          <a:xfrm>
            <a:off x="6434928" y="4736028"/>
            <a:ext cx="5683046" cy="1157397"/>
          </a:xfrm>
        </p:spPr>
        <p:txBody>
          <a:bodyPr>
            <a:noAutofit/>
          </a:bodyPr>
          <a:lstStyle/>
          <a:p>
            <a:r>
              <a:rPr lang="en-US" sz="2000" dirty="0" err="1"/>
              <a:t>Eg</a:t>
            </a:r>
            <a:r>
              <a:rPr lang="en-US" sz="2000" dirty="0"/>
              <a:t>. GDP Deflator = 105</a:t>
            </a:r>
          </a:p>
          <a:p>
            <a:r>
              <a:rPr lang="en-US" sz="2000" dirty="0"/>
              <a:t>5% inflation in the economy from the base year</a:t>
            </a:r>
          </a:p>
        </p:txBody>
      </p:sp>
      <p:pic>
        <p:nvPicPr>
          <p:cNvPr id="4" name="Picture 3"/>
          <p:cNvPicPr>
            <a:picLocks noChangeAspect="1"/>
          </p:cNvPicPr>
          <p:nvPr/>
        </p:nvPicPr>
        <p:blipFill>
          <a:blip r:embed="rId2"/>
          <a:stretch>
            <a:fillRect/>
          </a:stretch>
        </p:blipFill>
        <p:spPr>
          <a:xfrm>
            <a:off x="184218" y="1649782"/>
            <a:ext cx="5449665" cy="2856256"/>
          </a:xfrm>
          <a:prstGeom prst="rect">
            <a:avLst/>
          </a:prstGeom>
        </p:spPr>
      </p:pic>
      <p:sp>
        <p:nvSpPr>
          <p:cNvPr id="5" name="TextBox 4"/>
          <p:cNvSpPr txBox="1"/>
          <p:nvPr/>
        </p:nvSpPr>
        <p:spPr>
          <a:xfrm>
            <a:off x="184218" y="5100132"/>
            <a:ext cx="5928852"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The GDP deflator is treated the same as the CPI. </a:t>
            </a:r>
          </a:p>
          <a:p>
            <a:r>
              <a:rPr lang="en-AU" dirty="0">
                <a:solidFill>
                  <a:srgbClr val="FF0000"/>
                </a:solidFill>
              </a:rPr>
              <a:t>We set base year value of 100.</a:t>
            </a:r>
          </a:p>
          <a:p>
            <a:r>
              <a:rPr lang="en-AU" dirty="0">
                <a:solidFill>
                  <a:srgbClr val="FF0000"/>
                </a:solidFill>
              </a:rPr>
              <a:t>Then it is easy to look at inflation/deflation in other years.</a:t>
            </a:r>
          </a:p>
        </p:txBody>
      </p:sp>
      <p:sp>
        <p:nvSpPr>
          <p:cNvPr id="6" name="Rectangle 5"/>
          <p:cNvSpPr/>
          <p:nvPr/>
        </p:nvSpPr>
        <p:spPr>
          <a:xfrm>
            <a:off x="6263148" y="1649782"/>
            <a:ext cx="3557860" cy="1015663"/>
          </a:xfrm>
          <a:prstGeom prst="rect">
            <a:avLst/>
          </a:prstGeom>
          <a:solidFill>
            <a:schemeClr val="accent1">
              <a:lumMod val="20000"/>
              <a:lumOff val="80000"/>
            </a:schemeClr>
          </a:solidFill>
        </p:spPr>
        <p:txBody>
          <a:bodyPr wrap="square">
            <a:spAutoFit/>
          </a:bodyPr>
          <a:lstStyle/>
          <a:p>
            <a:r>
              <a:rPr lang="en-US" sz="2400" b="1" dirty="0"/>
              <a:t>GDP Deflator &gt; 100</a:t>
            </a:r>
          </a:p>
          <a:p>
            <a:pPr lvl="1"/>
            <a:r>
              <a:rPr lang="en-US" b="1" dirty="0"/>
              <a:t>Inflation</a:t>
            </a:r>
          </a:p>
          <a:p>
            <a:pPr lvl="1"/>
            <a:r>
              <a:rPr lang="en-US" b="1" dirty="0"/>
              <a:t>Price level has increased</a:t>
            </a:r>
          </a:p>
        </p:txBody>
      </p:sp>
      <p:sp>
        <p:nvSpPr>
          <p:cNvPr id="7" name="Rectangle 6"/>
          <p:cNvSpPr/>
          <p:nvPr/>
        </p:nvSpPr>
        <p:spPr>
          <a:xfrm>
            <a:off x="6208786" y="2773781"/>
            <a:ext cx="2882460" cy="707886"/>
          </a:xfrm>
          <a:prstGeom prst="rect">
            <a:avLst/>
          </a:prstGeom>
          <a:solidFill>
            <a:schemeClr val="accent6">
              <a:lumMod val="20000"/>
              <a:lumOff val="80000"/>
            </a:schemeClr>
          </a:solidFill>
        </p:spPr>
        <p:txBody>
          <a:bodyPr wrap="square">
            <a:spAutoFit/>
          </a:bodyPr>
          <a:lstStyle/>
          <a:p>
            <a:r>
              <a:rPr lang="en-US" sz="2400" b="1" dirty="0"/>
              <a:t>GDP Deflator = 100</a:t>
            </a:r>
          </a:p>
          <a:p>
            <a:pPr lvl="1"/>
            <a:r>
              <a:rPr lang="en-US" sz="1600" b="1" dirty="0"/>
              <a:t>No change in price level </a:t>
            </a:r>
          </a:p>
        </p:txBody>
      </p:sp>
      <p:sp>
        <p:nvSpPr>
          <p:cNvPr id="8" name="Rectangle 7"/>
          <p:cNvSpPr/>
          <p:nvPr/>
        </p:nvSpPr>
        <p:spPr>
          <a:xfrm>
            <a:off x="6208786" y="3543240"/>
            <a:ext cx="3329260" cy="1015663"/>
          </a:xfrm>
          <a:prstGeom prst="rect">
            <a:avLst/>
          </a:prstGeom>
          <a:solidFill>
            <a:schemeClr val="accent2">
              <a:lumMod val="20000"/>
              <a:lumOff val="80000"/>
            </a:schemeClr>
          </a:solidFill>
        </p:spPr>
        <p:txBody>
          <a:bodyPr wrap="square">
            <a:spAutoFit/>
          </a:bodyPr>
          <a:lstStyle/>
          <a:p>
            <a:r>
              <a:rPr lang="en-US" sz="2400" b="1" dirty="0"/>
              <a:t>GDP Deflator &lt; 100</a:t>
            </a:r>
          </a:p>
          <a:p>
            <a:pPr lvl="1"/>
            <a:r>
              <a:rPr lang="en-US" b="1" dirty="0"/>
              <a:t>Deflation</a:t>
            </a:r>
          </a:p>
          <a:p>
            <a:pPr lvl="1"/>
            <a:r>
              <a:rPr lang="en-US" b="1" dirty="0"/>
              <a:t>Price level has decreased</a:t>
            </a:r>
          </a:p>
        </p:txBody>
      </p:sp>
    </p:spTree>
    <p:extLst>
      <p:ext uri="{BB962C8B-B14F-4D97-AF65-F5344CB8AC3E}">
        <p14:creationId xmlns:p14="http://schemas.microsoft.com/office/powerpoint/2010/main" val="18671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149183"/>
            <a:ext cx="10515600" cy="526011"/>
          </a:xfrm>
        </p:spPr>
        <p:txBody>
          <a:bodyPr>
            <a:normAutofit fontScale="90000"/>
          </a:bodyPr>
          <a:lstStyle/>
          <a:p>
            <a:r>
              <a:rPr lang="en-AU" dirty="0"/>
              <a:t>Interpreting the CPI and GDP Deflator Values</a:t>
            </a:r>
          </a:p>
        </p:txBody>
      </p:sp>
      <p:sp>
        <p:nvSpPr>
          <p:cNvPr id="3" name="Content Placeholder 2"/>
          <p:cNvSpPr>
            <a:spLocks noGrp="1"/>
          </p:cNvSpPr>
          <p:nvPr>
            <p:ph idx="1"/>
          </p:nvPr>
        </p:nvSpPr>
        <p:spPr>
          <a:xfrm>
            <a:off x="403867" y="4094697"/>
            <a:ext cx="5236779" cy="1078756"/>
          </a:xfrm>
        </p:spPr>
        <p:txBody>
          <a:bodyPr>
            <a:normAutofit/>
          </a:bodyPr>
          <a:lstStyle/>
          <a:p>
            <a:r>
              <a:rPr lang="en-US" sz="2000" dirty="0" err="1"/>
              <a:t>Eg</a:t>
            </a:r>
            <a:r>
              <a:rPr lang="en-US" sz="2000" dirty="0"/>
              <a:t>. CPI or GDP Deflator = 105</a:t>
            </a:r>
          </a:p>
          <a:p>
            <a:r>
              <a:rPr lang="en-US" sz="2000" dirty="0"/>
              <a:t>5% inflation in the economy from the base year</a:t>
            </a:r>
          </a:p>
        </p:txBody>
      </p:sp>
      <p:pic>
        <p:nvPicPr>
          <p:cNvPr id="5" name="Picture 4"/>
          <p:cNvPicPr>
            <a:picLocks noChangeAspect="1"/>
          </p:cNvPicPr>
          <p:nvPr/>
        </p:nvPicPr>
        <p:blipFill>
          <a:blip r:embed="rId2"/>
          <a:stretch>
            <a:fillRect/>
          </a:stretch>
        </p:blipFill>
        <p:spPr>
          <a:xfrm>
            <a:off x="2714704" y="727924"/>
            <a:ext cx="4775371" cy="2132591"/>
          </a:xfrm>
          <a:prstGeom prst="rect">
            <a:avLst/>
          </a:prstGeom>
        </p:spPr>
      </p:pic>
      <p:sp>
        <p:nvSpPr>
          <p:cNvPr id="6" name="Rectangle 5"/>
          <p:cNvSpPr/>
          <p:nvPr/>
        </p:nvSpPr>
        <p:spPr>
          <a:xfrm>
            <a:off x="682046" y="727924"/>
            <a:ext cx="1869962" cy="1107996"/>
          </a:xfrm>
          <a:prstGeom prst="rect">
            <a:avLst/>
          </a:prstGeom>
          <a:solidFill>
            <a:schemeClr val="accent1">
              <a:lumMod val="20000"/>
              <a:lumOff val="80000"/>
            </a:schemeClr>
          </a:solidFill>
        </p:spPr>
        <p:txBody>
          <a:bodyPr wrap="square">
            <a:spAutoFit/>
          </a:bodyPr>
          <a:lstStyle/>
          <a:p>
            <a:r>
              <a:rPr lang="en-US" sz="2400" dirty="0"/>
              <a:t>&gt; 100</a:t>
            </a:r>
          </a:p>
          <a:p>
            <a:pPr lvl="1"/>
            <a:r>
              <a:rPr lang="en-US" sz="1400" dirty="0"/>
              <a:t>Inflation</a:t>
            </a:r>
          </a:p>
          <a:p>
            <a:pPr lvl="1"/>
            <a:r>
              <a:rPr lang="en-US" sz="1400" dirty="0"/>
              <a:t>Price level has increased</a:t>
            </a:r>
            <a:endParaRPr lang="en-US" sz="2400" dirty="0"/>
          </a:p>
        </p:txBody>
      </p:sp>
      <p:sp>
        <p:nvSpPr>
          <p:cNvPr id="7" name="Rectangle 6"/>
          <p:cNvSpPr/>
          <p:nvPr/>
        </p:nvSpPr>
        <p:spPr>
          <a:xfrm>
            <a:off x="489121" y="2831275"/>
            <a:ext cx="2342105" cy="1107996"/>
          </a:xfrm>
          <a:prstGeom prst="rect">
            <a:avLst/>
          </a:prstGeom>
          <a:solidFill>
            <a:schemeClr val="accent4">
              <a:lumMod val="20000"/>
              <a:lumOff val="80000"/>
            </a:schemeClr>
          </a:solidFill>
        </p:spPr>
        <p:txBody>
          <a:bodyPr wrap="square">
            <a:spAutoFit/>
          </a:bodyPr>
          <a:lstStyle/>
          <a:p>
            <a:r>
              <a:rPr lang="en-US" sz="2400" dirty="0"/>
              <a:t>&lt; 100</a:t>
            </a:r>
          </a:p>
          <a:p>
            <a:pPr lvl="1"/>
            <a:r>
              <a:rPr lang="en-US" sz="1400" dirty="0"/>
              <a:t>Deflation</a:t>
            </a:r>
          </a:p>
          <a:p>
            <a:pPr lvl="1"/>
            <a:r>
              <a:rPr lang="en-US" sz="1400" dirty="0"/>
              <a:t>Price level has decreased</a:t>
            </a:r>
          </a:p>
        </p:txBody>
      </p:sp>
      <p:sp>
        <p:nvSpPr>
          <p:cNvPr id="8" name="Content Placeholder 2"/>
          <p:cNvSpPr txBox="1">
            <a:spLocks/>
          </p:cNvSpPr>
          <p:nvPr/>
        </p:nvSpPr>
        <p:spPr>
          <a:xfrm>
            <a:off x="304132" y="5277830"/>
            <a:ext cx="5236779" cy="1139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t>Eg</a:t>
            </a:r>
            <a:r>
              <a:rPr lang="en-US" sz="2000" dirty="0"/>
              <a:t>. CPI or GDP Deflator = 90</a:t>
            </a:r>
          </a:p>
          <a:p>
            <a:r>
              <a:rPr lang="en-US" sz="2000" dirty="0"/>
              <a:t>10% deflation in the economy from the base year</a:t>
            </a:r>
          </a:p>
        </p:txBody>
      </p:sp>
      <p:sp>
        <p:nvSpPr>
          <p:cNvPr id="9" name="Rectangle 8"/>
          <p:cNvSpPr/>
          <p:nvPr/>
        </p:nvSpPr>
        <p:spPr>
          <a:xfrm>
            <a:off x="601894" y="1880910"/>
            <a:ext cx="1796133" cy="892552"/>
          </a:xfrm>
          <a:prstGeom prst="rect">
            <a:avLst/>
          </a:prstGeom>
          <a:solidFill>
            <a:schemeClr val="accent3">
              <a:lumMod val="20000"/>
              <a:lumOff val="80000"/>
            </a:schemeClr>
          </a:solidFill>
        </p:spPr>
        <p:txBody>
          <a:bodyPr wrap="square">
            <a:spAutoFit/>
          </a:bodyPr>
          <a:lstStyle/>
          <a:p>
            <a:r>
              <a:rPr lang="en-US" sz="2400" dirty="0"/>
              <a:t>= 100</a:t>
            </a:r>
          </a:p>
          <a:p>
            <a:pPr lvl="1"/>
            <a:r>
              <a:rPr lang="en-US" sz="1400" dirty="0"/>
              <a:t>Price level hasn’t changed</a:t>
            </a:r>
          </a:p>
        </p:txBody>
      </p:sp>
      <p:sp>
        <p:nvSpPr>
          <p:cNvPr id="16" name="TextBox 15"/>
          <p:cNvSpPr txBox="1"/>
          <p:nvPr/>
        </p:nvSpPr>
        <p:spPr>
          <a:xfrm>
            <a:off x="3022257" y="3015941"/>
            <a:ext cx="3106994" cy="923330"/>
          </a:xfrm>
          <a:prstGeom prst="rect">
            <a:avLst/>
          </a:prstGeom>
          <a:noFill/>
          <a:ln>
            <a:noFill/>
          </a:ln>
        </p:spPr>
        <p:txBody>
          <a:bodyPr wrap="square" rtlCol="0">
            <a:spAutoFit/>
          </a:bodyPr>
          <a:lstStyle/>
          <a:p>
            <a:r>
              <a:rPr lang="en-AU" b="1" dirty="0"/>
              <a:t>GDP Deflator and CPI - they function the same way! </a:t>
            </a:r>
          </a:p>
          <a:p>
            <a:endParaRPr lang="en-AU" dirty="0"/>
          </a:p>
        </p:txBody>
      </p:sp>
      <p:sp>
        <p:nvSpPr>
          <p:cNvPr id="4" name="TextBox 3"/>
          <p:cNvSpPr txBox="1"/>
          <p:nvPr/>
        </p:nvSpPr>
        <p:spPr>
          <a:xfrm>
            <a:off x="7315201" y="5277830"/>
            <a:ext cx="4364182" cy="1384995"/>
          </a:xfrm>
          <a:prstGeom prst="rect">
            <a:avLst/>
          </a:prstGeom>
          <a:solidFill>
            <a:srgbClr val="FFFF00"/>
          </a:solidFill>
        </p:spPr>
        <p:txBody>
          <a:bodyPr wrap="square" rtlCol="0">
            <a:spAutoFit/>
          </a:bodyPr>
          <a:lstStyle/>
          <a:p>
            <a:r>
              <a:rPr lang="en-US" sz="1400" dirty="0">
                <a:solidFill>
                  <a:srgbClr val="FF0000"/>
                </a:solidFill>
              </a:rPr>
              <a:t>Summary</a:t>
            </a:r>
          </a:p>
          <a:p>
            <a:pPr marL="285750" indent="-285750">
              <a:buFont typeface="Arial" panose="020B0604020202020204" pitchFamily="34" charset="0"/>
              <a:buChar char="•"/>
            </a:pPr>
            <a:r>
              <a:rPr lang="en-US" sz="1400" dirty="0">
                <a:solidFill>
                  <a:srgbClr val="FF0000"/>
                </a:solidFill>
              </a:rPr>
              <a:t>The CPI and GDP deflator numbers are treated the same. </a:t>
            </a:r>
          </a:p>
          <a:p>
            <a:pPr marL="742950" lvl="1" indent="-285750">
              <a:buFont typeface="Arial" panose="020B0604020202020204" pitchFamily="34" charset="0"/>
              <a:buChar char="•"/>
            </a:pPr>
            <a:r>
              <a:rPr lang="en-US" sz="1400" dirty="0">
                <a:solidFill>
                  <a:srgbClr val="FF0000"/>
                </a:solidFill>
              </a:rPr>
              <a:t>Base year = 100, &gt;100 = inflation, &lt;100 = deflation</a:t>
            </a:r>
          </a:p>
          <a:p>
            <a:pPr marL="285750" indent="-285750">
              <a:buFont typeface="Arial" panose="020B0604020202020204" pitchFamily="34" charset="0"/>
              <a:buChar char="•"/>
            </a:pPr>
            <a:r>
              <a:rPr lang="en-US" sz="1400" dirty="0">
                <a:solidFill>
                  <a:srgbClr val="FF0000"/>
                </a:solidFill>
              </a:rPr>
              <a:t>↑Index = inflation, ↓Index = deflation</a:t>
            </a:r>
          </a:p>
        </p:txBody>
      </p:sp>
      <p:sp>
        <p:nvSpPr>
          <p:cNvPr id="10" name="Rectangle 9"/>
          <p:cNvSpPr/>
          <p:nvPr/>
        </p:nvSpPr>
        <p:spPr>
          <a:xfrm>
            <a:off x="7681106" y="1121523"/>
            <a:ext cx="4364036" cy="1200329"/>
          </a:xfrm>
          <a:prstGeom prst="rect">
            <a:avLst/>
          </a:prstGeom>
          <a:ln w="19050">
            <a:solidFill>
              <a:schemeClr val="accent1">
                <a:lumMod val="60000"/>
                <a:lumOff val="40000"/>
              </a:schemeClr>
            </a:solidFill>
          </a:ln>
        </p:spPr>
        <p:txBody>
          <a:bodyPr wrap="square">
            <a:spAutoFit/>
          </a:bodyPr>
          <a:lstStyle/>
          <a:p>
            <a:r>
              <a:rPr lang="en-US" b="1" u="sng" dirty="0"/>
              <a:t>↑Index = inflation</a:t>
            </a:r>
          </a:p>
          <a:p>
            <a:pPr marL="285750" indent="-285750">
              <a:buFont typeface="Arial" panose="020B0604020202020204" pitchFamily="34" charset="0"/>
              <a:buChar char="•"/>
            </a:pPr>
            <a:r>
              <a:rPr lang="en-US" dirty="0" err="1"/>
              <a:t>Eg</a:t>
            </a:r>
            <a:r>
              <a:rPr lang="en-US" dirty="0"/>
              <a:t>. Price Index</a:t>
            </a:r>
            <a:r>
              <a:rPr lang="en-US" baseline="-25000" dirty="0"/>
              <a:t>2020</a:t>
            </a:r>
            <a:r>
              <a:rPr lang="en-US" dirty="0"/>
              <a:t> = 132, Price Index</a:t>
            </a:r>
            <a:r>
              <a:rPr lang="en-US" baseline="-25000" dirty="0"/>
              <a:t>2021</a:t>
            </a:r>
            <a:r>
              <a:rPr lang="en-US" dirty="0"/>
              <a:t> = 140</a:t>
            </a:r>
          </a:p>
          <a:p>
            <a:pPr marL="285750" indent="-285750">
              <a:buFont typeface="Arial" panose="020B0604020202020204" pitchFamily="34" charset="0"/>
              <a:buChar char="•"/>
            </a:pPr>
            <a:r>
              <a:rPr lang="en-US" dirty="0"/>
              <a:t>Inflation = (140 – 132) / 132 x 100 = 6.1% </a:t>
            </a:r>
          </a:p>
        </p:txBody>
      </p:sp>
      <p:sp>
        <p:nvSpPr>
          <p:cNvPr id="11" name="Rectangle 10"/>
          <p:cNvSpPr/>
          <p:nvPr/>
        </p:nvSpPr>
        <p:spPr>
          <a:xfrm>
            <a:off x="7681106" y="2415776"/>
            <a:ext cx="4156218" cy="1754326"/>
          </a:xfrm>
          <a:prstGeom prst="rect">
            <a:avLst/>
          </a:prstGeom>
          <a:ln w="19050">
            <a:solidFill>
              <a:schemeClr val="tx1"/>
            </a:solidFill>
          </a:ln>
        </p:spPr>
        <p:txBody>
          <a:bodyPr wrap="square">
            <a:spAutoFit/>
          </a:bodyPr>
          <a:lstStyle/>
          <a:p>
            <a:r>
              <a:rPr lang="en-US" b="1" u="sng" dirty="0"/>
              <a:t>↓Index = deflation</a:t>
            </a:r>
          </a:p>
          <a:p>
            <a:pPr marL="285750" indent="-285750">
              <a:buFont typeface="Arial" panose="020B0604020202020204" pitchFamily="34" charset="0"/>
              <a:buChar char="•"/>
            </a:pPr>
            <a:r>
              <a:rPr lang="en-US" dirty="0" err="1"/>
              <a:t>Eg</a:t>
            </a:r>
            <a:r>
              <a:rPr lang="en-US" dirty="0"/>
              <a:t>. Price Index</a:t>
            </a:r>
            <a:r>
              <a:rPr lang="en-US" baseline="-25000" dirty="0"/>
              <a:t>2021</a:t>
            </a:r>
            <a:r>
              <a:rPr lang="en-US" dirty="0"/>
              <a:t> = 115, Price Index</a:t>
            </a:r>
            <a:r>
              <a:rPr lang="en-US" baseline="-25000" dirty="0"/>
              <a:t>2022</a:t>
            </a:r>
            <a:r>
              <a:rPr lang="en-US" dirty="0"/>
              <a:t> = 107</a:t>
            </a:r>
          </a:p>
          <a:p>
            <a:pPr marL="285750" indent="-285750">
              <a:buFont typeface="Arial" panose="020B0604020202020204" pitchFamily="34" charset="0"/>
              <a:buChar char="•"/>
            </a:pPr>
            <a:r>
              <a:rPr lang="en-US" dirty="0"/>
              <a:t>Inflation = (107-115)/115x100 = -6.95% = 6.95% deflation</a:t>
            </a:r>
          </a:p>
          <a:p>
            <a:pPr marL="285750" indent="-285750">
              <a:buFont typeface="Arial" panose="020B0604020202020204" pitchFamily="34" charset="0"/>
              <a:buChar char="•"/>
            </a:pPr>
            <a:endParaRPr lang="en-US" dirty="0"/>
          </a:p>
        </p:txBody>
      </p:sp>
      <p:sp>
        <p:nvSpPr>
          <p:cNvPr id="12" name="TextBox 11"/>
          <p:cNvSpPr txBox="1"/>
          <p:nvPr/>
        </p:nvSpPr>
        <p:spPr>
          <a:xfrm>
            <a:off x="7822276" y="727924"/>
            <a:ext cx="3333404" cy="400110"/>
          </a:xfrm>
          <a:prstGeom prst="rect">
            <a:avLst/>
          </a:prstGeom>
          <a:noFill/>
        </p:spPr>
        <p:txBody>
          <a:bodyPr wrap="square" rtlCol="0">
            <a:spAutoFit/>
          </a:bodyPr>
          <a:lstStyle/>
          <a:p>
            <a:r>
              <a:rPr lang="en-US" sz="2000" b="1" i="1" u="sng" dirty="0"/>
              <a:t>Increase and Decrease </a:t>
            </a:r>
          </a:p>
        </p:txBody>
      </p:sp>
    </p:spTree>
    <p:extLst>
      <p:ext uri="{BB962C8B-B14F-4D97-AF65-F5344CB8AC3E}">
        <p14:creationId xmlns:p14="http://schemas.microsoft.com/office/powerpoint/2010/main" val="76364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build="p"/>
      <p:bldP spid="9" grpId="0" animBg="1"/>
      <p:bldP spid="1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0" y="522166"/>
            <a:ext cx="9613861" cy="1080938"/>
          </a:xfrm>
        </p:spPr>
        <p:txBody>
          <a:bodyPr>
            <a:normAutofit fontScale="90000"/>
          </a:bodyPr>
          <a:lstStyle/>
          <a:p>
            <a:r>
              <a:rPr lang="en-US" dirty="0"/>
              <a:t>Methods of Measuring Inflation Comparison</a:t>
            </a:r>
          </a:p>
        </p:txBody>
      </p:sp>
      <p:sp>
        <p:nvSpPr>
          <p:cNvPr id="3" name="Content Placeholder 2"/>
          <p:cNvSpPr>
            <a:spLocks noGrp="1"/>
          </p:cNvSpPr>
          <p:nvPr>
            <p:ph idx="1"/>
          </p:nvPr>
        </p:nvSpPr>
        <p:spPr>
          <a:xfrm>
            <a:off x="220953" y="2462269"/>
            <a:ext cx="5772341" cy="2321398"/>
          </a:xfrm>
          <a:solidFill>
            <a:schemeClr val="accent4">
              <a:lumMod val="40000"/>
              <a:lumOff val="60000"/>
            </a:schemeClr>
          </a:solidFill>
        </p:spPr>
        <p:txBody>
          <a:bodyPr>
            <a:normAutofit fontScale="32500" lnSpcReduction="20000"/>
          </a:bodyPr>
          <a:lstStyle/>
          <a:p>
            <a:pPr marL="0" indent="0">
              <a:buNone/>
            </a:pPr>
            <a:r>
              <a:rPr lang="en-US" sz="8600" b="1" dirty="0">
                <a:effectLst/>
              </a:rPr>
              <a:t>Consumer Price Index (CPI)</a:t>
            </a:r>
          </a:p>
          <a:p>
            <a:r>
              <a:rPr lang="en-US" sz="5500" dirty="0">
                <a:effectLst/>
              </a:rPr>
              <a:t>Based on </a:t>
            </a:r>
            <a:r>
              <a:rPr lang="en-US" sz="5500" dirty="0">
                <a:solidFill>
                  <a:srgbClr val="00B0F0"/>
                </a:solidFill>
                <a:effectLst/>
              </a:rPr>
              <a:t>goods and services that consumers purchase</a:t>
            </a:r>
          </a:p>
          <a:p>
            <a:r>
              <a:rPr lang="en-US" sz="5500" dirty="0">
                <a:solidFill>
                  <a:srgbClr val="00B0F0"/>
                </a:solidFill>
                <a:effectLst/>
              </a:rPr>
              <a:t>Measures imports </a:t>
            </a:r>
            <a:r>
              <a:rPr lang="en-US" sz="5500" dirty="0">
                <a:effectLst/>
              </a:rPr>
              <a:t>(because the consumer basket will include imports (</a:t>
            </a:r>
            <a:r>
              <a:rPr lang="en-US" sz="5500" dirty="0" err="1">
                <a:effectLst/>
              </a:rPr>
              <a:t>eg</a:t>
            </a:r>
            <a:r>
              <a:rPr lang="en-US" sz="5500" dirty="0">
                <a:effectLst/>
              </a:rPr>
              <a:t>. iPhones, French wine, German Cars, American Movies)</a:t>
            </a:r>
          </a:p>
          <a:p>
            <a:r>
              <a:rPr lang="en-US" sz="5500" b="1" dirty="0">
                <a:solidFill>
                  <a:srgbClr val="00B0F0"/>
                </a:solidFill>
              </a:rPr>
              <a:t>The base year for the CPI is always 100</a:t>
            </a:r>
            <a:endParaRPr lang="en-US" sz="5500" b="1" dirty="0">
              <a:solidFill>
                <a:srgbClr val="00B0F0"/>
              </a:solidFill>
              <a:effectLst/>
            </a:endParaRPr>
          </a:p>
          <a:p>
            <a:r>
              <a:rPr lang="en-US" sz="7400" b="1" dirty="0">
                <a:effectLst/>
              </a:rPr>
              <a:t>CPI = CPI Basket / CPI </a:t>
            </a:r>
            <a:r>
              <a:rPr lang="en-US" sz="7400" b="1" dirty="0" err="1">
                <a:effectLst/>
              </a:rPr>
              <a:t>Basket</a:t>
            </a:r>
            <a:r>
              <a:rPr lang="en-US" sz="7400" b="1" baseline="-25000" dirty="0" err="1">
                <a:effectLst/>
              </a:rPr>
              <a:t>base</a:t>
            </a:r>
            <a:r>
              <a:rPr lang="en-US" sz="7400" b="1" baseline="-25000" dirty="0">
                <a:effectLst/>
              </a:rPr>
              <a:t> year</a:t>
            </a:r>
            <a:r>
              <a:rPr lang="en-US" sz="7400" b="1" dirty="0">
                <a:effectLst/>
              </a:rPr>
              <a:t> x 100</a:t>
            </a:r>
            <a:endParaRPr lang="en-US" sz="7400" b="1" dirty="0"/>
          </a:p>
        </p:txBody>
      </p:sp>
      <p:sp>
        <p:nvSpPr>
          <p:cNvPr id="4" name="Content Placeholder 2"/>
          <p:cNvSpPr txBox="1">
            <a:spLocks/>
          </p:cNvSpPr>
          <p:nvPr/>
        </p:nvSpPr>
        <p:spPr>
          <a:xfrm>
            <a:off x="6250462" y="2413323"/>
            <a:ext cx="5301251" cy="2370344"/>
          </a:xfrm>
          <a:prstGeom prst="rect">
            <a:avLst/>
          </a:prstGeom>
          <a:solidFill>
            <a:schemeClr val="accent3">
              <a:lumMod val="20000"/>
              <a:lumOff val="8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800" b="1" dirty="0">
                <a:effectLst/>
              </a:rPr>
              <a:t>GDP Deflator</a:t>
            </a:r>
          </a:p>
          <a:p>
            <a:r>
              <a:rPr lang="en-US" dirty="0">
                <a:effectLst/>
              </a:rPr>
              <a:t>Compares nominal and real GDP</a:t>
            </a:r>
          </a:p>
          <a:p>
            <a:r>
              <a:rPr lang="en-US" dirty="0">
                <a:effectLst/>
              </a:rPr>
              <a:t>Based on goods and services </a:t>
            </a:r>
            <a:r>
              <a:rPr lang="en-US" dirty="0">
                <a:solidFill>
                  <a:srgbClr val="00B0F0"/>
                </a:solidFill>
                <a:effectLst/>
              </a:rPr>
              <a:t>produced in the economy</a:t>
            </a:r>
          </a:p>
          <a:p>
            <a:r>
              <a:rPr lang="en-US" dirty="0">
                <a:solidFill>
                  <a:srgbClr val="00B0F0"/>
                </a:solidFill>
                <a:effectLst/>
              </a:rPr>
              <a:t>Doesn’t measure imports </a:t>
            </a:r>
            <a:r>
              <a:rPr lang="en-US" dirty="0">
                <a:effectLst/>
              </a:rPr>
              <a:t>(only things produced as part of GDP)</a:t>
            </a:r>
          </a:p>
          <a:p>
            <a:r>
              <a:rPr lang="en-US" dirty="0">
                <a:effectLst/>
              </a:rPr>
              <a:t>The </a:t>
            </a:r>
            <a:r>
              <a:rPr lang="en-US" dirty="0">
                <a:solidFill>
                  <a:srgbClr val="00B0F0"/>
                </a:solidFill>
                <a:effectLst/>
              </a:rPr>
              <a:t>base year GDP deflator is also always 100</a:t>
            </a:r>
            <a:r>
              <a:rPr lang="en-US" dirty="0">
                <a:effectLst/>
              </a:rPr>
              <a:t>. </a:t>
            </a:r>
          </a:p>
          <a:p>
            <a:r>
              <a:rPr lang="en-US" sz="3400" b="1" dirty="0">
                <a:effectLst/>
              </a:rPr>
              <a:t>GDP Deflator = NGDP/ RGDP x 100</a:t>
            </a:r>
            <a:endParaRPr lang="en-US" sz="3400" b="1" dirty="0"/>
          </a:p>
          <a:p>
            <a:endParaRPr lang="en-US" dirty="0">
              <a:effectLst/>
            </a:endParaRPr>
          </a:p>
        </p:txBody>
      </p:sp>
      <p:sp>
        <p:nvSpPr>
          <p:cNvPr id="5" name="Down Arrow 4"/>
          <p:cNvSpPr/>
          <p:nvPr/>
        </p:nvSpPr>
        <p:spPr>
          <a:xfrm rot="3459998">
            <a:off x="4384304" y="1320201"/>
            <a:ext cx="812800" cy="11377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8127810">
            <a:off x="5525738" y="1218676"/>
            <a:ext cx="812800" cy="1195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8256" y="5270720"/>
            <a:ext cx="5732206" cy="923330"/>
          </a:xfrm>
          <a:prstGeom prst="rect">
            <a:avLst/>
          </a:prstGeom>
          <a:noFill/>
        </p:spPr>
        <p:txBody>
          <a:bodyPr wrap="square" rtlCol="0">
            <a:spAutoFit/>
          </a:bodyPr>
          <a:lstStyle/>
          <a:p>
            <a:r>
              <a:rPr lang="en-US" dirty="0"/>
              <a:t>Note: While CPI is most widely cited, both are used as measures of inflation and have historically returned similar values. (See next slide)</a:t>
            </a:r>
          </a:p>
        </p:txBody>
      </p:sp>
      <p:pic>
        <p:nvPicPr>
          <p:cNvPr id="10" name="Picture 9"/>
          <p:cNvPicPr>
            <a:picLocks noChangeAspect="1"/>
          </p:cNvPicPr>
          <p:nvPr/>
        </p:nvPicPr>
        <p:blipFill>
          <a:blip r:embed="rId2"/>
          <a:stretch>
            <a:fillRect/>
          </a:stretch>
        </p:blipFill>
        <p:spPr>
          <a:xfrm>
            <a:off x="8850554" y="4773393"/>
            <a:ext cx="2887253" cy="1513255"/>
          </a:xfrm>
          <a:prstGeom prst="rect">
            <a:avLst/>
          </a:prstGeom>
        </p:spPr>
      </p:pic>
      <p:sp>
        <p:nvSpPr>
          <p:cNvPr id="7" name="TextBox 6"/>
          <p:cNvSpPr txBox="1"/>
          <p:nvPr/>
        </p:nvSpPr>
        <p:spPr>
          <a:xfrm>
            <a:off x="6911507" y="1318543"/>
            <a:ext cx="4308231" cy="1107996"/>
          </a:xfrm>
          <a:prstGeom prst="rect">
            <a:avLst/>
          </a:prstGeom>
          <a:solidFill>
            <a:srgbClr val="FFFF00"/>
          </a:solidFill>
        </p:spPr>
        <p:txBody>
          <a:bodyPr wrap="square" rtlCol="0">
            <a:spAutoFit/>
          </a:bodyPr>
          <a:lstStyle/>
          <a:p>
            <a:r>
              <a:rPr lang="en-US" sz="1100" dirty="0">
                <a:solidFill>
                  <a:srgbClr val="FF0000"/>
                </a:solidFill>
              </a:rPr>
              <a:t>Summary</a:t>
            </a:r>
          </a:p>
          <a:p>
            <a:pPr marL="171450" indent="-171450">
              <a:buFont typeface="Arial" panose="020B0604020202020204" pitchFamily="34" charset="0"/>
              <a:buChar char="•"/>
            </a:pPr>
            <a:r>
              <a:rPr lang="en-US" sz="1100" dirty="0">
                <a:solidFill>
                  <a:srgbClr val="FF0000"/>
                </a:solidFill>
              </a:rPr>
              <a:t>CPI and GDP Deflator are both price indices used to measure inflation and so are used the same way.</a:t>
            </a:r>
          </a:p>
          <a:p>
            <a:pPr marL="171450" indent="-171450">
              <a:buFont typeface="Arial" panose="020B0604020202020204" pitchFamily="34" charset="0"/>
              <a:buChar char="•"/>
            </a:pPr>
            <a:r>
              <a:rPr lang="en-US" sz="1100" dirty="0">
                <a:solidFill>
                  <a:srgbClr val="FF0000"/>
                </a:solidFill>
              </a:rPr>
              <a:t>Base year = 100.</a:t>
            </a:r>
          </a:p>
          <a:p>
            <a:pPr marL="171450" indent="-171450">
              <a:buFont typeface="Arial" panose="020B0604020202020204" pitchFamily="34" charset="0"/>
              <a:buChar char="•"/>
            </a:pPr>
            <a:r>
              <a:rPr lang="en-US" sz="1100" dirty="0">
                <a:solidFill>
                  <a:srgbClr val="FF0000"/>
                </a:solidFill>
              </a:rPr>
              <a:t>CPI – basket of consumer goods.</a:t>
            </a:r>
          </a:p>
          <a:p>
            <a:pPr marL="171450" indent="-171450">
              <a:buFont typeface="Arial" panose="020B0604020202020204" pitchFamily="34" charset="0"/>
              <a:buChar char="•"/>
            </a:pPr>
            <a:r>
              <a:rPr lang="en-US" sz="1100" dirty="0">
                <a:solidFill>
                  <a:srgbClr val="FF0000"/>
                </a:solidFill>
              </a:rPr>
              <a:t>GDP Deflator – basket of all goods produced </a:t>
            </a:r>
            <a:r>
              <a:rPr lang="en-US" sz="1100" dirty="0" err="1">
                <a:solidFill>
                  <a:srgbClr val="FF0000"/>
                </a:solidFill>
              </a:rPr>
              <a:t>ie</a:t>
            </a:r>
            <a:r>
              <a:rPr lang="en-US" sz="1100" dirty="0">
                <a:solidFill>
                  <a:srgbClr val="FF0000"/>
                </a:solidFill>
              </a:rPr>
              <a:t>. GDP. </a:t>
            </a:r>
          </a:p>
        </p:txBody>
      </p:sp>
    </p:spTree>
    <p:extLst>
      <p:ext uri="{BB962C8B-B14F-4D97-AF65-F5344CB8AC3E}">
        <p14:creationId xmlns:p14="http://schemas.microsoft.com/office/powerpoint/2010/main" val="382549386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7933"/>
          </a:xfrm>
        </p:spPr>
        <p:txBody>
          <a:bodyPr>
            <a:normAutofit fontScale="90000"/>
          </a:bodyPr>
          <a:lstStyle/>
          <a:p>
            <a:r>
              <a:rPr lang="en-US" dirty="0"/>
              <a:t>GDP Deflator vs CPI</a:t>
            </a:r>
          </a:p>
        </p:txBody>
      </p:sp>
      <p:sp>
        <p:nvSpPr>
          <p:cNvPr id="3" name="Content Placeholder 2"/>
          <p:cNvSpPr>
            <a:spLocks noGrp="1"/>
          </p:cNvSpPr>
          <p:nvPr>
            <p:ph idx="1"/>
          </p:nvPr>
        </p:nvSpPr>
        <p:spPr>
          <a:xfrm>
            <a:off x="9296399" y="2336873"/>
            <a:ext cx="2573867" cy="3599316"/>
          </a:xfrm>
        </p:spPr>
        <p:txBody>
          <a:bodyPr>
            <a:normAutofit fontScale="92500" lnSpcReduction="10000"/>
          </a:bodyPr>
          <a:lstStyle/>
          <a:p>
            <a:r>
              <a:rPr lang="en-US" dirty="0"/>
              <a:t>While they often provide different results, we can see that GDP Deflator measures and CPI historically give similar values for inflation. </a:t>
            </a:r>
          </a:p>
        </p:txBody>
      </p:sp>
      <p:pic>
        <p:nvPicPr>
          <p:cNvPr id="4" name="Picture 3"/>
          <p:cNvPicPr>
            <a:picLocks noChangeAspect="1"/>
          </p:cNvPicPr>
          <p:nvPr/>
        </p:nvPicPr>
        <p:blipFill>
          <a:blip r:embed="rId2"/>
          <a:stretch>
            <a:fillRect/>
          </a:stretch>
        </p:blipFill>
        <p:spPr>
          <a:xfrm>
            <a:off x="321006" y="820212"/>
            <a:ext cx="8763727" cy="5357736"/>
          </a:xfrm>
          <a:prstGeom prst="rect">
            <a:avLst/>
          </a:prstGeom>
        </p:spPr>
      </p:pic>
    </p:spTree>
    <p:extLst>
      <p:ext uri="{BB962C8B-B14F-4D97-AF65-F5344CB8AC3E}">
        <p14:creationId xmlns:p14="http://schemas.microsoft.com/office/powerpoint/2010/main" val="346040697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What is the value of the GDP deflator in the base year?</a:t>
            </a:r>
          </a:p>
          <a:p>
            <a:r>
              <a:rPr lang="en-US" dirty="0">
                <a:solidFill>
                  <a:srgbClr val="FF0000"/>
                </a:solidFill>
              </a:rPr>
              <a:t>100</a:t>
            </a:r>
          </a:p>
          <a:p>
            <a:r>
              <a:rPr lang="en-US" dirty="0"/>
              <a:t>What is the value of the CPI in the base year?</a:t>
            </a:r>
          </a:p>
          <a:p>
            <a:r>
              <a:rPr lang="en-US" dirty="0">
                <a:solidFill>
                  <a:srgbClr val="FF0000"/>
                </a:solidFill>
              </a:rPr>
              <a:t>100</a:t>
            </a:r>
          </a:p>
          <a:p>
            <a:r>
              <a:rPr lang="en-US" dirty="0"/>
              <a:t>What is the purpose of the GDP deflator?</a:t>
            </a:r>
          </a:p>
          <a:p>
            <a:r>
              <a:rPr lang="en-US" dirty="0">
                <a:solidFill>
                  <a:srgbClr val="FF0000"/>
                </a:solidFill>
              </a:rPr>
              <a:t>To measure inflation.</a:t>
            </a:r>
          </a:p>
          <a:p>
            <a:r>
              <a:rPr lang="en-US" dirty="0"/>
              <a:t>What is the purpose of the CPI?</a:t>
            </a:r>
          </a:p>
          <a:p>
            <a:r>
              <a:rPr lang="en-US" dirty="0">
                <a:solidFill>
                  <a:srgbClr val="FF0000"/>
                </a:solidFill>
              </a:rPr>
              <a:t>To measure inflation.</a:t>
            </a:r>
          </a:p>
          <a:p>
            <a:r>
              <a:rPr lang="en-US" dirty="0"/>
              <a:t>We can describe the CPI and GDP deflator, both as ______________.</a:t>
            </a:r>
          </a:p>
          <a:p>
            <a:r>
              <a:rPr lang="en-US" dirty="0">
                <a:solidFill>
                  <a:srgbClr val="FF0000"/>
                </a:solidFill>
              </a:rPr>
              <a:t>Price indexes, sometimes referred to as PI.</a:t>
            </a:r>
          </a:p>
          <a:p>
            <a:endParaRPr lang="en-US" dirty="0">
              <a:solidFill>
                <a:srgbClr val="FF0000"/>
              </a:solidFill>
            </a:endParaRPr>
          </a:p>
        </p:txBody>
      </p:sp>
    </p:spTree>
    <p:extLst>
      <p:ext uri="{BB962C8B-B14F-4D97-AF65-F5344CB8AC3E}">
        <p14:creationId xmlns:p14="http://schemas.microsoft.com/office/powerpoint/2010/main" val="323297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946" y="174747"/>
            <a:ext cx="10515600" cy="1325563"/>
          </a:xfrm>
        </p:spPr>
        <p:txBody>
          <a:bodyPr/>
          <a:lstStyle/>
          <a:p>
            <a:r>
              <a:rPr lang="en-US" dirty="0"/>
              <a:t>How to know when a question is CPI or GDP Deflator?</a:t>
            </a:r>
          </a:p>
        </p:txBody>
      </p:sp>
      <p:sp>
        <p:nvSpPr>
          <p:cNvPr id="3" name="Content Placeholder 2"/>
          <p:cNvSpPr>
            <a:spLocks noGrp="1"/>
          </p:cNvSpPr>
          <p:nvPr>
            <p:ph idx="1"/>
          </p:nvPr>
        </p:nvSpPr>
        <p:spPr>
          <a:xfrm>
            <a:off x="688731" y="1500310"/>
            <a:ext cx="9949962" cy="1708883"/>
          </a:xfrm>
        </p:spPr>
        <p:txBody>
          <a:bodyPr>
            <a:normAutofit/>
          </a:bodyPr>
          <a:lstStyle/>
          <a:p>
            <a:pPr marL="285750" indent="-285750"/>
            <a:r>
              <a:rPr lang="en-US" dirty="0"/>
              <a:t>When calculating inflation </a:t>
            </a:r>
            <a:r>
              <a:rPr lang="en-US" u="sng" dirty="0"/>
              <a:t>it doesn’t matter if it is the CPI or GDP deflator</a:t>
            </a:r>
            <a:r>
              <a:rPr lang="en-US" dirty="0"/>
              <a:t> because both are just Price Indexes (PI) used to measure inflation.</a:t>
            </a:r>
          </a:p>
          <a:p>
            <a:pPr marL="742950" lvl="1" indent="-285750"/>
            <a:r>
              <a:rPr lang="en-US" dirty="0"/>
              <a:t>Therefore the Inflation is equal to (</a:t>
            </a:r>
            <a:r>
              <a:rPr lang="en-US" dirty="0" err="1"/>
              <a:t>PI</a:t>
            </a:r>
            <a:r>
              <a:rPr lang="en-US" baseline="-25000" dirty="0" err="1"/>
              <a:t>new</a:t>
            </a:r>
            <a:r>
              <a:rPr lang="en-US" dirty="0"/>
              <a:t> – </a:t>
            </a:r>
            <a:r>
              <a:rPr lang="en-US" dirty="0" err="1"/>
              <a:t>PI</a:t>
            </a:r>
            <a:r>
              <a:rPr lang="en-US" baseline="-25000" dirty="0" err="1"/>
              <a:t>old</a:t>
            </a:r>
            <a:r>
              <a:rPr lang="en-US" dirty="0"/>
              <a:t>) / </a:t>
            </a:r>
            <a:r>
              <a:rPr lang="en-US" dirty="0" err="1"/>
              <a:t>PI</a:t>
            </a:r>
            <a:r>
              <a:rPr lang="en-US" baseline="-25000" dirty="0" err="1"/>
              <a:t>old</a:t>
            </a:r>
            <a:r>
              <a:rPr lang="en-US" baseline="-25000" dirty="0"/>
              <a:t> </a:t>
            </a:r>
            <a:r>
              <a:rPr lang="en-US" dirty="0"/>
              <a:t>x 100%</a:t>
            </a:r>
          </a:p>
        </p:txBody>
      </p:sp>
      <p:sp>
        <p:nvSpPr>
          <p:cNvPr id="4" name="Rectangle 3"/>
          <p:cNvSpPr/>
          <p:nvPr/>
        </p:nvSpPr>
        <p:spPr>
          <a:xfrm>
            <a:off x="7505700" y="3865087"/>
            <a:ext cx="3048000" cy="2308324"/>
          </a:xfrm>
          <a:prstGeom prst="rect">
            <a:avLst/>
          </a:prstGeom>
          <a:solidFill>
            <a:schemeClr val="accent4">
              <a:lumMod val="20000"/>
              <a:lumOff val="80000"/>
            </a:schemeClr>
          </a:solidFill>
        </p:spPr>
        <p:txBody>
          <a:bodyPr wrap="square">
            <a:spAutoFit/>
          </a:bodyPr>
          <a:lstStyle/>
          <a:p>
            <a:pPr marL="285750" indent="-285750"/>
            <a:r>
              <a:rPr lang="en-US" dirty="0"/>
              <a:t>Either CPI or GDP Questions. </a:t>
            </a:r>
          </a:p>
          <a:p>
            <a:pPr marL="285750" indent="-285750">
              <a:buFont typeface="Arial" panose="020B0604020202020204" pitchFamily="34" charset="0"/>
              <a:buChar char="•"/>
            </a:pPr>
            <a:r>
              <a:rPr lang="en-US" dirty="0"/>
              <a:t>List of prices and quantities of goods</a:t>
            </a:r>
          </a:p>
          <a:p>
            <a:pPr marL="742950" lvl="1" indent="-285750">
              <a:buFont typeface="Arial" panose="020B0604020202020204" pitchFamily="34" charset="0"/>
              <a:buChar char="•"/>
            </a:pPr>
            <a:r>
              <a:rPr lang="en-US" dirty="0"/>
              <a:t>It could mean what is produced (GDP Deflator) or what is consumed by consumers (CPI)</a:t>
            </a:r>
          </a:p>
        </p:txBody>
      </p:sp>
      <p:sp>
        <p:nvSpPr>
          <p:cNvPr id="5" name="Rectangle 4"/>
          <p:cNvSpPr/>
          <p:nvPr/>
        </p:nvSpPr>
        <p:spPr>
          <a:xfrm>
            <a:off x="594946" y="3755128"/>
            <a:ext cx="3132992" cy="1754326"/>
          </a:xfrm>
          <a:prstGeom prst="rect">
            <a:avLst/>
          </a:prstGeom>
          <a:solidFill>
            <a:schemeClr val="accent1">
              <a:lumMod val="20000"/>
              <a:lumOff val="80000"/>
            </a:schemeClr>
          </a:solidFill>
        </p:spPr>
        <p:txBody>
          <a:bodyPr wrap="square">
            <a:spAutoFit/>
          </a:bodyPr>
          <a:lstStyle/>
          <a:p>
            <a:r>
              <a:rPr lang="en-US" dirty="0"/>
              <a:t>CPI Questions:</a:t>
            </a:r>
          </a:p>
          <a:p>
            <a:pPr marL="742950" lvl="1" indent="-285750">
              <a:buFont typeface="Arial" panose="020B0604020202020204" pitchFamily="34" charset="0"/>
              <a:buChar char="•"/>
            </a:pPr>
            <a:r>
              <a:rPr lang="en-US" dirty="0"/>
              <a:t>Market basket</a:t>
            </a:r>
          </a:p>
          <a:p>
            <a:pPr marL="742950" lvl="1" indent="-285750">
              <a:buFont typeface="Arial" panose="020B0604020202020204" pitchFamily="34" charset="0"/>
              <a:buChar char="•"/>
            </a:pPr>
            <a:r>
              <a:rPr lang="en-US" dirty="0"/>
              <a:t>Consumer basket</a:t>
            </a:r>
          </a:p>
          <a:p>
            <a:pPr marL="285750" indent="-285750">
              <a:buFont typeface="Arial" panose="020B0604020202020204" pitchFamily="34" charset="0"/>
              <a:buChar char="•"/>
            </a:pPr>
            <a:r>
              <a:rPr lang="en-US" dirty="0"/>
              <a:t>Usually when it mentions the word basket we can assume CPI. </a:t>
            </a:r>
          </a:p>
        </p:txBody>
      </p:sp>
      <p:sp>
        <p:nvSpPr>
          <p:cNvPr id="6" name="Rectangle 5"/>
          <p:cNvSpPr/>
          <p:nvPr/>
        </p:nvSpPr>
        <p:spPr>
          <a:xfrm>
            <a:off x="3766038" y="3865087"/>
            <a:ext cx="3631223" cy="646331"/>
          </a:xfrm>
          <a:prstGeom prst="rect">
            <a:avLst/>
          </a:prstGeom>
          <a:solidFill>
            <a:schemeClr val="accent6">
              <a:lumMod val="20000"/>
              <a:lumOff val="80000"/>
            </a:schemeClr>
          </a:solidFill>
        </p:spPr>
        <p:txBody>
          <a:bodyPr wrap="square">
            <a:spAutoFit/>
          </a:bodyPr>
          <a:lstStyle/>
          <a:p>
            <a:r>
              <a:rPr lang="en-US" dirty="0"/>
              <a:t>GDP Deflator Questions:</a:t>
            </a:r>
          </a:p>
          <a:p>
            <a:pPr marL="742950" lvl="1" indent="-285750">
              <a:buFont typeface="Arial" panose="020B0604020202020204" pitchFamily="34" charset="0"/>
              <a:buChar char="•"/>
            </a:pPr>
            <a:r>
              <a:rPr lang="en-US" dirty="0"/>
              <a:t>Nominal and Real GDP</a:t>
            </a:r>
          </a:p>
        </p:txBody>
      </p:sp>
      <p:sp>
        <p:nvSpPr>
          <p:cNvPr id="7" name="TextBox 6"/>
          <p:cNvSpPr txBox="1"/>
          <p:nvPr/>
        </p:nvSpPr>
        <p:spPr>
          <a:xfrm>
            <a:off x="9267092" y="2461846"/>
            <a:ext cx="2576146" cy="938719"/>
          </a:xfrm>
          <a:prstGeom prst="rect">
            <a:avLst/>
          </a:prstGeom>
          <a:solidFill>
            <a:srgbClr val="FFFF00"/>
          </a:solidFill>
        </p:spPr>
        <p:txBody>
          <a:bodyPr wrap="square" rtlCol="0">
            <a:spAutoFit/>
          </a:bodyPr>
          <a:lstStyle/>
          <a:p>
            <a:r>
              <a:rPr lang="en-US" sz="1100" dirty="0">
                <a:solidFill>
                  <a:srgbClr val="FF0000"/>
                </a:solidFill>
              </a:rPr>
              <a:t>Summary</a:t>
            </a:r>
          </a:p>
          <a:p>
            <a:r>
              <a:rPr lang="en-US" sz="1100" dirty="0">
                <a:solidFill>
                  <a:srgbClr val="FF0000"/>
                </a:solidFill>
              </a:rPr>
              <a:t>Because the CPI and GDP Deflator function the same way, it doesn’t matter which we use. However certain words can give clues to which is being referred to. </a:t>
            </a:r>
          </a:p>
        </p:txBody>
      </p:sp>
    </p:spTree>
    <p:extLst>
      <p:ext uri="{BB962C8B-B14F-4D97-AF65-F5344CB8AC3E}">
        <p14:creationId xmlns:p14="http://schemas.microsoft.com/office/powerpoint/2010/main" val="9704402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869267"/>
            <a:ext cx="10515600" cy="2307696"/>
          </a:xfrm>
        </p:spPr>
        <p:txBody>
          <a:bodyPr>
            <a:normAutofit fontScale="70000" lnSpcReduction="20000"/>
          </a:bodyPr>
          <a:lstStyle/>
          <a:p>
            <a:r>
              <a:rPr lang="en-US" dirty="0"/>
              <a:t>Is this question CPI or GDP Deflator?</a:t>
            </a:r>
          </a:p>
          <a:p>
            <a:r>
              <a:rPr lang="en-US" dirty="0">
                <a:solidFill>
                  <a:srgbClr val="FF0000"/>
                </a:solidFill>
              </a:rPr>
              <a:t>CPI because ‘basket’ usually means CPI.</a:t>
            </a:r>
          </a:p>
          <a:p>
            <a:r>
              <a:rPr lang="en-US" dirty="0">
                <a:solidFill>
                  <a:srgbClr val="FF0000"/>
                </a:solidFill>
              </a:rPr>
              <a:t>(GDP usually means it’s the GDP Deflator.)</a:t>
            </a:r>
          </a:p>
          <a:p>
            <a:r>
              <a:rPr lang="en-US" dirty="0"/>
              <a:t>In this course, will the numbers be different if it is GDP deflator or CPI? Bonus: What about in real life?</a:t>
            </a:r>
          </a:p>
          <a:p>
            <a:r>
              <a:rPr lang="en-US" dirty="0">
                <a:solidFill>
                  <a:srgbClr val="FF0000"/>
                </a:solidFill>
              </a:rPr>
              <a:t>No, they will be the same.</a:t>
            </a:r>
          </a:p>
          <a:p>
            <a:r>
              <a:rPr lang="en-US" dirty="0">
                <a:solidFill>
                  <a:srgbClr val="FF0000"/>
                </a:solidFill>
              </a:rPr>
              <a:t>Bonus: In the real world the numbers would be similar but different.</a:t>
            </a:r>
          </a:p>
        </p:txBody>
      </p:sp>
      <p:pic>
        <p:nvPicPr>
          <p:cNvPr id="4" name="Picture 3"/>
          <p:cNvPicPr/>
          <p:nvPr/>
        </p:nvPicPr>
        <p:blipFill>
          <a:blip r:embed="rId2"/>
          <a:stretch>
            <a:fillRect/>
          </a:stretch>
        </p:blipFill>
        <p:spPr>
          <a:xfrm>
            <a:off x="507999" y="335597"/>
            <a:ext cx="10176933" cy="3364335"/>
          </a:xfrm>
          <a:prstGeom prst="rect">
            <a:avLst/>
          </a:prstGeom>
        </p:spPr>
      </p:pic>
    </p:spTree>
    <p:extLst>
      <p:ext uri="{BB962C8B-B14F-4D97-AF65-F5344CB8AC3E}">
        <p14:creationId xmlns:p14="http://schemas.microsoft.com/office/powerpoint/2010/main" val="12613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652" y="665164"/>
            <a:ext cx="4193774" cy="642075"/>
          </a:xfrm>
        </p:spPr>
        <p:txBody>
          <a:bodyPr>
            <a:normAutofit fontScale="90000"/>
          </a:bodyPr>
          <a:lstStyle/>
          <a:p>
            <a:r>
              <a:rPr lang="en-US" dirty="0"/>
              <a:t>Price Indexes Summary</a:t>
            </a:r>
          </a:p>
        </p:txBody>
      </p:sp>
      <p:sp>
        <p:nvSpPr>
          <p:cNvPr id="3" name="Content Placeholder 2"/>
          <p:cNvSpPr>
            <a:spLocks noGrp="1"/>
          </p:cNvSpPr>
          <p:nvPr>
            <p:ph idx="1"/>
          </p:nvPr>
        </p:nvSpPr>
        <p:spPr>
          <a:xfrm>
            <a:off x="365222" y="2631883"/>
            <a:ext cx="2721029" cy="3193096"/>
          </a:xfrm>
          <a:solidFill>
            <a:schemeClr val="accent4">
              <a:lumMod val="60000"/>
              <a:lumOff val="40000"/>
            </a:schemeClr>
          </a:solidFill>
        </p:spPr>
        <p:txBody>
          <a:bodyPr>
            <a:normAutofit fontScale="40000" lnSpcReduction="20000"/>
          </a:bodyPr>
          <a:lstStyle/>
          <a:p>
            <a:pPr marL="0" indent="0">
              <a:buNone/>
            </a:pPr>
            <a:r>
              <a:rPr lang="en-US" sz="3300" dirty="0">
                <a:effectLst/>
              </a:rPr>
              <a:t>Consumer Price Index (CPI)</a:t>
            </a:r>
          </a:p>
          <a:p>
            <a:r>
              <a:rPr lang="en-US" sz="3300" dirty="0">
                <a:effectLst/>
              </a:rPr>
              <a:t>Takes a large basket of goods</a:t>
            </a:r>
          </a:p>
          <a:p>
            <a:r>
              <a:rPr lang="en-US" sz="3300" dirty="0">
                <a:effectLst/>
              </a:rPr>
              <a:t>Based on </a:t>
            </a:r>
            <a:r>
              <a:rPr lang="en-US" sz="3300" dirty="0">
                <a:solidFill>
                  <a:srgbClr val="00B0F0"/>
                </a:solidFill>
                <a:effectLst/>
              </a:rPr>
              <a:t>goods and services that consumers purchase</a:t>
            </a:r>
          </a:p>
          <a:p>
            <a:r>
              <a:rPr lang="en-US" sz="3300" dirty="0">
                <a:solidFill>
                  <a:srgbClr val="00B0F0"/>
                </a:solidFill>
                <a:effectLst/>
              </a:rPr>
              <a:t>Measures imports </a:t>
            </a:r>
            <a:r>
              <a:rPr lang="en-US" sz="3300" dirty="0">
                <a:effectLst/>
              </a:rPr>
              <a:t>(because the consumer basket will include imports (</a:t>
            </a:r>
            <a:r>
              <a:rPr lang="en-US" sz="3300" dirty="0" err="1">
                <a:effectLst/>
              </a:rPr>
              <a:t>eg</a:t>
            </a:r>
            <a:r>
              <a:rPr lang="en-US" sz="3300" dirty="0">
                <a:effectLst/>
              </a:rPr>
              <a:t>. iPhones, French wine, German Cars, American Movies)</a:t>
            </a:r>
          </a:p>
          <a:p>
            <a:r>
              <a:rPr lang="en-US" sz="3300" b="1" dirty="0">
                <a:solidFill>
                  <a:srgbClr val="00B0F0"/>
                </a:solidFill>
              </a:rPr>
              <a:t>The base year for the CPI is always 100</a:t>
            </a:r>
            <a:endParaRPr lang="en-US" sz="3300" b="1" dirty="0">
              <a:solidFill>
                <a:srgbClr val="00B0F0"/>
              </a:solidFill>
              <a:effectLst/>
            </a:endParaRPr>
          </a:p>
          <a:p>
            <a:pPr lvl="1"/>
            <a:r>
              <a:rPr lang="en-US" sz="2900" b="1" dirty="0">
                <a:effectLst/>
              </a:rPr>
              <a:t>CPI = CPI Basket / CPI Basket</a:t>
            </a:r>
            <a:r>
              <a:rPr lang="en-US" sz="2900" b="1" baseline="-25000" dirty="0">
                <a:effectLst/>
              </a:rPr>
              <a:t>base year</a:t>
            </a:r>
            <a:r>
              <a:rPr lang="en-US" sz="2900" b="1" dirty="0">
                <a:effectLst/>
              </a:rPr>
              <a:t> x 100</a:t>
            </a:r>
            <a:endParaRPr lang="en-US" sz="2900" b="1" dirty="0"/>
          </a:p>
        </p:txBody>
      </p:sp>
      <p:sp>
        <p:nvSpPr>
          <p:cNvPr id="4" name="Content Placeholder 2"/>
          <p:cNvSpPr txBox="1">
            <a:spLocks/>
          </p:cNvSpPr>
          <p:nvPr/>
        </p:nvSpPr>
        <p:spPr>
          <a:xfrm>
            <a:off x="3459385" y="2631883"/>
            <a:ext cx="2976360" cy="2201056"/>
          </a:xfrm>
          <a:prstGeom prst="rect">
            <a:avLst/>
          </a:prstGeom>
          <a:solidFill>
            <a:schemeClr val="accent3">
              <a:lumMod val="40000"/>
              <a:lumOff val="6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effectLst/>
              </a:rPr>
              <a:t>GDP Deflator</a:t>
            </a:r>
          </a:p>
          <a:p>
            <a:r>
              <a:rPr lang="en-US" dirty="0">
                <a:effectLst/>
              </a:rPr>
              <a:t>Compares nominal and real GDP</a:t>
            </a:r>
          </a:p>
          <a:p>
            <a:pPr lvl="1"/>
            <a:r>
              <a:rPr lang="en-US" dirty="0">
                <a:effectLst/>
              </a:rPr>
              <a:t>NGDP – current prices</a:t>
            </a:r>
          </a:p>
          <a:p>
            <a:pPr lvl="1"/>
            <a:r>
              <a:rPr lang="en-US" dirty="0">
                <a:effectLst/>
              </a:rPr>
              <a:t>RGDP – old/base prices</a:t>
            </a:r>
          </a:p>
          <a:p>
            <a:r>
              <a:rPr lang="en-US" dirty="0">
                <a:effectLst/>
              </a:rPr>
              <a:t>Based on goods and services </a:t>
            </a:r>
            <a:r>
              <a:rPr lang="en-US" dirty="0">
                <a:solidFill>
                  <a:srgbClr val="00B0F0"/>
                </a:solidFill>
                <a:effectLst/>
              </a:rPr>
              <a:t>produced in the economy</a:t>
            </a:r>
          </a:p>
          <a:p>
            <a:r>
              <a:rPr lang="en-US" dirty="0">
                <a:solidFill>
                  <a:srgbClr val="00B0F0"/>
                </a:solidFill>
                <a:effectLst/>
              </a:rPr>
              <a:t>Doesn’t measure imports </a:t>
            </a:r>
            <a:r>
              <a:rPr lang="en-US" dirty="0">
                <a:effectLst/>
              </a:rPr>
              <a:t>(only things produced as part of GDP)</a:t>
            </a:r>
          </a:p>
          <a:p>
            <a:r>
              <a:rPr lang="en-US" dirty="0">
                <a:effectLst/>
              </a:rPr>
              <a:t>The </a:t>
            </a:r>
            <a:r>
              <a:rPr lang="en-US" dirty="0">
                <a:solidFill>
                  <a:srgbClr val="00B0F0"/>
                </a:solidFill>
                <a:effectLst/>
              </a:rPr>
              <a:t>base year GDP deflator is also always 100</a:t>
            </a:r>
            <a:r>
              <a:rPr lang="en-US" dirty="0">
                <a:effectLst/>
              </a:rPr>
              <a:t>. </a:t>
            </a:r>
          </a:p>
        </p:txBody>
      </p:sp>
      <p:sp>
        <p:nvSpPr>
          <p:cNvPr id="5" name="Down Arrow 4"/>
          <p:cNvSpPr/>
          <p:nvPr/>
        </p:nvSpPr>
        <p:spPr>
          <a:xfrm rot="3459998">
            <a:off x="2534006" y="1532467"/>
            <a:ext cx="535578" cy="11377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8127810">
            <a:off x="3462771" y="1427848"/>
            <a:ext cx="450611" cy="1195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4874095" y="1909235"/>
            <a:ext cx="1682060" cy="881594"/>
          </a:xfrm>
          <a:prstGeom prst="rect">
            <a:avLst/>
          </a:prstGeom>
        </p:spPr>
      </p:pic>
      <p:pic>
        <p:nvPicPr>
          <p:cNvPr id="11" name="Picture 10"/>
          <p:cNvPicPr>
            <a:picLocks noChangeAspect="1"/>
          </p:cNvPicPr>
          <p:nvPr/>
        </p:nvPicPr>
        <p:blipFill>
          <a:blip r:embed="rId3"/>
          <a:stretch>
            <a:fillRect/>
          </a:stretch>
        </p:blipFill>
        <p:spPr>
          <a:xfrm>
            <a:off x="585699" y="1537048"/>
            <a:ext cx="1358386" cy="997004"/>
          </a:xfrm>
          <a:prstGeom prst="rect">
            <a:avLst/>
          </a:prstGeom>
        </p:spPr>
      </p:pic>
      <p:pic>
        <p:nvPicPr>
          <p:cNvPr id="12" name="Picture 11"/>
          <p:cNvPicPr>
            <a:picLocks noChangeAspect="1"/>
          </p:cNvPicPr>
          <p:nvPr/>
        </p:nvPicPr>
        <p:blipFill>
          <a:blip r:embed="rId4"/>
          <a:stretch>
            <a:fillRect/>
          </a:stretch>
        </p:blipFill>
        <p:spPr>
          <a:xfrm>
            <a:off x="4416386" y="1007563"/>
            <a:ext cx="1939430" cy="890499"/>
          </a:xfrm>
          <a:prstGeom prst="rect">
            <a:avLst/>
          </a:prstGeom>
        </p:spPr>
      </p:pic>
      <p:sp>
        <p:nvSpPr>
          <p:cNvPr id="13" name="Title 1"/>
          <p:cNvSpPr txBox="1">
            <a:spLocks/>
          </p:cNvSpPr>
          <p:nvPr/>
        </p:nvSpPr>
        <p:spPr>
          <a:xfrm>
            <a:off x="7056782" y="1007563"/>
            <a:ext cx="4297017" cy="68312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Problems with the CPI</a:t>
            </a:r>
          </a:p>
        </p:txBody>
      </p:sp>
      <p:sp>
        <p:nvSpPr>
          <p:cNvPr id="14" name="Content Placeholder 2"/>
          <p:cNvSpPr txBox="1">
            <a:spLocks/>
          </p:cNvSpPr>
          <p:nvPr/>
        </p:nvSpPr>
        <p:spPr>
          <a:xfrm>
            <a:off x="6744494" y="1750790"/>
            <a:ext cx="4387332" cy="346141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CPI fails to take into consideration the changes in:</a:t>
            </a:r>
          </a:p>
          <a:p>
            <a:pPr lvl="1"/>
            <a:r>
              <a:rPr lang="en-US" dirty="0"/>
              <a:t>The </a:t>
            </a:r>
            <a:r>
              <a:rPr lang="en-US" dirty="0">
                <a:solidFill>
                  <a:srgbClr val="FF0000"/>
                </a:solidFill>
              </a:rPr>
              <a:t>quality of goods and services</a:t>
            </a:r>
            <a:r>
              <a:rPr lang="en-US" dirty="0"/>
              <a:t> over time.</a:t>
            </a:r>
          </a:p>
          <a:p>
            <a:pPr lvl="2"/>
            <a:r>
              <a:rPr lang="en-US" dirty="0" err="1"/>
              <a:t>Eg</a:t>
            </a:r>
            <a:r>
              <a:rPr lang="en-US" dirty="0"/>
              <a:t>. TVs, Cars, Computers are faster, more reliable and have more features compared to the past</a:t>
            </a:r>
          </a:p>
          <a:p>
            <a:pPr lvl="1"/>
            <a:r>
              <a:rPr lang="en-US" dirty="0"/>
              <a:t>The </a:t>
            </a:r>
            <a:r>
              <a:rPr lang="en-US" dirty="0">
                <a:solidFill>
                  <a:srgbClr val="FF0000"/>
                </a:solidFill>
              </a:rPr>
              <a:t>typical household market basket can change</a:t>
            </a:r>
            <a:r>
              <a:rPr lang="en-US" dirty="0"/>
              <a:t> over time</a:t>
            </a:r>
          </a:p>
          <a:p>
            <a:pPr lvl="2"/>
            <a:r>
              <a:rPr lang="en-US" dirty="0">
                <a:solidFill>
                  <a:srgbClr val="00B0F0"/>
                </a:solidFill>
              </a:rPr>
              <a:t>New products </a:t>
            </a:r>
            <a:r>
              <a:rPr lang="en-US" dirty="0"/>
              <a:t>– </a:t>
            </a:r>
            <a:r>
              <a:rPr lang="en-US" dirty="0" err="1"/>
              <a:t>eg</a:t>
            </a:r>
            <a:r>
              <a:rPr lang="en-US" dirty="0"/>
              <a:t>. Smartphones or even mobile phones didn’t exist 50 years ago and so it is hard to compare identical baskets</a:t>
            </a:r>
          </a:p>
          <a:p>
            <a:pPr lvl="2"/>
            <a:r>
              <a:rPr lang="en-US" dirty="0">
                <a:solidFill>
                  <a:srgbClr val="00B0F0"/>
                </a:solidFill>
              </a:rPr>
              <a:t>Tastes</a:t>
            </a:r>
            <a:r>
              <a:rPr lang="en-US" dirty="0"/>
              <a:t> – </a:t>
            </a:r>
            <a:r>
              <a:rPr lang="en-US" dirty="0" err="1"/>
              <a:t>eg</a:t>
            </a:r>
            <a:r>
              <a:rPr lang="en-US" dirty="0"/>
              <a:t>. people start buying more leisure goods compared to past years which also changes the basket</a:t>
            </a:r>
          </a:p>
          <a:p>
            <a:pPr lvl="2"/>
            <a:r>
              <a:rPr lang="en-US" dirty="0">
                <a:solidFill>
                  <a:srgbClr val="00B0F0"/>
                </a:solidFill>
              </a:rPr>
              <a:t>Substituting goods for other goods</a:t>
            </a:r>
            <a:r>
              <a:rPr lang="en-US" dirty="0"/>
              <a:t>. </a:t>
            </a:r>
            <a:r>
              <a:rPr lang="en-US" dirty="0" err="1"/>
              <a:t>Eg</a:t>
            </a:r>
            <a:r>
              <a:rPr lang="en-US" dirty="0"/>
              <a:t>. if the price of bread increases, people may buy more potatoes and so the price increase won’t affect consumers as much</a:t>
            </a:r>
          </a:p>
        </p:txBody>
      </p:sp>
      <p:pic>
        <p:nvPicPr>
          <p:cNvPr id="15" name="Picture 14"/>
          <p:cNvPicPr>
            <a:picLocks noChangeAspect="1"/>
          </p:cNvPicPr>
          <p:nvPr/>
        </p:nvPicPr>
        <p:blipFill>
          <a:blip r:embed="rId5"/>
          <a:stretch>
            <a:fillRect/>
          </a:stretch>
        </p:blipFill>
        <p:spPr>
          <a:xfrm>
            <a:off x="9113353" y="4942535"/>
            <a:ext cx="2578603" cy="1649471"/>
          </a:xfrm>
          <a:prstGeom prst="rect">
            <a:avLst/>
          </a:prstGeom>
        </p:spPr>
      </p:pic>
      <p:sp>
        <p:nvSpPr>
          <p:cNvPr id="16" name="TextBox 15"/>
          <p:cNvSpPr txBox="1"/>
          <p:nvPr/>
        </p:nvSpPr>
        <p:spPr>
          <a:xfrm>
            <a:off x="6836421" y="2390719"/>
            <a:ext cx="955862" cy="400110"/>
          </a:xfrm>
          <a:prstGeom prst="rect">
            <a:avLst/>
          </a:prstGeom>
          <a:noFill/>
        </p:spPr>
        <p:txBody>
          <a:bodyPr wrap="square" rtlCol="0">
            <a:spAutoFit/>
          </a:bodyPr>
          <a:lstStyle/>
          <a:p>
            <a:r>
              <a:rPr lang="en-US" sz="1000" dirty="0">
                <a:solidFill>
                  <a:srgbClr val="00B050"/>
                </a:solidFill>
              </a:rPr>
              <a:t>Overstate inflation!</a:t>
            </a:r>
          </a:p>
        </p:txBody>
      </p:sp>
      <p:sp>
        <p:nvSpPr>
          <p:cNvPr id="17" name="TextBox 16"/>
          <p:cNvSpPr txBox="1"/>
          <p:nvPr/>
        </p:nvSpPr>
        <p:spPr>
          <a:xfrm>
            <a:off x="7056782" y="4463607"/>
            <a:ext cx="993794" cy="369332"/>
          </a:xfrm>
          <a:prstGeom prst="rect">
            <a:avLst/>
          </a:prstGeom>
          <a:noFill/>
        </p:spPr>
        <p:txBody>
          <a:bodyPr wrap="square" rtlCol="0">
            <a:spAutoFit/>
          </a:bodyPr>
          <a:lstStyle/>
          <a:p>
            <a:r>
              <a:rPr lang="en-US" sz="900" dirty="0">
                <a:solidFill>
                  <a:srgbClr val="00B050"/>
                </a:solidFill>
              </a:rPr>
              <a:t>Overstates inflation!</a:t>
            </a:r>
          </a:p>
        </p:txBody>
      </p:sp>
      <p:sp>
        <p:nvSpPr>
          <p:cNvPr id="18" name="TextBox 17"/>
          <p:cNvSpPr txBox="1"/>
          <p:nvPr/>
        </p:nvSpPr>
        <p:spPr>
          <a:xfrm>
            <a:off x="6986224" y="3337534"/>
            <a:ext cx="1095899" cy="553998"/>
          </a:xfrm>
          <a:prstGeom prst="rect">
            <a:avLst/>
          </a:prstGeom>
          <a:noFill/>
        </p:spPr>
        <p:txBody>
          <a:bodyPr wrap="square" rtlCol="0">
            <a:spAutoFit/>
          </a:bodyPr>
          <a:lstStyle/>
          <a:p>
            <a:r>
              <a:rPr lang="en-US" sz="1000" dirty="0">
                <a:solidFill>
                  <a:srgbClr val="00B050"/>
                </a:solidFill>
              </a:rPr>
              <a:t>Overstates or understates inflation!</a:t>
            </a:r>
          </a:p>
        </p:txBody>
      </p:sp>
      <p:sp>
        <p:nvSpPr>
          <p:cNvPr id="19" name="TextBox 18"/>
          <p:cNvSpPr txBox="1"/>
          <p:nvPr/>
        </p:nvSpPr>
        <p:spPr>
          <a:xfrm>
            <a:off x="6908111" y="3849507"/>
            <a:ext cx="884172" cy="553998"/>
          </a:xfrm>
          <a:prstGeom prst="rect">
            <a:avLst/>
          </a:prstGeom>
          <a:noFill/>
        </p:spPr>
        <p:txBody>
          <a:bodyPr wrap="square" rtlCol="0">
            <a:spAutoFit/>
          </a:bodyPr>
          <a:lstStyle/>
          <a:p>
            <a:r>
              <a:rPr lang="en-US" sz="1000" dirty="0">
                <a:solidFill>
                  <a:srgbClr val="00B050"/>
                </a:solidFill>
              </a:rPr>
              <a:t>Overstates or understates inflation!</a:t>
            </a:r>
          </a:p>
        </p:txBody>
      </p:sp>
      <p:pic>
        <p:nvPicPr>
          <p:cNvPr id="20" name="Picture 19"/>
          <p:cNvPicPr>
            <a:picLocks noChangeAspect="1"/>
          </p:cNvPicPr>
          <p:nvPr/>
        </p:nvPicPr>
        <p:blipFill>
          <a:blip r:embed="rId6"/>
          <a:stretch>
            <a:fillRect/>
          </a:stretch>
        </p:blipFill>
        <p:spPr>
          <a:xfrm>
            <a:off x="4217174" y="4869063"/>
            <a:ext cx="2867106" cy="1280396"/>
          </a:xfrm>
          <a:prstGeom prst="rect">
            <a:avLst/>
          </a:prstGeom>
        </p:spPr>
      </p:pic>
      <p:sp>
        <p:nvSpPr>
          <p:cNvPr id="21" name="Rectangle 20"/>
          <p:cNvSpPr/>
          <p:nvPr/>
        </p:nvSpPr>
        <p:spPr>
          <a:xfrm>
            <a:off x="3743728" y="6034698"/>
            <a:ext cx="1783590" cy="823302"/>
          </a:xfrm>
          <a:prstGeom prst="rect">
            <a:avLst/>
          </a:prstGeom>
        </p:spPr>
        <p:txBody>
          <a:bodyPr wrap="square">
            <a:spAutoFit/>
          </a:bodyPr>
          <a:lstStyle/>
          <a:p>
            <a:r>
              <a:rPr lang="en-US" sz="1600" dirty="0"/>
              <a:t>Price Index &gt; 100</a:t>
            </a:r>
          </a:p>
          <a:p>
            <a:pPr lvl="1"/>
            <a:r>
              <a:rPr lang="en-US" sz="1050" dirty="0"/>
              <a:t>Inflation</a:t>
            </a:r>
          </a:p>
          <a:p>
            <a:pPr lvl="1"/>
            <a:r>
              <a:rPr lang="en-US" sz="1050" dirty="0"/>
              <a:t>Price level has increased</a:t>
            </a:r>
            <a:endParaRPr lang="en-US" sz="1600" dirty="0"/>
          </a:p>
        </p:txBody>
      </p:sp>
      <p:sp>
        <p:nvSpPr>
          <p:cNvPr id="22" name="Rectangle 21"/>
          <p:cNvSpPr/>
          <p:nvPr/>
        </p:nvSpPr>
        <p:spPr>
          <a:xfrm>
            <a:off x="6184364" y="6121836"/>
            <a:ext cx="3066956" cy="677108"/>
          </a:xfrm>
          <a:prstGeom prst="rect">
            <a:avLst/>
          </a:prstGeom>
        </p:spPr>
        <p:txBody>
          <a:bodyPr wrap="square">
            <a:spAutoFit/>
          </a:bodyPr>
          <a:lstStyle/>
          <a:p>
            <a:r>
              <a:rPr lang="en-US" sz="1600" dirty="0"/>
              <a:t>Price Index &lt; 100</a:t>
            </a:r>
          </a:p>
          <a:p>
            <a:pPr lvl="1"/>
            <a:r>
              <a:rPr lang="en-US" sz="1050" dirty="0"/>
              <a:t>Deflation</a:t>
            </a:r>
          </a:p>
          <a:p>
            <a:pPr lvl="1"/>
            <a:r>
              <a:rPr lang="en-US" sz="1050" dirty="0"/>
              <a:t>Price level has decreased</a:t>
            </a:r>
          </a:p>
        </p:txBody>
      </p:sp>
      <p:sp>
        <p:nvSpPr>
          <p:cNvPr id="7" name="TextBox 6"/>
          <p:cNvSpPr txBox="1"/>
          <p:nvPr/>
        </p:nvSpPr>
        <p:spPr>
          <a:xfrm>
            <a:off x="7875417" y="4921507"/>
            <a:ext cx="1221088" cy="1200329"/>
          </a:xfrm>
          <a:prstGeom prst="rect">
            <a:avLst/>
          </a:prstGeom>
          <a:solidFill>
            <a:schemeClr val="accent1">
              <a:lumMod val="20000"/>
              <a:lumOff val="80000"/>
            </a:schemeClr>
          </a:solidFill>
        </p:spPr>
        <p:txBody>
          <a:bodyPr wrap="square" rtlCol="0">
            <a:spAutoFit/>
          </a:bodyPr>
          <a:lstStyle/>
          <a:p>
            <a:r>
              <a:rPr lang="en-US" sz="1200" dirty="0"/>
              <a:t>Note: Some of these issues such as quality of goods would also apply to the GDP Deflator. </a:t>
            </a:r>
          </a:p>
        </p:txBody>
      </p:sp>
    </p:spTree>
    <p:extLst>
      <p:ext uri="{BB962C8B-B14F-4D97-AF65-F5344CB8AC3E}">
        <p14:creationId xmlns:p14="http://schemas.microsoft.com/office/powerpoint/2010/main" val="31448948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Revision Inflation Questions – CPI, GDP Deflator</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7682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t>What are?</a:t>
            </a:r>
          </a:p>
          <a:p>
            <a:pPr lvl="1">
              <a:buFont typeface="Wingdings" panose="05000000000000000000" pitchFamily="2" charset="2"/>
              <a:buChar char="q"/>
            </a:pPr>
            <a:r>
              <a:rPr lang="en-US" dirty="0"/>
              <a:t>Working Age Population</a:t>
            </a:r>
          </a:p>
          <a:p>
            <a:pPr lvl="1">
              <a:buFont typeface="Wingdings" panose="05000000000000000000" pitchFamily="2" charset="2"/>
              <a:buChar char="q"/>
            </a:pPr>
            <a:r>
              <a:rPr lang="en-US" dirty="0"/>
              <a:t>Labor Force</a:t>
            </a:r>
          </a:p>
          <a:p>
            <a:pPr lvl="1">
              <a:buFont typeface="Wingdings" panose="05000000000000000000" pitchFamily="2" charset="2"/>
              <a:buChar char="q"/>
            </a:pPr>
            <a:r>
              <a:rPr lang="en-US" dirty="0"/>
              <a:t>Unemployed vs Jobless</a:t>
            </a:r>
          </a:p>
          <a:p>
            <a:pPr>
              <a:buFont typeface="Wingdings" panose="05000000000000000000" pitchFamily="2" charset="2"/>
              <a:buChar char="q"/>
            </a:pPr>
            <a:r>
              <a:rPr lang="en-US" dirty="0"/>
              <a:t>Types of Unemployment</a:t>
            </a:r>
          </a:p>
          <a:p>
            <a:pPr lvl="1">
              <a:buFont typeface="Wingdings" panose="05000000000000000000" pitchFamily="2" charset="2"/>
              <a:buChar char="q"/>
            </a:pPr>
            <a:r>
              <a:rPr lang="en-US" dirty="0"/>
              <a:t>Structural, Frictional </a:t>
            </a:r>
            <a:r>
              <a:rPr lang="en-US"/>
              <a:t>and Cyclical</a:t>
            </a:r>
            <a:endParaRPr lang="en-US" dirty="0"/>
          </a:p>
          <a:p>
            <a:pPr>
              <a:buFont typeface="Wingdings" panose="05000000000000000000" pitchFamily="2" charset="2"/>
              <a:buChar char="q"/>
            </a:pPr>
            <a:r>
              <a:rPr lang="en-US" dirty="0"/>
              <a:t>Natural Rate of Unemployment</a:t>
            </a:r>
          </a:p>
          <a:p>
            <a:pPr lvl="1">
              <a:buFont typeface="Wingdings" panose="05000000000000000000" pitchFamily="2" charset="2"/>
              <a:buChar char="q"/>
            </a:pPr>
            <a:r>
              <a:rPr lang="en-US" dirty="0"/>
              <a:t>Business Cycle and Unemployment</a:t>
            </a:r>
          </a:p>
          <a:p>
            <a:pPr lvl="1">
              <a:buFont typeface="Wingdings" panose="05000000000000000000" pitchFamily="2" charset="2"/>
              <a:buChar char="q"/>
            </a:pPr>
            <a:r>
              <a:rPr lang="en-US" dirty="0"/>
              <a:t>ARU vs NRU</a:t>
            </a:r>
          </a:p>
          <a:p>
            <a:endParaRPr lang="en-US" dirty="0"/>
          </a:p>
        </p:txBody>
      </p:sp>
    </p:spTree>
    <p:extLst>
      <p:ext uri="{BB962C8B-B14F-4D97-AF65-F5344CB8AC3E}">
        <p14:creationId xmlns:p14="http://schemas.microsoft.com/office/powerpoint/2010/main" val="3599650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84" y="162560"/>
            <a:ext cx="4649002" cy="979488"/>
          </a:xfrm>
        </p:spPr>
        <p:txBody>
          <a:bodyPr>
            <a:normAutofit/>
          </a:bodyPr>
          <a:lstStyle/>
          <a:p>
            <a:r>
              <a:rPr lang="en-AU" sz="5400" dirty="0"/>
              <a:t>Unemployment</a:t>
            </a:r>
          </a:p>
        </p:txBody>
      </p:sp>
      <p:sp>
        <p:nvSpPr>
          <p:cNvPr id="3" name="Content Placeholder 2"/>
          <p:cNvSpPr>
            <a:spLocks noGrp="1"/>
          </p:cNvSpPr>
          <p:nvPr>
            <p:ph idx="1"/>
          </p:nvPr>
        </p:nvSpPr>
        <p:spPr>
          <a:xfrm>
            <a:off x="336884" y="1447880"/>
            <a:ext cx="5906600" cy="4486275"/>
          </a:xfrm>
        </p:spPr>
        <p:txBody>
          <a:bodyPr>
            <a:normAutofit/>
          </a:bodyPr>
          <a:lstStyle/>
          <a:p>
            <a:r>
              <a:rPr lang="en-AU" dirty="0"/>
              <a:t>Someone who is unemployed does not have a job.</a:t>
            </a:r>
          </a:p>
          <a:p>
            <a:r>
              <a:rPr lang="en-AU" dirty="0"/>
              <a:t>However, the </a:t>
            </a:r>
            <a:r>
              <a:rPr lang="en-AU" dirty="0">
                <a:solidFill>
                  <a:srgbClr val="00B0F0"/>
                </a:solidFill>
              </a:rPr>
              <a:t>definition of unemployed in the US</a:t>
            </a:r>
            <a:r>
              <a:rPr lang="en-AU" dirty="0"/>
              <a:t> requires that people are </a:t>
            </a:r>
            <a:r>
              <a:rPr lang="en-AU" dirty="0">
                <a:solidFill>
                  <a:srgbClr val="00B0F0"/>
                </a:solidFill>
              </a:rPr>
              <a:t>searching for a job</a:t>
            </a:r>
            <a:r>
              <a:rPr lang="en-AU" dirty="0"/>
              <a:t>.</a:t>
            </a:r>
          </a:p>
          <a:p>
            <a:r>
              <a:rPr lang="en-AU" dirty="0"/>
              <a:t>This actually means they must have filed an application form or gone to an interview in the last 4 weeks.</a:t>
            </a:r>
          </a:p>
          <a:p>
            <a:pPr lvl="1"/>
            <a:r>
              <a:rPr lang="en-AU" dirty="0">
                <a:solidFill>
                  <a:srgbClr val="00B0F0"/>
                </a:solidFill>
              </a:rPr>
              <a:t>If they have not done this in the last 4 weeks then they are technically not unemployed, just jobless</a:t>
            </a:r>
            <a:r>
              <a:rPr lang="en-AU" dirty="0"/>
              <a:t>. </a:t>
            </a:r>
          </a:p>
        </p:txBody>
      </p:sp>
      <p:sp>
        <p:nvSpPr>
          <p:cNvPr id="4" name="TextBox 3"/>
          <p:cNvSpPr txBox="1"/>
          <p:nvPr/>
        </p:nvSpPr>
        <p:spPr>
          <a:xfrm>
            <a:off x="6616285" y="578490"/>
            <a:ext cx="4936620" cy="2431435"/>
          </a:xfrm>
          <a:prstGeom prst="rect">
            <a:avLst/>
          </a:prstGeom>
          <a:solidFill>
            <a:schemeClr val="accent1">
              <a:lumMod val="20000"/>
              <a:lumOff val="80000"/>
            </a:schemeClr>
          </a:solidFill>
        </p:spPr>
        <p:txBody>
          <a:bodyPr wrap="square" rtlCol="0">
            <a:spAutoFit/>
          </a:bodyPr>
          <a:lstStyle/>
          <a:p>
            <a:r>
              <a:rPr lang="en-AU" sz="2400" b="1" dirty="0"/>
              <a:t>Unemployed:</a:t>
            </a:r>
          </a:p>
          <a:p>
            <a:pPr marL="285750" indent="-285750">
              <a:buFont typeface="Arial" panose="020B0604020202020204" pitchFamily="34" charset="0"/>
              <a:buChar char="•"/>
            </a:pPr>
            <a:r>
              <a:rPr lang="en-AU" sz="2400" dirty="0"/>
              <a:t>No job.</a:t>
            </a:r>
          </a:p>
          <a:p>
            <a:pPr marL="285750" indent="-285750">
              <a:buFont typeface="Arial" panose="020B0604020202020204" pitchFamily="34" charset="0"/>
              <a:buChar char="•"/>
            </a:pPr>
            <a:r>
              <a:rPr lang="en-AU" sz="2400" dirty="0"/>
              <a:t>Working age, willing and able to work.</a:t>
            </a:r>
          </a:p>
          <a:p>
            <a:pPr marL="285750" indent="-285750">
              <a:buFont typeface="Arial" panose="020B0604020202020204" pitchFamily="34" charset="0"/>
              <a:buChar char="•"/>
            </a:pPr>
            <a:r>
              <a:rPr lang="en-AU" sz="2400" dirty="0">
                <a:solidFill>
                  <a:srgbClr val="FF0000"/>
                </a:solidFill>
              </a:rPr>
              <a:t>Looking for a job.</a:t>
            </a:r>
          </a:p>
          <a:p>
            <a:pPr marL="742950" lvl="1" indent="-285750">
              <a:buFont typeface="Arial" panose="020B0604020202020204" pitchFamily="34" charset="0"/>
              <a:buChar char="•"/>
            </a:pPr>
            <a:r>
              <a:rPr lang="en-AU" sz="1400" dirty="0">
                <a:solidFill>
                  <a:srgbClr val="FF0000"/>
                </a:solidFill>
              </a:rPr>
              <a:t>(So if you’re not looking for a job, you can’t technically be unemployed)</a:t>
            </a:r>
          </a:p>
        </p:txBody>
      </p:sp>
      <p:pic>
        <p:nvPicPr>
          <p:cNvPr id="5" name="Picture 4"/>
          <p:cNvPicPr>
            <a:picLocks noChangeAspect="1"/>
          </p:cNvPicPr>
          <p:nvPr/>
        </p:nvPicPr>
        <p:blipFill>
          <a:blip r:embed="rId2"/>
          <a:stretch>
            <a:fillRect/>
          </a:stretch>
        </p:blipFill>
        <p:spPr>
          <a:xfrm>
            <a:off x="6616284" y="2900333"/>
            <a:ext cx="2686425" cy="1581371"/>
          </a:xfrm>
          <a:prstGeom prst="rect">
            <a:avLst/>
          </a:prstGeom>
        </p:spPr>
      </p:pic>
      <p:pic>
        <p:nvPicPr>
          <p:cNvPr id="6" name="Picture 5"/>
          <p:cNvPicPr>
            <a:picLocks noChangeAspect="1"/>
          </p:cNvPicPr>
          <p:nvPr/>
        </p:nvPicPr>
        <p:blipFill>
          <a:blip r:embed="rId3"/>
          <a:stretch>
            <a:fillRect/>
          </a:stretch>
        </p:blipFill>
        <p:spPr>
          <a:xfrm>
            <a:off x="6778232" y="4864555"/>
            <a:ext cx="2524477" cy="1533739"/>
          </a:xfrm>
          <a:prstGeom prst="rect">
            <a:avLst/>
          </a:prstGeom>
        </p:spPr>
      </p:pic>
      <p:pic>
        <p:nvPicPr>
          <p:cNvPr id="7" name="Picture 6"/>
          <p:cNvPicPr>
            <a:picLocks noChangeAspect="1"/>
          </p:cNvPicPr>
          <p:nvPr/>
        </p:nvPicPr>
        <p:blipFill>
          <a:blip r:embed="rId4"/>
          <a:stretch>
            <a:fillRect/>
          </a:stretch>
        </p:blipFill>
        <p:spPr>
          <a:xfrm>
            <a:off x="9675509" y="3691018"/>
            <a:ext cx="1991003" cy="1638529"/>
          </a:xfrm>
          <a:prstGeom prst="rect">
            <a:avLst/>
          </a:prstGeom>
        </p:spPr>
      </p:pic>
      <p:sp>
        <p:nvSpPr>
          <p:cNvPr id="8" name="TextBox 7"/>
          <p:cNvSpPr txBox="1"/>
          <p:nvPr/>
        </p:nvSpPr>
        <p:spPr>
          <a:xfrm>
            <a:off x="9540240" y="5547360"/>
            <a:ext cx="2286000"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An unemployed person is someone who is looking for a job but hasn’t successfully found one.</a:t>
            </a:r>
          </a:p>
        </p:txBody>
      </p:sp>
    </p:spTree>
    <p:extLst>
      <p:ext uri="{BB962C8B-B14F-4D97-AF65-F5344CB8AC3E}">
        <p14:creationId xmlns:p14="http://schemas.microsoft.com/office/powerpoint/2010/main" val="170078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62896" y="3834580"/>
            <a:ext cx="5375787" cy="2303053"/>
          </a:xfrm>
          <a:solidFill>
            <a:schemeClr val="accent4">
              <a:lumMod val="20000"/>
              <a:lumOff val="80000"/>
            </a:schemeClr>
          </a:solidFill>
        </p:spPr>
        <p:txBody>
          <a:bodyPr>
            <a:normAutofit fontScale="85000" lnSpcReduction="20000"/>
          </a:bodyPr>
          <a:lstStyle/>
          <a:p>
            <a:pPr marL="0" indent="0">
              <a:buNone/>
            </a:pPr>
            <a:r>
              <a:rPr lang="en-AU" dirty="0">
                <a:solidFill>
                  <a:srgbClr val="FF0000"/>
                </a:solidFill>
              </a:rPr>
              <a:t>GDP Deflator</a:t>
            </a:r>
          </a:p>
          <a:p>
            <a:r>
              <a:rPr lang="en-AU" dirty="0">
                <a:solidFill>
                  <a:srgbClr val="FF0000"/>
                </a:solidFill>
              </a:rPr>
              <a:t>2004-2005</a:t>
            </a:r>
          </a:p>
          <a:p>
            <a:pPr lvl="1"/>
            <a:r>
              <a:rPr lang="en-AU" dirty="0">
                <a:solidFill>
                  <a:srgbClr val="FF0000"/>
                </a:solidFill>
              </a:rPr>
              <a:t>[(100 – 96.8)/96.8 ] x 100</a:t>
            </a:r>
          </a:p>
          <a:p>
            <a:pPr lvl="1"/>
            <a:r>
              <a:rPr lang="en-AU" dirty="0">
                <a:solidFill>
                  <a:srgbClr val="FF0000"/>
                </a:solidFill>
              </a:rPr>
              <a:t>= 3.3%</a:t>
            </a:r>
          </a:p>
          <a:p>
            <a:r>
              <a:rPr lang="en-AU" dirty="0">
                <a:solidFill>
                  <a:srgbClr val="FF0000"/>
                </a:solidFill>
              </a:rPr>
              <a:t>2005-2006</a:t>
            </a:r>
          </a:p>
          <a:p>
            <a:pPr lvl="1"/>
            <a:r>
              <a:rPr lang="en-AU" dirty="0">
                <a:solidFill>
                  <a:srgbClr val="FF0000"/>
                </a:solidFill>
              </a:rPr>
              <a:t>[(103 – 100)/100 ] x 100</a:t>
            </a:r>
          </a:p>
          <a:p>
            <a:pPr lvl="1"/>
            <a:r>
              <a:rPr lang="en-AU" dirty="0">
                <a:solidFill>
                  <a:srgbClr val="FF0000"/>
                </a:solidFill>
              </a:rPr>
              <a:t>= 3.0%</a:t>
            </a:r>
          </a:p>
          <a:p>
            <a:pPr lvl="1"/>
            <a:endParaRPr lang="en-AU" dirty="0"/>
          </a:p>
          <a:p>
            <a:pPr lvl="1"/>
            <a:endParaRPr lang="en-AU" dirty="0"/>
          </a:p>
        </p:txBody>
      </p:sp>
      <p:pic>
        <p:nvPicPr>
          <p:cNvPr id="4" name="Picture 3"/>
          <p:cNvPicPr>
            <a:picLocks noChangeAspect="1"/>
          </p:cNvPicPr>
          <p:nvPr/>
        </p:nvPicPr>
        <p:blipFill>
          <a:blip r:embed="rId2"/>
          <a:stretch>
            <a:fillRect/>
          </a:stretch>
        </p:blipFill>
        <p:spPr>
          <a:xfrm>
            <a:off x="284098" y="267389"/>
            <a:ext cx="6058746" cy="3334215"/>
          </a:xfrm>
          <a:prstGeom prst="rect">
            <a:avLst/>
          </a:prstGeom>
        </p:spPr>
      </p:pic>
      <p:sp>
        <p:nvSpPr>
          <p:cNvPr id="5" name="Content Placeholder 2"/>
          <p:cNvSpPr txBox="1">
            <a:spLocks/>
          </p:cNvSpPr>
          <p:nvPr/>
        </p:nvSpPr>
        <p:spPr>
          <a:xfrm>
            <a:off x="6474543" y="3701767"/>
            <a:ext cx="5125064" cy="2568678"/>
          </a:xfrm>
          <a:prstGeom prst="rect">
            <a:avLst/>
          </a:prstGeom>
          <a:solidFill>
            <a:schemeClr val="accent1">
              <a:lumMod val="20000"/>
              <a:lumOff val="8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solidFill>
                  <a:srgbClr val="FF0000"/>
                </a:solidFill>
              </a:rPr>
              <a:t>CPI</a:t>
            </a:r>
          </a:p>
          <a:p>
            <a:r>
              <a:rPr lang="en-AU" dirty="0">
                <a:solidFill>
                  <a:srgbClr val="FF0000"/>
                </a:solidFill>
              </a:rPr>
              <a:t>2004-2005</a:t>
            </a:r>
          </a:p>
          <a:p>
            <a:pPr lvl="1"/>
            <a:r>
              <a:rPr lang="en-AU" dirty="0">
                <a:solidFill>
                  <a:srgbClr val="FF0000"/>
                </a:solidFill>
              </a:rPr>
              <a:t>[(195.3 – 188.9)/188.9 ] x 100</a:t>
            </a:r>
          </a:p>
          <a:p>
            <a:pPr lvl="1"/>
            <a:r>
              <a:rPr lang="en-AU" dirty="0">
                <a:solidFill>
                  <a:srgbClr val="FF0000"/>
                </a:solidFill>
              </a:rPr>
              <a:t>= 3.38%</a:t>
            </a:r>
          </a:p>
          <a:p>
            <a:r>
              <a:rPr lang="en-AU" dirty="0">
                <a:solidFill>
                  <a:srgbClr val="FF0000"/>
                </a:solidFill>
              </a:rPr>
              <a:t>2005-2006</a:t>
            </a:r>
          </a:p>
          <a:p>
            <a:pPr lvl="1"/>
            <a:r>
              <a:rPr lang="en-AU" dirty="0">
                <a:solidFill>
                  <a:srgbClr val="FF0000"/>
                </a:solidFill>
              </a:rPr>
              <a:t>[(201.6 – 195.3)/195.3 ] x 100</a:t>
            </a:r>
          </a:p>
          <a:p>
            <a:pPr lvl="1"/>
            <a:r>
              <a:rPr lang="en-AU" dirty="0">
                <a:solidFill>
                  <a:srgbClr val="FF0000"/>
                </a:solidFill>
              </a:rPr>
              <a:t>= 3.22%</a:t>
            </a:r>
          </a:p>
          <a:p>
            <a:pPr lvl="1"/>
            <a:endParaRPr lang="en-AU" dirty="0"/>
          </a:p>
          <a:p>
            <a:endParaRPr lang="en-AU" dirty="0"/>
          </a:p>
          <a:p>
            <a:endParaRPr lang="en-AU" dirty="0"/>
          </a:p>
        </p:txBody>
      </p:sp>
    </p:spTree>
    <p:extLst>
      <p:ext uri="{BB962C8B-B14F-4D97-AF65-F5344CB8AC3E}">
        <p14:creationId xmlns:p14="http://schemas.microsoft.com/office/powerpoint/2010/main" val="366663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 Deflator Questions</a:t>
            </a:r>
          </a:p>
        </p:txBody>
      </p:sp>
      <p:sp>
        <p:nvSpPr>
          <p:cNvPr id="3" name="Content Placeholder 2"/>
          <p:cNvSpPr>
            <a:spLocks noGrp="1"/>
          </p:cNvSpPr>
          <p:nvPr>
            <p:ph idx="1"/>
          </p:nvPr>
        </p:nvSpPr>
        <p:spPr>
          <a:xfrm>
            <a:off x="6872747" y="550606"/>
            <a:ext cx="4696022" cy="5705015"/>
          </a:xfrm>
        </p:spPr>
        <p:txBody>
          <a:bodyPr>
            <a:normAutofit/>
          </a:bodyPr>
          <a:lstStyle/>
          <a:p>
            <a:r>
              <a:rPr lang="en-US" dirty="0">
                <a:solidFill>
                  <a:srgbClr val="FF0000"/>
                </a:solidFill>
              </a:rPr>
              <a:t>A) GDP Deflator = Nominal GDP/Real GDP x 100</a:t>
            </a:r>
          </a:p>
          <a:p>
            <a:r>
              <a:rPr lang="en-US" dirty="0">
                <a:solidFill>
                  <a:srgbClr val="FF0000"/>
                </a:solidFill>
              </a:rPr>
              <a:t>GDP Deflator</a:t>
            </a:r>
            <a:r>
              <a:rPr lang="en-US" baseline="-25000" dirty="0">
                <a:solidFill>
                  <a:srgbClr val="FF0000"/>
                </a:solidFill>
              </a:rPr>
              <a:t>2002</a:t>
            </a:r>
            <a:r>
              <a:rPr lang="en-US" dirty="0">
                <a:solidFill>
                  <a:srgbClr val="FF0000"/>
                </a:solidFill>
              </a:rPr>
              <a:t>= 10469.6 / 10048.8 x 100 = 104</a:t>
            </a:r>
          </a:p>
          <a:p>
            <a:r>
              <a:rPr lang="en-US" dirty="0">
                <a:solidFill>
                  <a:srgbClr val="FF0000"/>
                </a:solidFill>
              </a:rPr>
              <a:t>GDP Deflator</a:t>
            </a:r>
            <a:r>
              <a:rPr lang="en-US" baseline="-25000" dirty="0">
                <a:solidFill>
                  <a:srgbClr val="FF0000"/>
                </a:solidFill>
              </a:rPr>
              <a:t>2003</a:t>
            </a:r>
            <a:r>
              <a:rPr lang="en-US" dirty="0">
                <a:solidFill>
                  <a:srgbClr val="FF0000"/>
                </a:solidFill>
              </a:rPr>
              <a:t>= 10960.8 / 10301 x 100 = 106</a:t>
            </a:r>
          </a:p>
          <a:p>
            <a:r>
              <a:rPr lang="en-US" dirty="0">
                <a:solidFill>
                  <a:srgbClr val="FF0000"/>
                </a:solidFill>
              </a:rPr>
              <a:t>GDP Deflator</a:t>
            </a:r>
            <a:r>
              <a:rPr lang="en-US" baseline="-25000" dirty="0">
                <a:solidFill>
                  <a:srgbClr val="FF0000"/>
                </a:solidFill>
              </a:rPr>
              <a:t>2004</a:t>
            </a:r>
            <a:r>
              <a:rPr lang="en-US" dirty="0">
                <a:solidFill>
                  <a:srgbClr val="FF0000"/>
                </a:solidFill>
              </a:rPr>
              <a:t>= 11685.9 / 10675.8 x 100 = </a:t>
            </a:r>
          </a:p>
          <a:p>
            <a:r>
              <a:rPr lang="en-US" dirty="0">
                <a:solidFill>
                  <a:srgbClr val="FF0000"/>
                </a:solidFill>
              </a:rPr>
              <a:t>GDP Deflator</a:t>
            </a:r>
            <a:r>
              <a:rPr lang="en-US" baseline="-25000" dirty="0">
                <a:solidFill>
                  <a:srgbClr val="FF0000"/>
                </a:solidFill>
              </a:rPr>
              <a:t>2005</a:t>
            </a:r>
            <a:r>
              <a:rPr lang="en-US" dirty="0">
                <a:solidFill>
                  <a:srgbClr val="FF0000"/>
                </a:solidFill>
              </a:rPr>
              <a:t>= 12433.9 / 11003.4 x 100 = </a:t>
            </a:r>
          </a:p>
          <a:p>
            <a:r>
              <a:rPr lang="en-US" dirty="0">
                <a:solidFill>
                  <a:srgbClr val="FF0000"/>
                </a:solidFill>
              </a:rPr>
              <a:t>GDP Deflator</a:t>
            </a:r>
            <a:r>
              <a:rPr lang="en-US" baseline="-25000" dirty="0">
                <a:solidFill>
                  <a:srgbClr val="FF0000"/>
                </a:solidFill>
              </a:rPr>
              <a:t>2006</a:t>
            </a:r>
            <a:r>
              <a:rPr lang="en-US" dirty="0">
                <a:solidFill>
                  <a:srgbClr val="FF0000"/>
                </a:solidFill>
              </a:rPr>
              <a:t>= 13194.7 / 11319.4 x 100 = </a:t>
            </a:r>
          </a:p>
          <a:p>
            <a:endParaRPr lang="en-US" dirty="0"/>
          </a:p>
          <a:p>
            <a:endParaRPr lang="en-US" dirty="0"/>
          </a:p>
        </p:txBody>
      </p:sp>
      <p:pic>
        <p:nvPicPr>
          <p:cNvPr id="5" name="Picture 4"/>
          <p:cNvPicPr>
            <a:picLocks noChangeAspect="1"/>
          </p:cNvPicPr>
          <p:nvPr/>
        </p:nvPicPr>
        <p:blipFill>
          <a:blip r:embed="rId2"/>
          <a:stretch>
            <a:fillRect/>
          </a:stretch>
        </p:blipFill>
        <p:spPr>
          <a:xfrm>
            <a:off x="436419" y="1498375"/>
            <a:ext cx="5944470" cy="3286122"/>
          </a:xfrm>
          <a:prstGeom prst="rect">
            <a:avLst/>
          </a:prstGeom>
        </p:spPr>
      </p:pic>
    </p:spTree>
    <p:extLst>
      <p:ext uri="{BB962C8B-B14F-4D97-AF65-F5344CB8AC3E}">
        <p14:creationId xmlns:p14="http://schemas.microsoft.com/office/powerpoint/2010/main" val="141112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 Deflator Questions</a:t>
            </a:r>
          </a:p>
        </p:txBody>
      </p:sp>
      <p:sp>
        <p:nvSpPr>
          <p:cNvPr id="3" name="Content Placeholder 2"/>
          <p:cNvSpPr>
            <a:spLocks noGrp="1"/>
          </p:cNvSpPr>
          <p:nvPr>
            <p:ph idx="1"/>
          </p:nvPr>
        </p:nvSpPr>
        <p:spPr>
          <a:xfrm>
            <a:off x="6872747" y="550606"/>
            <a:ext cx="4696022" cy="5705015"/>
          </a:xfrm>
        </p:spPr>
        <p:txBody>
          <a:bodyPr>
            <a:normAutofit fontScale="92500" lnSpcReduction="20000"/>
          </a:bodyPr>
          <a:lstStyle/>
          <a:p>
            <a:r>
              <a:rPr lang="en-US" dirty="0">
                <a:solidFill>
                  <a:srgbClr val="FF0000"/>
                </a:solidFill>
              </a:rPr>
              <a:t>Inflation = (Price </a:t>
            </a:r>
            <a:r>
              <a:rPr lang="en-US" dirty="0" err="1">
                <a:solidFill>
                  <a:srgbClr val="FF0000"/>
                </a:solidFill>
              </a:rPr>
              <a:t>Index</a:t>
            </a:r>
            <a:r>
              <a:rPr lang="en-US" baseline="-25000" dirty="0" err="1">
                <a:solidFill>
                  <a:srgbClr val="FF0000"/>
                </a:solidFill>
              </a:rPr>
              <a:t>new</a:t>
            </a:r>
            <a:r>
              <a:rPr lang="en-US" dirty="0">
                <a:solidFill>
                  <a:srgbClr val="FF0000"/>
                </a:solidFill>
              </a:rPr>
              <a:t>-Price </a:t>
            </a:r>
            <a:r>
              <a:rPr lang="en-US" dirty="0" err="1">
                <a:solidFill>
                  <a:srgbClr val="FF0000"/>
                </a:solidFill>
              </a:rPr>
              <a:t>Index</a:t>
            </a:r>
            <a:r>
              <a:rPr lang="en-US" baseline="-25000" dirty="0" err="1">
                <a:solidFill>
                  <a:srgbClr val="FF0000"/>
                </a:solidFill>
              </a:rPr>
              <a:t>old</a:t>
            </a:r>
            <a:r>
              <a:rPr lang="en-US" dirty="0">
                <a:solidFill>
                  <a:srgbClr val="FF0000"/>
                </a:solidFill>
              </a:rPr>
              <a:t>)/Price </a:t>
            </a:r>
            <a:r>
              <a:rPr lang="en-US" dirty="0" err="1">
                <a:solidFill>
                  <a:srgbClr val="FF0000"/>
                </a:solidFill>
              </a:rPr>
              <a:t>Index</a:t>
            </a:r>
            <a:r>
              <a:rPr lang="en-US" baseline="-25000" dirty="0" err="1">
                <a:solidFill>
                  <a:srgbClr val="FF0000"/>
                </a:solidFill>
              </a:rPr>
              <a:t>old</a:t>
            </a:r>
            <a:endParaRPr lang="en-US" dirty="0">
              <a:solidFill>
                <a:srgbClr val="FF0000"/>
              </a:solidFill>
            </a:endParaRPr>
          </a:p>
          <a:p>
            <a:r>
              <a:rPr lang="en-US" dirty="0">
                <a:solidFill>
                  <a:srgbClr val="FF0000"/>
                </a:solidFill>
              </a:rPr>
              <a:t>Inflation</a:t>
            </a:r>
            <a:r>
              <a:rPr lang="en-US" baseline="-25000" dirty="0">
                <a:solidFill>
                  <a:srgbClr val="FF0000"/>
                </a:solidFill>
              </a:rPr>
              <a:t>2003</a:t>
            </a:r>
            <a:r>
              <a:rPr lang="en-US" dirty="0">
                <a:solidFill>
                  <a:srgbClr val="FF0000"/>
                </a:solidFill>
              </a:rPr>
              <a:t>= (106.4</a:t>
            </a:r>
          </a:p>
          <a:p>
            <a:r>
              <a:rPr lang="en-US" dirty="0">
                <a:solidFill>
                  <a:srgbClr val="FF0000"/>
                </a:solidFill>
              </a:rPr>
              <a:t> – 104.2)/ 104.2</a:t>
            </a:r>
          </a:p>
          <a:p>
            <a:r>
              <a:rPr lang="en-US" dirty="0">
                <a:solidFill>
                  <a:srgbClr val="FF0000"/>
                </a:solidFill>
              </a:rPr>
              <a:t>= 2.1%</a:t>
            </a:r>
          </a:p>
          <a:p>
            <a:r>
              <a:rPr lang="en-US" dirty="0">
                <a:solidFill>
                  <a:srgbClr val="FF0000"/>
                </a:solidFill>
              </a:rPr>
              <a:t>Inflation</a:t>
            </a:r>
            <a:r>
              <a:rPr lang="en-US" baseline="-25000" dirty="0">
                <a:solidFill>
                  <a:srgbClr val="FF0000"/>
                </a:solidFill>
              </a:rPr>
              <a:t>2004</a:t>
            </a:r>
            <a:r>
              <a:rPr lang="en-US" dirty="0">
                <a:solidFill>
                  <a:srgbClr val="FF0000"/>
                </a:solidFill>
              </a:rPr>
              <a:t>= (109.5 – 106.4)/ 106.4</a:t>
            </a:r>
          </a:p>
          <a:p>
            <a:r>
              <a:rPr lang="en-US" dirty="0">
                <a:solidFill>
                  <a:srgbClr val="FF0000"/>
                </a:solidFill>
              </a:rPr>
              <a:t>= 2.914%</a:t>
            </a:r>
          </a:p>
          <a:p>
            <a:r>
              <a:rPr lang="en-US" dirty="0">
                <a:solidFill>
                  <a:srgbClr val="FF0000"/>
                </a:solidFill>
              </a:rPr>
              <a:t>Inflation</a:t>
            </a:r>
            <a:r>
              <a:rPr lang="en-US" baseline="-25000" dirty="0">
                <a:solidFill>
                  <a:srgbClr val="FF0000"/>
                </a:solidFill>
              </a:rPr>
              <a:t>2005</a:t>
            </a:r>
            <a:r>
              <a:rPr lang="en-US" dirty="0">
                <a:solidFill>
                  <a:srgbClr val="FF0000"/>
                </a:solidFill>
              </a:rPr>
              <a:t>= (113– 109.5)/ 109.5</a:t>
            </a:r>
          </a:p>
          <a:p>
            <a:r>
              <a:rPr lang="en-US" dirty="0">
                <a:solidFill>
                  <a:srgbClr val="FF0000"/>
                </a:solidFill>
              </a:rPr>
              <a:t>= 3.2%</a:t>
            </a:r>
          </a:p>
          <a:p>
            <a:r>
              <a:rPr lang="en-US" dirty="0">
                <a:solidFill>
                  <a:srgbClr val="FF0000"/>
                </a:solidFill>
              </a:rPr>
              <a:t>Inflation</a:t>
            </a:r>
            <a:r>
              <a:rPr lang="en-US" baseline="-25000" dirty="0">
                <a:solidFill>
                  <a:srgbClr val="FF0000"/>
                </a:solidFill>
              </a:rPr>
              <a:t>2006</a:t>
            </a:r>
            <a:r>
              <a:rPr lang="en-US" dirty="0">
                <a:solidFill>
                  <a:srgbClr val="FF0000"/>
                </a:solidFill>
              </a:rPr>
              <a:t>= (116.6</a:t>
            </a:r>
          </a:p>
          <a:p>
            <a:r>
              <a:rPr lang="en-US" dirty="0">
                <a:solidFill>
                  <a:srgbClr val="FF0000"/>
                </a:solidFill>
              </a:rPr>
              <a:t> – 113)/ 113</a:t>
            </a:r>
          </a:p>
          <a:p>
            <a:r>
              <a:rPr lang="en-US" dirty="0">
                <a:solidFill>
                  <a:srgbClr val="FF0000"/>
                </a:solidFill>
              </a:rPr>
              <a:t>= 3.19%</a:t>
            </a:r>
          </a:p>
          <a:p>
            <a:endParaRPr lang="en-US" dirty="0">
              <a:solidFill>
                <a:srgbClr val="FF0000"/>
              </a:solidFill>
            </a:endParaRPr>
          </a:p>
          <a:p>
            <a:endParaRPr lang="en-US" dirty="0"/>
          </a:p>
          <a:p>
            <a:endParaRPr lang="en-US" dirty="0"/>
          </a:p>
        </p:txBody>
      </p:sp>
      <p:pic>
        <p:nvPicPr>
          <p:cNvPr id="5" name="Picture 4"/>
          <p:cNvPicPr>
            <a:picLocks noChangeAspect="1"/>
          </p:cNvPicPr>
          <p:nvPr/>
        </p:nvPicPr>
        <p:blipFill>
          <a:blip r:embed="rId2"/>
          <a:stretch>
            <a:fillRect/>
          </a:stretch>
        </p:blipFill>
        <p:spPr>
          <a:xfrm>
            <a:off x="436419" y="1498375"/>
            <a:ext cx="5944470" cy="3286122"/>
          </a:xfrm>
          <a:prstGeom prst="rect">
            <a:avLst/>
          </a:prstGeom>
        </p:spPr>
      </p:pic>
    </p:spTree>
    <p:extLst>
      <p:ext uri="{BB962C8B-B14F-4D97-AF65-F5344CB8AC3E}">
        <p14:creationId xmlns:p14="http://schemas.microsoft.com/office/powerpoint/2010/main" val="138109715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064" y="99674"/>
            <a:ext cx="10825462" cy="6441912"/>
          </a:xfrm>
          <a:prstGeom prst="rect">
            <a:avLst/>
          </a:prstGeom>
        </p:spPr>
      </p:pic>
      <p:sp>
        <p:nvSpPr>
          <p:cNvPr id="5" name="TextBox 4"/>
          <p:cNvSpPr txBox="1"/>
          <p:nvPr/>
        </p:nvSpPr>
        <p:spPr>
          <a:xfrm>
            <a:off x="2458066" y="3401959"/>
            <a:ext cx="2966442" cy="1477328"/>
          </a:xfrm>
          <a:prstGeom prst="rect">
            <a:avLst/>
          </a:prstGeom>
          <a:noFill/>
        </p:spPr>
        <p:txBody>
          <a:bodyPr wrap="square" rtlCol="0">
            <a:spAutoFit/>
          </a:bodyPr>
          <a:lstStyle/>
          <a:p>
            <a:r>
              <a:rPr lang="en-AU" dirty="0">
                <a:solidFill>
                  <a:srgbClr val="FF0000"/>
                </a:solidFill>
              </a:rPr>
              <a:t>Year 1</a:t>
            </a:r>
          </a:p>
          <a:p>
            <a:r>
              <a:rPr lang="en-AU" dirty="0">
                <a:solidFill>
                  <a:srgbClr val="FF0000"/>
                </a:solidFill>
              </a:rPr>
              <a:t>Nominal GDP = Real GDP = </a:t>
            </a:r>
          </a:p>
          <a:p>
            <a:r>
              <a:rPr lang="en-AU" dirty="0">
                <a:solidFill>
                  <a:srgbClr val="FF0000"/>
                </a:solidFill>
              </a:rPr>
              <a:t>2x2 + 1x4 = 8 </a:t>
            </a:r>
          </a:p>
          <a:p>
            <a:r>
              <a:rPr lang="en-AU" dirty="0">
                <a:solidFill>
                  <a:srgbClr val="FF0000"/>
                </a:solidFill>
              </a:rPr>
              <a:t>GDP Deflator = 8/8 x 100 =100</a:t>
            </a:r>
          </a:p>
        </p:txBody>
      </p:sp>
      <p:sp>
        <p:nvSpPr>
          <p:cNvPr id="6" name="TextBox 5"/>
          <p:cNvSpPr txBox="1"/>
          <p:nvPr/>
        </p:nvSpPr>
        <p:spPr>
          <a:xfrm>
            <a:off x="5424508" y="3274140"/>
            <a:ext cx="3962400" cy="1477328"/>
          </a:xfrm>
          <a:prstGeom prst="rect">
            <a:avLst/>
          </a:prstGeom>
          <a:noFill/>
        </p:spPr>
        <p:txBody>
          <a:bodyPr wrap="square" rtlCol="0">
            <a:spAutoFit/>
          </a:bodyPr>
          <a:lstStyle/>
          <a:p>
            <a:r>
              <a:rPr lang="en-AU" dirty="0">
                <a:solidFill>
                  <a:srgbClr val="FF0000"/>
                </a:solidFill>
              </a:rPr>
              <a:t>Year 2</a:t>
            </a:r>
          </a:p>
          <a:p>
            <a:r>
              <a:rPr lang="en-AU" dirty="0">
                <a:solidFill>
                  <a:srgbClr val="FF0000"/>
                </a:solidFill>
              </a:rPr>
              <a:t>Nominal GDP = 3x2 + 2x 4 = 14 </a:t>
            </a:r>
          </a:p>
          <a:p>
            <a:r>
              <a:rPr lang="en-AU" dirty="0">
                <a:solidFill>
                  <a:srgbClr val="FF0000"/>
                </a:solidFill>
              </a:rPr>
              <a:t>Real GDP = </a:t>
            </a:r>
          </a:p>
          <a:p>
            <a:r>
              <a:rPr lang="en-AU" dirty="0">
                <a:solidFill>
                  <a:srgbClr val="FF0000"/>
                </a:solidFill>
              </a:rPr>
              <a:t>2x2 + 1x4 = 8 </a:t>
            </a:r>
          </a:p>
          <a:p>
            <a:r>
              <a:rPr lang="en-AU" dirty="0">
                <a:solidFill>
                  <a:srgbClr val="FF0000"/>
                </a:solidFill>
              </a:rPr>
              <a:t>GDP Deflator = 14/8 x 100 = 175</a:t>
            </a:r>
          </a:p>
        </p:txBody>
      </p:sp>
      <p:sp>
        <p:nvSpPr>
          <p:cNvPr id="7" name="TextBox 6"/>
          <p:cNvSpPr txBox="1"/>
          <p:nvPr/>
        </p:nvSpPr>
        <p:spPr>
          <a:xfrm>
            <a:off x="2458066" y="5083277"/>
            <a:ext cx="7423353" cy="1477328"/>
          </a:xfrm>
          <a:prstGeom prst="rect">
            <a:avLst/>
          </a:prstGeom>
          <a:noFill/>
        </p:spPr>
        <p:txBody>
          <a:bodyPr wrap="square" rtlCol="0">
            <a:spAutoFit/>
          </a:bodyPr>
          <a:lstStyle/>
          <a:p>
            <a:r>
              <a:rPr lang="en-AU" dirty="0">
                <a:solidFill>
                  <a:srgbClr val="FF0000"/>
                </a:solidFill>
              </a:rPr>
              <a:t>Quicker method:</a:t>
            </a:r>
          </a:p>
          <a:p>
            <a:r>
              <a:rPr lang="en-AU" dirty="0">
                <a:solidFill>
                  <a:srgbClr val="FF0000"/>
                </a:solidFill>
              </a:rPr>
              <a:t>The price of good x increased by 50%.</a:t>
            </a:r>
          </a:p>
          <a:p>
            <a:r>
              <a:rPr lang="en-AU" dirty="0">
                <a:solidFill>
                  <a:srgbClr val="FF0000"/>
                </a:solidFill>
              </a:rPr>
              <a:t>The price of good y increased by 100%. </a:t>
            </a:r>
          </a:p>
          <a:p>
            <a:r>
              <a:rPr lang="en-AU" dirty="0">
                <a:solidFill>
                  <a:srgbClr val="FF0000"/>
                </a:solidFill>
              </a:rPr>
              <a:t>Therefore the CPI will be between 50 and 100% larger than the base (100)</a:t>
            </a:r>
          </a:p>
          <a:p>
            <a:r>
              <a:rPr lang="en-AU" dirty="0">
                <a:solidFill>
                  <a:srgbClr val="FF0000"/>
                </a:solidFill>
              </a:rPr>
              <a:t>So 175.</a:t>
            </a:r>
          </a:p>
        </p:txBody>
      </p:sp>
      <p:sp>
        <p:nvSpPr>
          <p:cNvPr id="8" name="TextBox 7"/>
          <p:cNvSpPr txBox="1"/>
          <p:nvPr/>
        </p:nvSpPr>
        <p:spPr>
          <a:xfrm>
            <a:off x="7558927" y="2884711"/>
            <a:ext cx="1386348" cy="261610"/>
          </a:xfrm>
          <a:prstGeom prst="rect">
            <a:avLst/>
          </a:prstGeom>
          <a:solidFill>
            <a:schemeClr val="bg1"/>
          </a:solidFill>
        </p:spPr>
        <p:txBody>
          <a:bodyPr wrap="square" rtlCol="0">
            <a:spAutoFit/>
          </a:bodyPr>
          <a:lstStyle/>
          <a:p>
            <a:r>
              <a:rPr lang="en-AU" sz="1050" dirty="0"/>
              <a:t>GDP Deflator</a:t>
            </a:r>
          </a:p>
        </p:txBody>
      </p:sp>
    </p:spTree>
    <p:extLst>
      <p:ext uri="{BB962C8B-B14F-4D97-AF65-F5344CB8AC3E}">
        <p14:creationId xmlns:p14="http://schemas.microsoft.com/office/powerpoint/2010/main" val="15392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4461" y="753228"/>
            <a:ext cx="11273978" cy="5251774"/>
          </a:xfrm>
          <a:prstGeom prst="rect">
            <a:avLst/>
          </a:prstGeom>
        </p:spPr>
      </p:pic>
      <p:sp>
        <p:nvSpPr>
          <p:cNvPr id="5" name="TextBox 4"/>
          <p:cNvSpPr txBox="1"/>
          <p:nvPr/>
        </p:nvSpPr>
        <p:spPr>
          <a:xfrm>
            <a:off x="6243484" y="3816628"/>
            <a:ext cx="4660490" cy="369332"/>
          </a:xfrm>
          <a:prstGeom prst="rect">
            <a:avLst/>
          </a:prstGeom>
          <a:noFill/>
        </p:spPr>
        <p:txBody>
          <a:bodyPr wrap="square" rtlCol="0">
            <a:spAutoFit/>
          </a:bodyPr>
          <a:lstStyle/>
          <a:p>
            <a:r>
              <a:rPr lang="en-AU" dirty="0">
                <a:solidFill>
                  <a:srgbClr val="FF0000"/>
                </a:solidFill>
              </a:rPr>
              <a:t>Answer: C</a:t>
            </a:r>
          </a:p>
        </p:txBody>
      </p:sp>
    </p:spTree>
    <p:extLst>
      <p:ext uri="{BB962C8B-B14F-4D97-AF65-F5344CB8AC3E}">
        <p14:creationId xmlns:p14="http://schemas.microsoft.com/office/powerpoint/2010/main" val="29595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88366" y="345869"/>
            <a:ext cx="8911109" cy="6106301"/>
          </a:xfrm>
          <a:prstGeom prst="rect">
            <a:avLst/>
          </a:prstGeom>
        </p:spPr>
      </p:pic>
      <p:sp>
        <p:nvSpPr>
          <p:cNvPr id="5" name="TextBox 4"/>
          <p:cNvSpPr txBox="1"/>
          <p:nvPr/>
        </p:nvSpPr>
        <p:spPr>
          <a:xfrm>
            <a:off x="5014452" y="3028335"/>
            <a:ext cx="4188542" cy="2585323"/>
          </a:xfrm>
          <a:prstGeom prst="rect">
            <a:avLst/>
          </a:prstGeom>
          <a:noFill/>
        </p:spPr>
        <p:txBody>
          <a:bodyPr wrap="square" rtlCol="0">
            <a:spAutoFit/>
          </a:bodyPr>
          <a:lstStyle/>
          <a:p>
            <a:r>
              <a:rPr lang="en-AU" dirty="0">
                <a:solidFill>
                  <a:srgbClr val="FF0000"/>
                </a:solidFill>
              </a:rPr>
              <a:t>MB</a:t>
            </a:r>
            <a:r>
              <a:rPr lang="en-AU" baseline="-25000" dirty="0">
                <a:solidFill>
                  <a:srgbClr val="FF0000"/>
                </a:solidFill>
              </a:rPr>
              <a:t>1993</a:t>
            </a:r>
            <a:r>
              <a:rPr lang="en-AU" dirty="0">
                <a:solidFill>
                  <a:srgbClr val="FF0000"/>
                </a:solidFill>
              </a:rPr>
              <a:t> = 5 x 6 + 2 x 7 + 3 x 12</a:t>
            </a:r>
          </a:p>
          <a:p>
            <a:r>
              <a:rPr lang="en-AU" dirty="0">
                <a:solidFill>
                  <a:srgbClr val="FF0000"/>
                </a:solidFill>
              </a:rPr>
              <a:t>= 30 + 14 + 36 = 80</a:t>
            </a:r>
          </a:p>
          <a:p>
            <a:r>
              <a:rPr lang="en-AU" dirty="0">
                <a:solidFill>
                  <a:srgbClr val="FF0000"/>
                </a:solidFill>
              </a:rPr>
              <a:t>MB</a:t>
            </a:r>
            <a:r>
              <a:rPr lang="en-AU" baseline="-25000" dirty="0">
                <a:solidFill>
                  <a:srgbClr val="FF0000"/>
                </a:solidFill>
              </a:rPr>
              <a:t>1994</a:t>
            </a:r>
            <a:r>
              <a:rPr lang="en-AU" dirty="0">
                <a:solidFill>
                  <a:srgbClr val="FF0000"/>
                </a:solidFill>
              </a:rPr>
              <a:t> = 5 x 5 + 2 x 9 + 3 x 19</a:t>
            </a:r>
          </a:p>
          <a:p>
            <a:r>
              <a:rPr lang="en-AU" dirty="0">
                <a:solidFill>
                  <a:srgbClr val="FF0000"/>
                </a:solidFill>
              </a:rPr>
              <a:t>= 25 + 18 + 57 = 100</a:t>
            </a:r>
          </a:p>
          <a:p>
            <a:endParaRPr lang="en-AU" dirty="0">
              <a:solidFill>
                <a:srgbClr val="FF0000"/>
              </a:solidFill>
            </a:endParaRPr>
          </a:p>
          <a:p>
            <a:r>
              <a:rPr lang="en-AU" dirty="0">
                <a:solidFill>
                  <a:srgbClr val="FF0000"/>
                </a:solidFill>
              </a:rPr>
              <a:t>Change = (100 – 80) / 80 = 20/80 = 25%</a:t>
            </a:r>
          </a:p>
          <a:p>
            <a:endParaRPr lang="en-AU" dirty="0">
              <a:solidFill>
                <a:srgbClr val="FF0000"/>
              </a:solidFill>
            </a:endParaRPr>
          </a:p>
          <a:p>
            <a:r>
              <a:rPr lang="en-AU" dirty="0">
                <a:solidFill>
                  <a:srgbClr val="FF0000"/>
                </a:solidFill>
              </a:rPr>
              <a:t>Answer: E</a:t>
            </a:r>
          </a:p>
          <a:p>
            <a:endParaRPr lang="en-AU" dirty="0"/>
          </a:p>
        </p:txBody>
      </p:sp>
    </p:spTree>
    <p:extLst>
      <p:ext uri="{BB962C8B-B14F-4D97-AF65-F5344CB8AC3E}">
        <p14:creationId xmlns:p14="http://schemas.microsoft.com/office/powerpoint/2010/main" val="20014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5204" y="281746"/>
            <a:ext cx="11497017" cy="4577930"/>
          </a:xfrm>
          <a:prstGeom prst="rect">
            <a:avLst/>
          </a:prstGeom>
        </p:spPr>
      </p:pic>
      <p:sp>
        <p:nvSpPr>
          <p:cNvPr id="5" name="TextBox 4"/>
          <p:cNvSpPr txBox="1"/>
          <p:nvPr/>
        </p:nvSpPr>
        <p:spPr>
          <a:xfrm>
            <a:off x="1032387" y="4699819"/>
            <a:ext cx="9173497" cy="1200329"/>
          </a:xfrm>
          <a:prstGeom prst="rect">
            <a:avLst/>
          </a:prstGeom>
          <a:noFill/>
        </p:spPr>
        <p:txBody>
          <a:bodyPr wrap="square" rtlCol="0">
            <a:spAutoFit/>
          </a:bodyPr>
          <a:lstStyle/>
          <a:p>
            <a:r>
              <a:rPr lang="en-AU" dirty="0">
                <a:solidFill>
                  <a:srgbClr val="FF0000"/>
                </a:solidFill>
              </a:rPr>
              <a:t>Price increases are not as bad for consumers because they can substitute for cheaper goods (though this is not always possible </a:t>
            </a:r>
            <a:r>
              <a:rPr lang="en-AU" dirty="0" err="1">
                <a:solidFill>
                  <a:srgbClr val="FF0000"/>
                </a:solidFill>
              </a:rPr>
              <a:t>eg</a:t>
            </a:r>
            <a:r>
              <a:rPr lang="en-AU" dirty="0">
                <a:solidFill>
                  <a:srgbClr val="FF0000"/>
                </a:solidFill>
              </a:rPr>
              <a:t>. Gas prices).</a:t>
            </a:r>
          </a:p>
          <a:p>
            <a:endParaRPr lang="en-AU" dirty="0">
              <a:solidFill>
                <a:srgbClr val="FF0000"/>
              </a:solidFill>
            </a:endParaRPr>
          </a:p>
          <a:p>
            <a:r>
              <a:rPr lang="en-AU" dirty="0">
                <a:solidFill>
                  <a:srgbClr val="FF0000"/>
                </a:solidFill>
              </a:rPr>
              <a:t>This causes the CPI to be overstated. Therefore Answer: A</a:t>
            </a:r>
          </a:p>
        </p:txBody>
      </p:sp>
    </p:spTree>
    <p:extLst>
      <p:ext uri="{BB962C8B-B14F-4D97-AF65-F5344CB8AC3E}">
        <p14:creationId xmlns:p14="http://schemas.microsoft.com/office/powerpoint/2010/main" val="223018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Calculating RGDP</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3654728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932" y="-15293"/>
            <a:ext cx="11430868" cy="1420760"/>
          </a:xfrm>
        </p:spPr>
        <p:txBody>
          <a:bodyPr>
            <a:normAutofit/>
          </a:bodyPr>
          <a:lstStyle/>
          <a:p>
            <a:r>
              <a:rPr lang="en-AU" dirty="0"/>
              <a:t>Formula for Real GDP – Rearranging GDP Deflator</a:t>
            </a:r>
          </a:p>
        </p:txBody>
      </p:sp>
      <p:sp>
        <p:nvSpPr>
          <p:cNvPr id="3" name="Content Placeholder 2"/>
          <p:cNvSpPr>
            <a:spLocks noGrp="1"/>
          </p:cNvSpPr>
          <p:nvPr>
            <p:ph idx="1"/>
          </p:nvPr>
        </p:nvSpPr>
        <p:spPr>
          <a:xfrm>
            <a:off x="504152" y="1267261"/>
            <a:ext cx="10515600" cy="1586169"/>
          </a:xfrm>
        </p:spPr>
        <p:txBody>
          <a:bodyPr>
            <a:normAutofit/>
          </a:bodyPr>
          <a:lstStyle/>
          <a:p>
            <a:r>
              <a:rPr lang="en-US" dirty="0"/>
              <a:t>In some questions we will be asked to </a:t>
            </a:r>
            <a:r>
              <a:rPr lang="en-US" dirty="0">
                <a:solidFill>
                  <a:srgbClr val="00B0F0"/>
                </a:solidFill>
              </a:rPr>
              <a:t>find the Real GDP</a:t>
            </a:r>
            <a:r>
              <a:rPr lang="en-US" dirty="0"/>
              <a:t>. </a:t>
            </a:r>
            <a:endParaRPr lang="en-AU" dirty="0"/>
          </a:p>
          <a:p>
            <a:r>
              <a:rPr lang="en-AU" dirty="0"/>
              <a:t>In these cases, we can </a:t>
            </a:r>
            <a:r>
              <a:rPr lang="en-AU" dirty="0">
                <a:solidFill>
                  <a:srgbClr val="00B0F0"/>
                </a:solidFill>
              </a:rPr>
              <a:t>rearrange the GDP deflator equation</a:t>
            </a:r>
            <a:r>
              <a:rPr lang="en-AU" dirty="0"/>
              <a:t> to solve for the unknown value. </a:t>
            </a:r>
            <a:endParaRPr lang="en-US" dirty="0"/>
          </a:p>
        </p:txBody>
      </p:sp>
      <p:sp>
        <p:nvSpPr>
          <p:cNvPr id="10" name="TextBox 9"/>
          <p:cNvSpPr txBox="1"/>
          <p:nvPr/>
        </p:nvSpPr>
        <p:spPr>
          <a:xfrm>
            <a:off x="691069" y="3074115"/>
            <a:ext cx="10328683" cy="2308324"/>
          </a:xfrm>
          <a:prstGeom prst="rect">
            <a:avLst/>
          </a:prstGeom>
          <a:solidFill>
            <a:schemeClr val="accent2">
              <a:lumMod val="20000"/>
              <a:lumOff val="80000"/>
            </a:schemeClr>
          </a:solidFill>
        </p:spPr>
        <p:txBody>
          <a:bodyPr wrap="square" rtlCol="0">
            <a:spAutoFit/>
          </a:bodyPr>
          <a:lstStyle/>
          <a:p>
            <a:r>
              <a:rPr lang="en-US" sz="2800" dirty="0"/>
              <a:t>Example: </a:t>
            </a:r>
          </a:p>
          <a:p>
            <a:r>
              <a:rPr lang="en-US" sz="2800" dirty="0"/>
              <a:t>GDP Deflator = 110, Nominal GDP = 3.4 billion, Real GDP = ?</a:t>
            </a:r>
          </a:p>
          <a:p>
            <a:r>
              <a:rPr lang="en-US" sz="2800" b="1" dirty="0">
                <a:solidFill>
                  <a:srgbClr val="7030A0"/>
                </a:solidFill>
              </a:rPr>
              <a:t>We know the GDP deflator = Nominal GDP / Real GDP x 100</a:t>
            </a:r>
          </a:p>
          <a:p>
            <a:r>
              <a:rPr lang="en-US" sz="2800" dirty="0"/>
              <a:t>Rearranging, </a:t>
            </a:r>
            <a:r>
              <a:rPr lang="en-US" sz="3200" b="1" dirty="0"/>
              <a:t>Real GDP = Nominal GDP / GDP Deflator x 100</a:t>
            </a:r>
          </a:p>
          <a:p>
            <a:r>
              <a:rPr lang="en-US" sz="2800" dirty="0"/>
              <a:t>Therefore Real GDP = 3.4 billion / 110 x 100 = 3.09 billion </a:t>
            </a:r>
          </a:p>
        </p:txBody>
      </p:sp>
      <p:sp>
        <p:nvSpPr>
          <p:cNvPr id="6" name="TextBox 5"/>
          <p:cNvSpPr txBox="1"/>
          <p:nvPr/>
        </p:nvSpPr>
        <p:spPr>
          <a:xfrm>
            <a:off x="9019309" y="5719956"/>
            <a:ext cx="2981587" cy="954107"/>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We can use the formula for the GDP Deflator to find real GDP.  </a:t>
            </a:r>
          </a:p>
          <a:p>
            <a:r>
              <a:rPr lang="en-US" sz="1400" dirty="0">
                <a:solidFill>
                  <a:srgbClr val="FF0000"/>
                </a:solidFill>
              </a:rPr>
              <a:t>RGDP = NGDP/GDP Deflator x 100</a:t>
            </a:r>
          </a:p>
        </p:txBody>
      </p:sp>
    </p:spTree>
    <p:extLst>
      <p:ext uri="{BB962C8B-B14F-4D97-AF65-F5344CB8AC3E}">
        <p14:creationId xmlns:p14="http://schemas.microsoft.com/office/powerpoint/2010/main" val="242670353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one way that we can calculate RGDP if we have the GDP Deflator?</a:t>
            </a:r>
          </a:p>
          <a:p>
            <a:r>
              <a:rPr lang="en-US" dirty="0">
                <a:solidFill>
                  <a:srgbClr val="FF0000"/>
                </a:solidFill>
              </a:rPr>
              <a:t>We can rearrange the GDP Deflator equation.</a:t>
            </a:r>
          </a:p>
          <a:p>
            <a:r>
              <a:rPr lang="en-US" dirty="0">
                <a:solidFill>
                  <a:srgbClr val="FF0000"/>
                </a:solidFill>
              </a:rPr>
              <a:t>GDP deflator = Nominal GDP / Real GDP x 100</a:t>
            </a:r>
          </a:p>
          <a:p>
            <a:r>
              <a:rPr lang="en-US" dirty="0">
                <a:solidFill>
                  <a:srgbClr val="FF0000"/>
                </a:solidFill>
              </a:rPr>
              <a:t>Therefore, Real GDP = Nominal GDP / GDP Deflator x 100</a:t>
            </a:r>
          </a:p>
          <a:p>
            <a:endParaRPr lang="en-US" dirty="0"/>
          </a:p>
        </p:txBody>
      </p:sp>
    </p:spTree>
    <p:extLst>
      <p:ext uri="{BB962C8B-B14F-4D97-AF65-F5344CB8AC3E}">
        <p14:creationId xmlns:p14="http://schemas.microsoft.com/office/powerpoint/2010/main" val="26145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4067" y="251805"/>
            <a:ext cx="5337933" cy="824578"/>
          </a:xfrm>
        </p:spPr>
        <p:txBody>
          <a:bodyPr>
            <a:normAutofit/>
          </a:bodyPr>
          <a:lstStyle/>
          <a:p>
            <a:r>
              <a:rPr lang="en-US" dirty="0"/>
              <a:t>Unemployment Rate</a:t>
            </a:r>
          </a:p>
        </p:txBody>
      </p:sp>
      <p:sp>
        <p:nvSpPr>
          <p:cNvPr id="3" name="Content Placeholder 2"/>
          <p:cNvSpPr>
            <a:spLocks noGrp="1"/>
          </p:cNvSpPr>
          <p:nvPr>
            <p:ph idx="1"/>
          </p:nvPr>
        </p:nvSpPr>
        <p:spPr>
          <a:xfrm>
            <a:off x="6835116" y="1328187"/>
            <a:ext cx="3016321" cy="3099392"/>
          </a:xfrm>
        </p:spPr>
        <p:txBody>
          <a:bodyPr>
            <a:normAutofit fontScale="77500" lnSpcReduction="20000"/>
          </a:bodyPr>
          <a:lstStyle/>
          <a:p>
            <a:r>
              <a:rPr lang="en-US" dirty="0"/>
              <a:t>The </a:t>
            </a:r>
            <a:r>
              <a:rPr lang="en-US" dirty="0">
                <a:solidFill>
                  <a:srgbClr val="00B0F0"/>
                </a:solidFill>
              </a:rPr>
              <a:t>unemployment rate </a:t>
            </a:r>
            <a:r>
              <a:rPr lang="en-US" dirty="0"/>
              <a:t>is one of these </a:t>
            </a:r>
            <a:r>
              <a:rPr lang="en-US" dirty="0">
                <a:solidFill>
                  <a:srgbClr val="00B0F0"/>
                </a:solidFill>
              </a:rPr>
              <a:t>key indicators </a:t>
            </a:r>
            <a:r>
              <a:rPr lang="en-US" dirty="0"/>
              <a:t>that people consider to evaluate the economy’s health. </a:t>
            </a:r>
          </a:p>
          <a:p>
            <a:r>
              <a:rPr lang="en-US" dirty="0"/>
              <a:t>Governments, citizens, businesses and many groups are interested in changes to the unemployment rate.</a:t>
            </a:r>
          </a:p>
        </p:txBody>
      </p:sp>
      <p:pic>
        <p:nvPicPr>
          <p:cNvPr id="4" name="Picture 3"/>
          <p:cNvPicPr>
            <a:picLocks noChangeAspect="1"/>
          </p:cNvPicPr>
          <p:nvPr/>
        </p:nvPicPr>
        <p:blipFill>
          <a:blip r:embed="rId2"/>
          <a:stretch>
            <a:fillRect/>
          </a:stretch>
        </p:blipFill>
        <p:spPr>
          <a:xfrm>
            <a:off x="188259" y="0"/>
            <a:ext cx="6491847" cy="6817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9698521" y="1297173"/>
            <a:ext cx="2432598" cy="1544997"/>
          </a:xfrm>
          <a:prstGeom prst="rect">
            <a:avLst/>
          </a:prstGeom>
          <a:ln>
            <a:noFill/>
          </a:ln>
          <a:effectLst>
            <a:softEdge rad="112500"/>
          </a:effectLst>
        </p:spPr>
      </p:pic>
      <p:sp>
        <p:nvSpPr>
          <p:cNvPr id="6" name="Content Placeholder 2"/>
          <p:cNvSpPr txBox="1">
            <a:spLocks/>
          </p:cNvSpPr>
          <p:nvPr/>
        </p:nvSpPr>
        <p:spPr>
          <a:xfrm>
            <a:off x="5994684" y="4670885"/>
            <a:ext cx="3521416" cy="1270642"/>
          </a:xfrm>
          <a:prstGeom prst="rect">
            <a:avLst/>
          </a:prstGeom>
          <a:solidFill>
            <a:schemeClr val="bg1">
              <a:lumMod val="95000"/>
            </a:schemeClr>
          </a:solidFill>
          <a:ln w="38100">
            <a:solidFill>
              <a:srgbClr val="0070C0"/>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Unemployment rate = unemployed / labor force</a:t>
            </a:r>
          </a:p>
          <a:p>
            <a:r>
              <a:rPr lang="en-US" dirty="0"/>
              <a:t>= unemployed / (employed + unemployed)</a:t>
            </a:r>
          </a:p>
        </p:txBody>
      </p:sp>
      <p:sp>
        <p:nvSpPr>
          <p:cNvPr id="10" name="Right Arrow 9"/>
          <p:cNvSpPr/>
          <p:nvPr/>
        </p:nvSpPr>
        <p:spPr>
          <a:xfrm rot="9624774">
            <a:off x="4231181" y="433401"/>
            <a:ext cx="1707880" cy="626644"/>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vision 10"/>
          <p:cNvSpPr/>
          <p:nvPr/>
        </p:nvSpPr>
        <p:spPr>
          <a:xfrm>
            <a:off x="5012303" y="961589"/>
            <a:ext cx="1296955" cy="775597"/>
          </a:xfrm>
          <a:prstGeom prst="mathDivid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8848557">
            <a:off x="3384440" y="2508354"/>
            <a:ext cx="3051440" cy="626644"/>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10629007" y="4005100"/>
            <a:ext cx="955193" cy="1043488"/>
          </a:xfrm>
          <a:prstGeom prst="rect">
            <a:avLst/>
          </a:prstGeom>
        </p:spPr>
      </p:pic>
      <p:pic>
        <p:nvPicPr>
          <p:cNvPr id="14" name="Picture 13"/>
          <p:cNvPicPr>
            <a:picLocks noChangeAspect="1"/>
          </p:cNvPicPr>
          <p:nvPr/>
        </p:nvPicPr>
        <p:blipFill>
          <a:blip r:embed="rId5"/>
          <a:stretch>
            <a:fillRect/>
          </a:stretch>
        </p:blipFill>
        <p:spPr>
          <a:xfrm>
            <a:off x="10147772" y="5400055"/>
            <a:ext cx="1792403" cy="1171413"/>
          </a:xfrm>
          <a:prstGeom prst="rect">
            <a:avLst/>
          </a:prstGeom>
        </p:spPr>
      </p:pic>
      <p:sp>
        <p:nvSpPr>
          <p:cNvPr id="15" name="Rectangle 14"/>
          <p:cNvSpPr/>
          <p:nvPr/>
        </p:nvSpPr>
        <p:spPr>
          <a:xfrm>
            <a:off x="10429783" y="5127529"/>
            <a:ext cx="1263534" cy="1311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qual 15"/>
          <p:cNvSpPr/>
          <p:nvPr/>
        </p:nvSpPr>
        <p:spPr>
          <a:xfrm>
            <a:off x="9584309" y="4833700"/>
            <a:ext cx="700674" cy="587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790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0" grpId="0" animBg="1"/>
      <p:bldP spid="11" grpId="0" animBg="1"/>
      <p:bldP spid="12"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968180" y="825910"/>
            <a:ext cx="5385619" cy="5351053"/>
          </a:xfrm>
        </p:spPr>
        <p:txBody>
          <a:bodyPr/>
          <a:lstStyle/>
          <a:p>
            <a:r>
              <a:rPr lang="en-AU" dirty="0">
                <a:solidFill>
                  <a:srgbClr val="FF0000"/>
                </a:solidFill>
              </a:rPr>
              <a:t>6. </a:t>
            </a:r>
          </a:p>
          <a:p>
            <a:r>
              <a:rPr lang="en-AU" dirty="0">
                <a:solidFill>
                  <a:srgbClr val="FF0000"/>
                </a:solidFill>
              </a:rPr>
              <a:t>Answer: </a:t>
            </a:r>
          </a:p>
          <a:p>
            <a:r>
              <a:rPr lang="en-AU" dirty="0">
                <a:solidFill>
                  <a:srgbClr val="FF0000"/>
                </a:solidFill>
              </a:rPr>
              <a:t>GDP Deflator = Nominal / Real GDP x 100</a:t>
            </a:r>
          </a:p>
          <a:p>
            <a:r>
              <a:rPr lang="en-AU" dirty="0">
                <a:solidFill>
                  <a:srgbClr val="FF0000"/>
                </a:solidFill>
              </a:rPr>
              <a:t>= 5000 / 4000 x 100 = 125</a:t>
            </a:r>
          </a:p>
          <a:p>
            <a:endParaRPr lang="en-AU" dirty="0">
              <a:solidFill>
                <a:srgbClr val="FF0000"/>
              </a:solidFill>
            </a:endParaRPr>
          </a:p>
          <a:p>
            <a:r>
              <a:rPr lang="en-AU" dirty="0">
                <a:solidFill>
                  <a:srgbClr val="FF0000"/>
                </a:solidFill>
              </a:rPr>
              <a:t>7.</a:t>
            </a:r>
          </a:p>
          <a:p>
            <a:r>
              <a:rPr lang="en-AU" dirty="0">
                <a:solidFill>
                  <a:srgbClr val="FF0000"/>
                </a:solidFill>
              </a:rPr>
              <a:t>Answer: B</a:t>
            </a:r>
          </a:p>
          <a:p>
            <a:r>
              <a:rPr lang="en-AU" dirty="0">
                <a:solidFill>
                  <a:srgbClr val="FF0000"/>
                </a:solidFill>
              </a:rPr>
              <a:t>Real GDP = Nominal / GDP Deflator x 100</a:t>
            </a:r>
          </a:p>
          <a:p>
            <a:r>
              <a:rPr lang="en-AU" dirty="0">
                <a:solidFill>
                  <a:srgbClr val="FF0000"/>
                </a:solidFill>
              </a:rPr>
              <a:t>= 6000 / 200 x 100 = 3000</a:t>
            </a:r>
          </a:p>
        </p:txBody>
      </p:sp>
      <p:pic>
        <p:nvPicPr>
          <p:cNvPr id="4" name="Picture 3"/>
          <p:cNvPicPr>
            <a:picLocks noChangeAspect="1"/>
          </p:cNvPicPr>
          <p:nvPr/>
        </p:nvPicPr>
        <p:blipFill>
          <a:blip r:embed="rId2"/>
          <a:stretch>
            <a:fillRect/>
          </a:stretch>
        </p:blipFill>
        <p:spPr>
          <a:xfrm>
            <a:off x="468939" y="552524"/>
            <a:ext cx="5385624" cy="5150186"/>
          </a:xfrm>
          <a:prstGeom prst="rect">
            <a:avLst/>
          </a:prstGeom>
        </p:spPr>
      </p:pic>
      <p:sp>
        <p:nvSpPr>
          <p:cNvPr id="5" name="TextBox 4"/>
          <p:cNvSpPr txBox="1"/>
          <p:nvPr/>
        </p:nvSpPr>
        <p:spPr>
          <a:xfrm>
            <a:off x="2309090" y="203200"/>
            <a:ext cx="4692073" cy="369332"/>
          </a:xfrm>
          <a:prstGeom prst="rect">
            <a:avLst/>
          </a:prstGeom>
          <a:noFill/>
        </p:spPr>
        <p:txBody>
          <a:bodyPr wrap="square" rtlCol="0">
            <a:spAutoFit/>
          </a:bodyPr>
          <a:lstStyle/>
          <a:p>
            <a:r>
              <a:rPr lang="en-US" dirty="0"/>
              <a:t>Random inflation questions</a:t>
            </a:r>
          </a:p>
        </p:txBody>
      </p:sp>
    </p:spTree>
    <p:extLst>
      <p:ext uri="{BB962C8B-B14F-4D97-AF65-F5344CB8AC3E}">
        <p14:creationId xmlns:p14="http://schemas.microsoft.com/office/powerpoint/2010/main" val="379930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933" y="151091"/>
            <a:ext cx="10515600" cy="1325563"/>
          </a:xfrm>
        </p:spPr>
        <p:txBody>
          <a:bodyPr>
            <a:normAutofit/>
          </a:bodyPr>
          <a:lstStyle/>
          <a:p>
            <a:r>
              <a:rPr lang="en-US" sz="5400" dirty="0"/>
              <a:t>General Formula for RGDP </a:t>
            </a:r>
          </a:p>
        </p:txBody>
      </p:sp>
      <p:sp>
        <p:nvSpPr>
          <p:cNvPr id="3" name="Content Placeholder 2"/>
          <p:cNvSpPr>
            <a:spLocks noGrp="1"/>
          </p:cNvSpPr>
          <p:nvPr>
            <p:ph idx="1"/>
          </p:nvPr>
        </p:nvSpPr>
        <p:spPr>
          <a:xfrm>
            <a:off x="600364" y="1436158"/>
            <a:ext cx="10515600" cy="4351338"/>
          </a:xfrm>
        </p:spPr>
        <p:txBody>
          <a:bodyPr>
            <a:normAutofit/>
          </a:bodyPr>
          <a:lstStyle/>
          <a:p>
            <a:r>
              <a:rPr lang="en-US" dirty="0"/>
              <a:t>We have the formula for RGDP using the GDP deflator:</a:t>
            </a:r>
          </a:p>
          <a:p>
            <a:endParaRPr lang="en-US" dirty="0"/>
          </a:p>
          <a:p>
            <a:r>
              <a:rPr lang="en-US" dirty="0"/>
              <a:t>But we can also use a formula that lets us use both the CPI and GDP deflator (the two price indexes):</a:t>
            </a:r>
          </a:p>
        </p:txBody>
      </p:sp>
      <p:pic>
        <p:nvPicPr>
          <p:cNvPr id="5" name="Picture 4"/>
          <p:cNvPicPr>
            <a:picLocks noChangeAspect="1"/>
          </p:cNvPicPr>
          <p:nvPr/>
        </p:nvPicPr>
        <p:blipFill>
          <a:blip r:embed="rId2"/>
          <a:stretch>
            <a:fillRect/>
          </a:stretch>
        </p:blipFill>
        <p:spPr>
          <a:xfrm>
            <a:off x="698093" y="3314549"/>
            <a:ext cx="10417871" cy="1437242"/>
          </a:xfrm>
          <a:prstGeom prst="rect">
            <a:avLst/>
          </a:prstGeom>
        </p:spPr>
      </p:pic>
      <p:sp>
        <p:nvSpPr>
          <p:cNvPr id="6" name="TextBox 5"/>
          <p:cNvSpPr txBox="1"/>
          <p:nvPr/>
        </p:nvSpPr>
        <p:spPr>
          <a:xfrm>
            <a:off x="927462" y="4936880"/>
            <a:ext cx="8963190" cy="923330"/>
          </a:xfrm>
          <a:prstGeom prst="rect">
            <a:avLst/>
          </a:prstGeom>
          <a:solidFill>
            <a:schemeClr val="accent5">
              <a:lumMod val="20000"/>
              <a:lumOff val="80000"/>
            </a:schemeClr>
          </a:solidFill>
        </p:spPr>
        <p:txBody>
          <a:bodyPr wrap="square" rtlCol="0">
            <a:spAutoFit/>
          </a:bodyPr>
          <a:lstStyle/>
          <a:p>
            <a:r>
              <a:rPr lang="en-US" dirty="0"/>
              <a:t>“With inflation, we are </a:t>
            </a:r>
            <a:r>
              <a:rPr lang="en-US" i="1" dirty="0"/>
              <a:t>trying to make real GDP smaller than nominal GDP</a:t>
            </a:r>
            <a:r>
              <a:rPr lang="en-US" dirty="0"/>
              <a:t>.” </a:t>
            </a:r>
          </a:p>
          <a:p>
            <a:r>
              <a:rPr lang="en-US" dirty="0"/>
              <a:t>Therefore we should put the smaller value which will usually be the Price </a:t>
            </a:r>
            <a:r>
              <a:rPr lang="en-US" dirty="0" err="1"/>
              <a:t>Index</a:t>
            </a:r>
            <a:r>
              <a:rPr lang="en-US" baseline="-25000" dirty="0" err="1"/>
              <a:t>base</a:t>
            </a:r>
            <a:r>
              <a:rPr lang="en-US" dirty="0"/>
              <a:t> on top of the fraction as the numerator. </a:t>
            </a:r>
          </a:p>
        </p:txBody>
      </p:sp>
      <p:sp>
        <p:nvSpPr>
          <p:cNvPr id="8" name="Rectangle 7"/>
          <p:cNvSpPr/>
          <p:nvPr/>
        </p:nvSpPr>
        <p:spPr>
          <a:xfrm>
            <a:off x="927462" y="1891084"/>
            <a:ext cx="7959291" cy="523220"/>
          </a:xfrm>
          <a:prstGeom prst="rect">
            <a:avLst/>
          </a:prstGeom>
          <a:ln w="38100">
            <a:solidFill>
              <a:schemeClr val="accent1">
                <a:lumMod val="50000"/>
              </a:schemeClr>
            </a:solidFill>
          </a:ln>
        </p:spPr>
        <p:txBody>
          <a:bodyPr wrap="square">
            <a:spAutoFit/>
          </a:bodyPr>
          <a:lstStyle/>
          <a:p>
            <a:r>
              <a:rPr lang="en-US" sz="2800" dirty="0"/>
              <a:t>Real GDP = Nominal GDP / GDP Deflator x 100</a:t>
            </a:r>
          </a:p>
        </p:txBody>
      </p:sp>
      <p:sp>
        <p:nvSpPr>
          <p:cNvPr id="2" name="TextBox 1"/>
          <p:cNvSpPr txBox="1"/>
          <p:nvPr/>
        </p:nvSpPr>
        <p:spPr>
          <a:xfrm>
            <a:off x="8337358" y="222331"/>
            <a:ext cx="3491345" cy="646331"/>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The general formula for RGDP</a:t>
            </a:r>
          </a:p>
          <a:p>
            <a:r>
              <a:rPr lang="en-US" sz="1200" dirty="0">
                <a:solidFill>
                  <a:srgbClr val="FF0000"/>
                </a:solidFill>
              </a:rPr>
              <a:t>= NGDP x PI/</a:t>
            </a:r>
            <a:r>
              <a:rPr lang="en-US" sz="1200" dirty="0" err="1">
                <a:solidFill>
                  <a:srgbClr val="FF0000"/>
                </a:solidFill>
              </a:rPr>
              <a:t>Pi</a:t>
            </a:r>
            <a:r>
              <a:rPr lang="en-US" sz="1200" baseline="-25000" dirty="0" err="1">
                <a:solidFill>
                  <a:srgbClr val="FF0000"/>
                </a:solidFill>
              </a:rPr>
              <a:t>base</a:t>
            </a:r>
            <a:endParaRPr lang="en-US" sz="1200" baseline="-25000" dirty="0">
              <a:solidFill>
                <a:srgbClr val="FF0000"/>
              </a:solidFill>
            </a:endParaRPr>
          </a:p>
        </p:txBody>
      </p:sp>
      <p:sp>
        <p:nvSpPr>
          <p:cNvPr id="7" name="Oval 6"/>
          <p:cNvSpPr/>
          <p:nvPr/>
        </p:nvSpPr>
        <p:spPr>
          <a:xfrm>
            <a:off x="6510867" y="3031910"/>
            <a:ext cx="4817533" cy="17198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5782733" y="4587167"/>
            <a:ext cx="1642534" cy="349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6429474" y="5932923"/>
            <a:ext cx="5399229" cy="748248"/>
          </a:xfrm>
          <a:prstGeom prst="rect">
            <a:avLst/>
          </a:prstGeom>
        </p:spPr>
      </p:pic>
      <p:sp>
        <p:nvSpPr>
          <p:cNvPr id="11" name="TextBox 10"/>
          <p:cNvSpPr txBox="1"/>
          <p:nvPr/>
        </p:nvSpPr>
        <p:spPr>
          <a:xfrm>
            <a:off x="2776451" y="5932923"/>
            <a:ext cx="3582785" cy="829298"/>
          </a:xfrm>
          <a:prstGeom prst="rect">
            <a:avLst/>
          </a:prstGeom>
          <a:solidFill>
            <a:schemeClr val="accent1">
              <a:lumMod val="20000"/>
              <a:lumOff val="80000"/>
            </a:schemeClr>
          </a:solidFill>
        </p:spPr>
        <p:txBody>
          <a:bodyPr wrap="square" rtlCol="0">
            <a:spAutoFit/>
          </a:bodyPr>
          <a:lstStyle/>
          <a:p>
            <a:r>
              <a:rPr lang="en-US" sz="1600" dirty="0"/>
              <a:t>We are actually taking the ratios of RGDP/NGDP and Price Indexes… they must be equal and then we rearrange!</a:t>
            </a:r>
          </a:p>
        </p:txBody>
      </p:sp>
      <p:sp>
        <p:nvSpPr>
          <p:cNvPr id="12" name="TextBox 11"/>
          <p:cNvSpPr txBox="1"/>
          <p:nvPr/>
        </p:nvSpPr>
        <p:spPr>
          <a:xfrm>
            <a:off x="8728363" y="3514705"/>
            <a:ext cx="1504604"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Earlier year</a:t>
            </a:r>
          </a:p>
        </p:txBody>
      </p:sp>
      <p:sp>
        <p:nvSpPr>
          <p:cNvPr id="15" name="TextBox 14"/>
          <p:cNvSpPr txBox="1"/>
          <p:nvPr/>
        </p:nvSpPr>
        <p:spPr>
          <a:xfrm>
            <a:off x="10576098" y="5787496"/>
            <a:ext cx="1504604"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Earlier year</a:t>
            </a:r>
          </a:p>
        </p:txBody>
      </p:sp>
    </p:spTree>
    <p:extLst>
      <p:ext uri="{BB962C8B-B14F-4D97-AF65-F5344CB8AC3E}">
        <p14:creationId xmlns:p14="http://schemas.microsoft.com/office/powerpoint/2010/main" val="10825631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general formula for finding RGDP using price indexes? Bonus: How do we find this equation?</a:t>
            </a:r>
          </a:p>
          <a:p>
            <a:r>
              <a:rPr lang="en-US" dirty="0">
                <a:solidFill>
                  <a:srgbClr val="FF0000"/>
                </a:solidFill>
              </a:rPr>
              <a:t>RGDP = NGDP x </a:t>
            </a:r>
            <a:r>
              <a:rPr lang="en-US" dirty="0" err="1">
                <a:solidFill>
                  <a:srgbClr val="FF0000"/>
                </a:solidFill>
              </a:rPr>
              <a:t>PI</a:t>
            </a:r>
            <a:r>
              <a:rPr lang="en-US" baseline="-25000" dirty="0" err="1">
                <a:solidFill>
                  <a:srgbClr val="FF0000"/>
                </a:solidFill>
              </a:rPr>
              <a:t>earlier</a:t>
            </a:r>
            <a:r>
              <a:rPr lang="en-US" dirty="0">
                <a:solidFill>
                  <a:srgbClr val="FF0000"/>
                </a:solidFill>
              </a:rPr>
              <a:t> / </a:t>
            </a:r>
            <a:r>
              <a:rPr lang="en-US" dirty="0" err="1">
                <a:solidFill>
                  <a:srgbClr val="FF0000"/>
                </a:solidFill>
              </a:rPr>
              <a:t>Pi</a:t>
            </a:r>
            <a:r>
              <a:rPr lang="en-US" baseline="-25000" dirty="0" err="1">
                <a:solidFill>
                  <a:srgbClr val="FF0000"/>
                </a:solidFill>
              </a:rPr>
              <a:t>current</a:t>
            </a:r>
            <a:endParaRPr lang="en-US" baseline="-25000" dirty="0">
              <a:solidFill>
                <a:srgbClr val="FF0000"/>
              </a:solidFill>
            </a:endParaRPr>
          </a:p>
          <a:p>
            <a:r>
              <a:rPr lang="en-US" dirty="0">
                <a:solidFill>
                  <a:srgbClr val="FF0000"/>
                </a:solidFill>
              </a:rPr>
              <a:t>We can get this by considering the ratio of indexes to GDP.</a:t>
            </a:r>
          </a:p>
          <a:p>
            <a:pPr lvl="1"/>
            <a:r>
              <a:rPr lang="en-US" dirty="0">
                <a:solidFill>
                  <a:srgbClr val="FF0000"/>
                </a:solidFill>
              </a:rPr>
              <a:t>The ratio of NGDP to RGDP = the ratio of </a:t>
            </a:r>
            <a:r>
              <a:rPr lang="en-US" dirty="0" err="1">
                <a:solidFill>
                  <a:srgbClr val="FF0000"/>
                </a:solidFill>
              </a:rPr>
              <a:t>PI</a:t>
            </a:r>
            <a:r>
              <a:rPr lang="en-US" baseline="-25000" dirty="0" err="1">
                <a:solidFill>
                  <a:srgbClr val="FF0000"/>
                </a:solidFill>
              </a:rPr>
              <a:t>current</a:t>
            </a:r>
            <a:r>
              <a:rPr lang="en-US" dirty="0">
                <a:solidFill>
                  <a:srgbClr val="FF0000"/>
                </a:solidFill>
              </a:rPr>
              <a:t> to </a:t>
            </a:r>
            <a:r>
              <a:rPr lang="en-US" dirty="0" err="1">
                <a:solidFill>
                  <a:srgbClr val="FF0000"/>
                </a:solidFill>
              </a:rPr>
              <a:t>PI</a:t>
            </a:r>
            <a:r>
              <a:rPr lang="en-US" baseline="-25000" dirty="0" err="1">
                <a:solidFill>
                  <a:srgbClr val="FF0000"/>
                </a:solidFill>
              </a:rPr>
              <a:t>base</a:t>
            </a:r>
            <a:r>
              <a:rPr lang="en-US" baseline="-25000" dirty="0">
                <a:solidFill>
                  <a:srgbClr val="FF0000"/>
                </a:solidFill>
              </a:rPr>
              <a:t>/earlier year</a:t>
            </a:r>
          </a:p>
        </p:txBody>
      </p:sp>
    </p:spTree>
    <p:extLst>
      <p:ext uri="{BB962C8B-B14F-4D97-AF65-F5344CB8AC3E}">
        <p14:creationId xmlns:p14="http://schemas.microsoft.com/office/powerpoint/2010/main" val="103117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5077"/>
          </a:xfrm>
        </p:spPr>
        <p:txBody>
          <a:bodyPr>
            <a:normAutofit fontScale="90000"/>
          </a:bodyPr>
          <a:lstStyle/>
          <a:p>
            <a:endParaRPr lang="en-US"/>
          </a:p>
        </p:txBody>
      </p:sp>
      <p:sp>
        <p:nvSpPr>
          <p:cNvPr id="3" name="Content Placeholder 2"/>
          <p:cNvSpPr>
            <a:spLocks noGrp="1"/>
          </p:cNvSpPr>
          <p:nvPr>
            <p:ph idx="1"/>
          </p:nvPr>
        </p:nvSpPr>
        <p:spPr>
          <a:xfrm>
            <a:off x="607291" y="3484481"/>
            <a:ext cx="5266765" cy="1615329"/>
          </a:xfrm>
        </p:spPr>
        <p:txBody>
          <a:bodyPr/>
          <a:lstStyle/>
          <a:p>
            <a:r>
              <a:rPr lang="en-US" dirty="0"/>
              <a:t>Consider the following info:</a:t>
            </a:r>
          </a:p>
          <a:p>
            <a:r>
              <a:rPr lang="en-US" dirty="0"/>
              <a:t>Calculate the real GDP in 2013 and 2014.</a:t>
            </a:r>
          </a:p>
          <a:p>
            <a:endParaRPr lang="en-US" dirty="0"/>
          </a:p>
        </p:txBody>
      </p:sp>
      <p:pic>
        <p:nvPicPr>
          <p:cNvPr id="10" name="Picture 9"/>
          <p:cNvPicPr/>
          <p:nvPr/>
        </p:nvPicPr>
        <p:blipFill>
          <a:blip r:embed="rId2"/>
          <a:stretch>
            <a:fillRect/>
          </a:stretch>
        </p:blipFill>
        <p:spPr>
          <a:xfrm>
            <a:off x="5781964" y="3232162"/>
            <a:ext cx="5499846" cy="1867648"/>
          </a:xfrm>
          <a:prstGeom prst="rect">
            <a:avLst/>
          </a:prstGeom>
        </p:spPr>
      </p:pic>
      <p:sp>
        <p:nvSpPr>
          <p:cNvPr id="4" name="Rectangle 3"/>
          <p:cNvSpPr/>
          <p:nvPr/>
        </p:nvSpPr>
        <p:spPr>
          <a:xfrm>
            <a:off x="1442361" y="5465577"/>
            <a:ext cx="8237259" cy="954107"/>
          </a:xfrm>
          <a:prstGeom prst="rect">
            <a:avLst/>
          </a:prstGeom>
        </p:spPr>
        <p:txBody>
          <a:bodyPr wrap="square">
            <a:spAutoFit/>
          </a:bodyPr>
          <a:lstStyle/>
          <a:p>
            <a:r>
              <a:rPr lang="en-US" sz="2800" dirty="0">
                <a:solidFill>
                  <a:srgbClr val="FF0000"/>
                </a:solidFill>
              </a:rPr>
              <a:t>Real GDP in 2013: $12bn x (100 / 100) = $12bn</a:t>
            </a:r>
          </a:p>
          <a:p>
            <a:r>
              <a:rPr lang="en-US" sz="2800" dirty="0">
                <a:solidFill>
                  <a:srgbClr val="FF0000"/>
                </a:solidFill>
              </a:rPr>
              <a:t>Real GDP in 2014: $15bn x (100 / 107) = $14.02bn</a:t>
            </a:r>
          </a:p>
        </p:txBody>
      </p:sp>
      <p:pic>
        <p:nvPicPr>
          <p:cNvPr id="7" name="Picture 6"/>
          <p:cNvPicPr>
            <a:picLocks noChangeAspect="1"/>
          </p:cNvPicPr>
          <p:nvPr/>
        </p:nvPicPr>
        <p:blipFill>
          <a:blip r:embed="rId3"/>
          <a:stretch>
            <a:fillRect/>
          </a:stretch>
        </p:blipFill>
        <p:spPr>
          <a:xfrm>
            <a:off x="1068066" y="1467703"/>
            <a:ext cx="8731627" cy="1334320"/>
          </a:xfrm>
          <a:prstGeom prst="rect">
            <a:avLst/>
          </a:prstGeom>
        </p:spPr>
      </p:pic>
      <p:sp>
        <p:nvSpPr>
          <p:cNvPr id="8" name="TextBox 7"/>
          <p:cNvSpPr txBox="1"/>
          <p:nvPr/>
        </p:nvSpPr>
        <p:spPr>
          <a:xfrm>
            <a:off x="7779585" y="1572184"/>
            <a:ext cx="1504604"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Earlier year</a:t>
            </a:r>
          </a:p>
        </p:txBody>
      </p:sp>
    </p:spTree>
    <p:extLst>
      <p:ext uri="{BB962C8B-B14F-4D97-AF65-F5344CB8AC3E}">
        <p14:creationId xmlns:p14="http://schemas.microsoft.com/office/powerpoint/2010/main" val="32313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851710"/>
            <a:ext cx="5340927" cy="3325252"/>
          </a:xfrm>
        </p:spPr>
        <p:txBody>
          <a:bodyPr/>
          <a:lstStyle/>
          <a:p>
            <a:r>
              <a:rPr lang="en-US" dirty="0">
                <a:solidFill>
                  <a:srgbClr val="FF0000"/>
                </a:solidFill>
              </a:rPr>
              <a:t>RGDP = NGDP x </a:t>
            </a:r>
            <a:r>
              <a:rPr lang="en-US" dirty="0" err="1">
                <a:solidFill>
                  <a:srgbClr val="FF0000"/>
                </a:solidFill>
              </a:rPr>
              <a:t>PI</a:t>
            </a:r>
            <a:r>
              <a:rPr lang="en-US" baseline="-25000" dirty="0" err="1">
                <a:solidFill>
                  <a:srgbClr val="FF0000"/>
                </a:solidFill>
              </a:rPr>
              <a:t>base</a:t>
            </a:r>
            <a:r>
              <a:rPr lang="en-US" dirty="0">
                <a:solidFill>
                  <a:srgbClr val="FF0000"/>
                </a:solidFill>
              </a:rPr>
              <a:t> / </a:t>
            </a:r>
            <a:r>
              <a:rPr lang="en-US" dirty="0" err="1">
                <a:solidFill>
                  <a:srgbClr val="FF0000"/>
                </a:solidFill>
              </a:rPr>
              <a:t>Pi</a:t>
            </a:r>
            <a:r>
              <a:rPr lang="en-US" baseline="-25000" dirty="0" err="1">
                <a:solidFill>
                  <a:srgbClr val="FF0000"/>
                </a:solidFill>
              </a:rPr>
              <a:t>current</a:t>
            </a:r>
            <a:endParaRPr lang="en-US" baseline="-25000" dirty="0">
              <a:solidFill>
                <a:srgbClr val="FF0000"/>
              </a:solidFill>
            </a:endParaRPr>
          </a:p>
          <a:p>
            <a:r>
              <a:rPr lang="en-US" dirty="0">
                <a:solidFill>
                  <a:srgbClr val="FF0000"/>
                </a:solidFill>
              </a:rPr>
              <a:t>= 2.4 billion x 111 / 107</a:t>
            </a:r>
          </a:p>
          <a:p>
            <a:r>
              <a:rPr lang="en-US" dirty="0">
                <a:solidFill>
                  <a:srgbClr val="FF0000"/>
                </a:solidFill>
              </a:rPr>
              <a:t>= 2.47 billion</a:t>
            </a:r>
          </a:p>
        </p:txBody>
      </p:sp>
      <p:pic>
        <p:nvPicPr>
          <p:cNvPr id="4" name="Picture 3"/>
          <p:cNvPicPr>
            <a:picLocks noChangeAspect="1"/>
          </p:cNvPicPr>
          <p:nvPr/>
        </p:nvPicPr>
        <p:blipFill>
          <a:blip r:embed="rId2"/>
          <a:stretch>
            <a:fillRect/>
          </a:stretch>
        </p:blipFill>
        <p:spPr>
          <a:xfrm>
            <a:off x="630671" y="547527"/>
            <a:ext cx="11510656" cy="2121781"/>
          </a:xfrm>
          <a:prstGeom prst="rect">
            <a:avLst/>
          </a:prstGeom>
        </p:spPr>
      </p:pic>
      <p:sp>
        <p:nvSpPr>
          <p:cNvPr id="5" name="TextBox 4"/>
          <p:cNvSpPr txBox="1"/>
          <p:nvPr/>
        </p:nvSpPr>
        <p:spPr>
          <a:xfrm>
            <a:off x="6251171" y="2768138"/>
            <a:ext cx="4995949" cy="646331"/>
          </a:xfrm>
          <a:prstGeom prst="rect">
            <a:avLst/>
          </a:prstGeom>
          <a:solidFill>
            <a:schemeClr val="accent6">
              <a:lumMod val="20000"/>
              <a:lumOff val="80000"/>
            </a:schemeClr>
          </a:solidFill>
        </p:spPr>
        <p:txBody>
          <a:bodyPr wrap="square" rtlCol="0">
            <a:spAutoFit/>
          </a:bodyPr>
          <a:lstStyle/>
          <a:p>
            <a:r>
              <a:rPr lang="en-US" dirty="0"/>
              <a:t>Note: we can’t use the GDP Deflator version of this equation because the earlier year index is not 100. </a:t>
            </a:r>
          </a:p>
        </p:txBody>
      </p:sp>
    </p:spTree>
    <p:extLst>
      <p:ext uri="{BB962C8B-B14F-4D97-AF65-F5344CB8AC3E}">
        <p14:creationId xmlns:p14="http://schemas.microsoft.com/office/powerpoint/2010/main" val="78385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16132" y="457199"/>
            <a:ext cx="5300135" cy="5719763"/>
          </a:xfrm>
        </p:spPr>
        <p:txBody>
          <a:bodyPr>
            <a:normAutofit/>
          </a:bodyPr>
          <a:lstStyle/>
          <a:p>
            <a:r>
              <a:rPr lang="en-AU" dirty="0">
                <a:solidFill>
                  <a:srgbClr val="FF0000"/>
                </a:solidFill>
              </a:rPr>
              <a:t>A. Country A = (4000 – 2000) / 2000 x 100% = 100%</a:t>
            </a:r>
          </a:p>
          <a:p>
            <a:r>
              <a:rPr lang="en-AU" dirty="0">
                <a:solidFill>
                  <a:srgbClr val="FF0000"/>
                </a:solidFill>
              </a:rPr>
              <a:t>Country B = (6000 – 2000) / 2000 x 100% = 200%</a:t>
            </a:r>
          </a:p>
          <a:p>
            <a:r>
              <a:rPr lang="en-AU" dirty="0">
                <a:solidFill>
                  <a:srgbClr val="FF0000"/>
                </a:solidFill>
              </a:rPr>
              <a:t>B. Country A – stayed the same</a:t>
            </a:r>
          </a:p>
          <a:p>
            <a:r>
              <a:rPr lang="en-AU" dirty="0">
                <a:solidFill>
                  <a:srgbClr val="FF0000"/>
                </a:solidFill>
              </a:rPr>
              <a:t>Country B – doubled (100 to 200)</a:t>
            </a:r>
          </a:p>
          <a:p>
            <a:r>
              <a:rPr lang="en-AU" dirty="0">
                <a:solidFill>
                  <a:srgbClr val="FF0000"/>
                </a:solidFill>
              </a:rPr>
              <a:t>C. Real </a:t>
            </a:r>
            <a:r>
              <a:rPr lang="en-AU" dirty="0" err="1">
                <a:solidFill>
                  <a:srgbClr val="FF0000"/>
                </a:solidFill>
              </a:rPr>
              <a:t>GDP</a:t>
            </a:r>
            <a:r>
              <a:rPr lang="en-AU" baseline="-25000" dirty="0" err="1">
                <a:solidFill>
                  <a:srgbClr val="FF0000"/>
                </a:solidFill>
              </a:rPr>
              <a:t>CountryA</a:t>
            </a:r>
            <a:r>
              <a:rPr lang="en-AU" dirty="0">
                <a:solidFill>
                  <a:srgbClr val="FF0000"/>
                </a:solidFill>
              </a:rPr>
              <a:t> = Nominal GDP x (Price </a:t>
            </a:r>
            <a:r>
              <a:rPr lang="en-AU" dirty="0" err="1">
                <a:solidFill>
                  <a:srgbClr val="FF0000"/>
                </a:solidFill>
              </a:rPr>
              <a:t>Level</a:t>
            </a:r>
            <a:r>
              <a:rPr lang="en-AU" baseline="-25000" dirty="0" err="1">
                <a:solidFill>
                  <a:srgbClr val="FF0000"/>
                </a:solidFill>
              </a:rPr>
              <a:t>baseyear</a:t>
            </a:r>
            <a:r>
              <a:rPr lang="en-AU" dirty="0">
                <a:solidFill>
                  <a:srgbClr val="FF0000"/>
                </a:solidFill>
              </a:rPr>
              <a:t>/ Price </a:t>
            </a:r>
            <a:r>
              <a:rPr lang="en-AU" dirty="0" err="1">
                <a:solidFill>
                  <a:srgbClr val="FF0000"/>
                </a:solidFill>
              </a:rPr>
              <a:t>Level</a:t>
            </a:r>
            <a:r>
              <a:rPr lang="en-AU" baseline="-25000" dirty="0" err="1">
                <a:solidFill>
                  <a:srgbClr val="FF0000"/>
                </a:solidFill>
              </a:rPr>
              <a:t>new</a:t>
            </a:r>
            <a:r>
              <a:rPr lang="en-AU" dirty="0">
                <a:solidFill>
                  <a:srgbClr val="FF0000"/>
                </a:solidFill>
              </a:rPr>
              <a:t>) = 4000 x (100/100) = 4000</a:t>
            </a:r>
            <a:endParaRPr lang="en-AU" baseline="-25000" dirty="0">
              <a:solidFill>
                <a:srgbClr val="FF0000"/>
              </a:solidFill>
            </a:endParaRPr>
          </a:p>
          <a:p>
            <a:r>
              <a:rPr lang="en-AU" dirty="0">
                <a:solidFill>
                  <a:srgbClr val="FF0000"/>
                </a:solidFill>
              </a:rPr>
              <a:t>Real </a:t>
            </a:r>
            <a:r>
              <a:rPr lang="en-AU" dirty="0" err="1">
                <a:solidFill>
                  <a:srgbClr val="FF0000"/>
                </a:solidFill>
              </a:rPr>
              <a:t>GDP</a:t>
            </a:r>
            <a:r>
              <a:rPr lang="en-AU" baseline="-25000" dirty="0" err="1">
                <a:solidFill>
                  <a:srgbClr val="FF0000"/>
                </a:solidFill>
              </a:rPr>
              <a:t>CountryB</a:t>
            </a:r>
            <a:r>
              <a:rPr lang="en-AU" dirty="0">
                <a:solidFill>
                  <a:srgbClr val="FF0000"/>
                </a:solidFill>
              </a:rPr>
              <a:t> = Nominal GDP x (Price </a:t>
            </a:r>
            <a:r>
              <a:rPr lang="en-AU" dirty="0" err="1">
                <a:solidFill>
                  <a:srgbClr val="FF0000"/>
                </a:solidFill>
              </a:rPr>
              <a:t>Level</a:t>
            </a:r>
            <a:r>
              <a:rPr lang="en-AU" baseline="-25000" dirty="0" err="1">
                <a:solidFill>
                  <a:srgbClr val="FF0000"/>
                </a:solidFill>
              </a:rPr>
              <a:t>baseyear</a:t>
            </a:r>
            <a:r>
              <a:rPr lang="en-AU" dirty="0">
                <a:solidFill>
                  <a:srgbClr val="FF0000"/>
                </a:solidFill>
              </a:rPr>
              <a:t>/ Price </a:t>
            </a:r>
            <a:r>
              <a:rPr lang="en-AU" dirty="0" err="1">
                <a:solidFill>
                  <a:srgbClr val="FF0000"/>
                </a:solidFill>
              </a:rPr>
              <a:t>Level</a:t>
            </a:r>
            <a:r>
              <a:rPr lang="en-AU" baseline="-25000" dirty="0" err="1">
                <a:solidFill>
                  <a:srgbClr val="FF0000"/>
                </a:solidFill>
              </a:rPr>
              <a:t>new</a:t>
            </a:r>
            <a:r>
              <a:rPr lang="en-AU" dirty="0">
                <a:solidFill>
                  <a:srgbClr val="FF0000"/>
                </a:solidFill>
              </a:rPr>
              <a:t>) = 6000 x (100/200) = 3000</a:t>
            </a:r>
          </a:p>
          <a:p>
            <a:endParaRPr lang="en-AU" dirty="0">
              <a:solidFill>
                <a:srgbClr val="FF0000"/>
              </a:solidFill>
            </a:endParaRPr>
          </a:p>
          <a:p>
            <a:endParaRPr lang="en-AU" dirty="0">
              <a:solidFill>
                <a:srgbClr val="FF0000"/>
              </a:solidFill>
            </a:endParaRPr>
          </a:p>
        </p:txBody>
      </p:sp>
      <p:pic>
        <p:nvPicPr>
          <p:cNvPr id="4" name="Picture 3"/>
          <p:cNvPicPr>
            <a:picLocks noChangeAspect="1"/>
          </p:cNvPicPr>
          <p:nvPr/>
        </p:nvPicPr>
        <p:blipFill>
          <a:blip r:embed="rId2"/>
          <a:stretch>
            <a:fillRect/>
          </a:stretch>
        </p:blipFill>
        <p:spPr>
          <a:xfrm>
            <a:off x="363541" y="212682"/>
            <a:ext cx="5801535" cy="5744377"/>
          </a:xfrm>
          <a:prstGeom prst="rect">
            <a:avLst/>
          </a:prstGeom>
        </p:spPr>
      </p:pic>
    </p:spTree>
    <p:extLst>
      <p:ext uri="{BB962C8B-B14F-4D97-AF65-F5344CB8AC3E}">
        <p14:creationId xmlns:p14="http://schemas.microsoft.com/office/powerpoint/2010/main" val="115531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16132" y="457199"/>
            <a:ext cx="5300135" cy="5719763"/>
          </a:xfrm>
        </p:spPr>
        <p:txBody>
          <a:bodyPr>
            <a:normAutofit/>
          </a:bodyPr>
          <a:lstStyle/>
          <a:p>
            <a:r>
              <a:rPr lang="en-AU" dirty="0">
                <a:solidFill>
                  <a:srgbClr val="FF0000"/>
                </a:solidFill>
              </a:rPr>
              <a:t>D. Country A = (4000 – 2000) / 2000 x 100% = 100%</a:t>
            </a:r>
          </a:p>
          <a:p>
            <a:r>
              <a:rPr lang="en-AU" dirty="0">
                <a:solidFill>
                  <a:srgbClr val="FF0000"/>
                </a:solidFill>
              </a:rPr>
              <a:t>Country B = (3000 – 2000) / 2000 x 100% = 50%</a:t>
            </a:r>
          </a:p>
          <a:p>
            <a:r>
              <a:rPr lang="en-AU" dirty="0">
                <a:solidFill>
                  <a:srgbClr val="FF0000"/>
                </a:solidFill>
              </a:rPr>
              <a:t>E. Country A:</a:t>
            </a:r>
          </a:p>
          <a:p>
            <a:pPr lvl="1"/>
            <a:r>
              <a:rPr lang="en-AU" dirty="0">
                <a:solidFill>
                  <a:srgbClr val="FF0000"/>
                </a:solidFill>
              </a:rPr>
              <a:t>Real GDP per capita</a:t>
            </a:r>
            <a:r>
              <a:rPr lang="en-AU" baseline="-25000" dirty="0">
                <a:solidFill>
                  <a:srgbClr val="FF0000"/>
                </a:solidFill>
              </a:rPr>
              <a:t>2005</a:t>
            </a:r>
            <a:r>
              <a:rPr lang="en-AU" dirty="0">
                <a:solidFill>
                  <a:srgbClr val="FF0000"/>
                </a:solidFill>
              </a:rPr>
              <a:t> = 2000 / 10 people = $200</a:t>
            </a:r>
          </a:p>
          <a:p>
            <a:pPr lvl="1"/>
            <a:r>
              <a:rPr lang="en-AU" dirty="0">
                <a:solidFill>
                  <a:srgbClr val="FF0000"/>
                </a:solidFill>
              </a:rPr>
              <a:t>Real GDP per capita</a:t>
            </a:r>
            <a:r>
              <a:rPr lang="en-AU" baseline="-25000" dirty="0">
                <a:solidFill>
                  <a:srgbClr val="FF0000"/>
                </a:solidFill>
              </a:rPr>
              <a:t>2010</a:t>
            </a:r>
            <a:r>
              <a:rPr lang="en-AU" dirty="0">
                <a:solidFill>
                  <a:srgbClr val="FF0000"/>
                </a:solidFill>
              </a:rPr>
              <a:t> = 4000 / 20 people = $200</a:t>
            </a:r>
          </a:p>
          <a:p>
            <a:r>
              <a:rPr lang="en-AU" dirty="0">
                <a:solidFill>
                  <a:srgbClr val="FF0000"/>
                </a:solidFill>
              </a:rPr>
              <a:t>E. Country B:</a:t>
            </a:r>
          </a:p>
          <a:p>
            <a:pPr lvl="1"/>
            <a:r>
              <a:rPr lang="en-AU" dirty="0">
                <a:solidFill>
                  <a:srgbClr val="FF0000"/>
                </a:solidFill>
              </a:rPr>
              <a:t>Real GDP per capita</a:t>
            </a:r>
            <a:r>
              <a:rPr lang="en-AU" baseline="-25000" dirty="0">
                <a:solidFill>
                  <a:srgbClr val="FF0000"/>
                </a:solidFill>
              </a:rPr>
              <a:t>2005</a:t>
            </a:r>
            <a:r>
              <a:rPr lang="en-AU" dirty="0">
                <a:solidFill>
                  <a:srgbClr val="FF0000"/>
                </a:solidFill>
              </a:rPr>
              <a:t> = 2000 / 10 people = $200</a:t>
            </a:r>
          </a:p>
          <a:p>
            <a:pPr lvl="1"/>
            <a:r>
              <a:rPr lang="en-AU" dirty="0">
                <a:solidFill>
                  <a:srgbClr val="FF0000"/>
                </a:solidFill>
              </a:rPr>
              <a:t>Real GDP per capita</a:t>
            </a:r>
            <a:r>
              <a:rPr lang="en-AU" baseline="-25000" dirty="0">
                <a:solidFill>
                  <a:srgbClr val="FF0000"/>
                </a:solidFill>
              </a:rPr>
              <a:t>2010</a:t>
            </a:r>
            <a:r>
              <a:rPr lang="en-AU" dirty="0">
                <a:solidFill>
                  <a:srgbClr val="FF0000"/>
                </a:solidFill>
              </a:rPr>
              <a:t> = 3000 / 15 people = $200</a:t>
            </a:r>
          </a:p>
          <a:p>
            <a:endParaRPr lang="en-AU" dirty="0">
              <a:solidFill>
                <a:srgbClr val="FF0000"/>
              </a:solidFill>
            </a:endParaRPr>
          </a:p>
          <a:p>
            <a:endParaRPr lang="en-AU" dirty="0">
              <a:solidFill>
                <a:srgbClr val="FF0000"/>
              </a:solidFill>
            </a:endParaRPr>
          </a:p>
          <a:p>
            <a:endParaRPr lang="en-AU" dirty="0">
              <a:solidFill>
                <a:srgbClr val="FF0000"/>
              </a:solidFill>
            </a:endParaRPr>
          </a:p>
        </p:txBody>
      </p:sp>
      <p:pic>
        <p:nvPicPr>
          <p:cNvPr id="4" name="Picture 3"/>
          <p:cNvPicPr>
            <a:picLocks noChangeAspect="1"/>
          </p:cNvPicPr>
          <p:nvPr/>
        </p:nvPicPr>
        <p:blipFill>
          <a:blip r:embed="rId2"/>
          <a:stretch>
            <a:fillRect/>
          </a:stretch>
        </p:blipFill>
        <p:spPr>
          <a:xfrm>
            <a:off x="363541" y="212682"/>
            <a:ext cx="5801535" cy="5744377"/>
          </a:xfrm>
          <a:prstGeom prst="rect">
            <a:avLst/>
          </a:prstGeom>
        </p:spPr>
      </p:pic>
      <p:sp>
        <p:nvSpPr>
          <p:cNvPr id="2" name="TextBox 1"/>
          <p:cNvSpPr txBox="1"/>
          <p:nvPr/>
        </p:nvSpPr>
        <p:spPr>
          <a:xfrm>
            <a:off x="147781" y="1828800"/>
            <a:ext cx="572655" cy="600164"/>
          </a:xfrm>
          <a:prstGeom prst="rect">
            <a:avLst/>
          </a:prstGeom>
          <a:noFill/>
        </p:spPr>
        <p:txBody>
          <a:bodyPr wrap="square" rtlCol="0">
            <a:spAutoFit/>
          </a:bodyPr>
          <a:lstStyle/>
          <a:p>
            <a:r>
              <a:rPr lang="en-US" sz="1100" dirty="0">
                <a:solidFill>
                  <a:srgbClr val="FF0000"/>
                </a:solidFill>
              </a:rPr>
              <a:t>Could skip to part c</a:t>
            </a:r>
          </a:p>
        </p:txBody>
      </p:sp>
    </p:spTree>
    <p:extLst>
      <p:ext uri="{BB962C8B-B14F-4D97-AF65-F5344CB8AC3E}">
        <p14:creationId xmlns:p14="http://schemas.microsoft.com/office/powerpoint/2010/main" val="159326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716" y="182014"/>
            <a:ext cx="10515600" cy="633968"/>
          </a:xfrm>
        </p:spPr>
        <p:txBody>
          <a:bodyPr>
            <a:normAutofit fontScale="90000"/>
          </a:bodyPr>
          <a:lstStyle/>
          <a:p>
            <a:r>
              <a:rPr lang="en-US" dirty="0"/>
              <a:t>RGDP Summary</a:t>
            </a:r>
          </a:p>
        </p:txBody>
      </p:sp>
      <p:sp>
        <p:nvSpPr>
          <p:cNvPr id="3" name="Content Placeholder 2"/>
          <p:cNvSpPr>
            <a:spLocks noGrp="1"/>
          </p:cNvSpPr>
          <p:nvPr>
            <p:ph idx="1"/>
          </p:nvPr>
        </p:nvSpPr>
        <p:spPr>
          <a:xfrm>
            <a:off x="472132" y="815982"/>
            <a:ext cx="10515600" cy="4351338"/>
          </a:xfrm>
        </p:spPr>
        <p:txBody>
          <a:bodyPr/>
          <a:lstStyle/>
          <a:p>
            <a:r>
              <a:rPr lang="en-US" dirty="0"/>
              <a:t>RGDP shows GDP </a:t>
            </a:r>
            <a:r>
              <a:rPr lang="en-US" b="1" u="sng" dirty="0"/>
              <a:t>without</a:t>
            </a:r>
            <a:r>
              <a:rPr lang="en-US" dirty="0"/>
              <a:t> the effects of inflation.</a:t>
            </a:r>
          </a:p>
          <a:p>
            <a:pPr lvl="1"/>
            <a:r>
              <a:rPr lang="en-US" dirty="0"/>
              <a:t>RGDP &lt; NGDP when we have inflation</a:t>
            </a:r>
          </a:p>
          <a:p>
            <a:pPr lvl="1"/>
            <a:r>
              <a:rPr lang="en-US" dirty="0"/>
              <a:t>RGDP &gt; NGDP when we have deflation</a:t>
            </a:r>
          </a:p>
          <a:p>
            <a:pPr lvl="1"/>
            <a:r>
              <a:rPr lang="en-US" dirty="0"/>
              <a:t>RGDP = NGDP in the base year and when we have neither inflation/deflation</a:t>
            </a:r>
          </a:p>
          <a:p>
            <a:endParaRPr lang="en-US" dirty="0"/>
          </a:p>
        </p:txBody>
      </p:sp>
      <p:sp>
        <p:nvSpPr>
          <p:cNvPr id="4" name="TextBox 3"/>
          <p:cNvSpPr txBox="1"/>
          <p:nvPr/>
        </p:nvSpPr>
        <p:spPr>
          <a:xfrm>
            <a:off x="640716" y="5037081"/>
            <a:ext cx="4611729" cy="923330"/>
          </a:xfrm>
          <a:prstGeom prst="rect">
            <a:avLst/>
          </a:prstGeom>
          <a:solidFill>
            <a:schemeClr val="accent6">
              <a:lumMod val="20000"/>
              <a:lumOff val="80000"/>
            </a:schemeClr>
          </a:solidFill>
        </p:spPr>
        <p:txBody>
          <a:bodyPr wrap="square" rtlCol="0">
            <a:spAutoFit/>
          </a:bodyPr>
          <a:lstStyle/>
          <a:p>
            <a:r>
              <a:rPr lang="en-US" b="1" dirty="0"/>
              <a:t>Calculating GDP with Price and Quantity</a:t>
            </a:r>
          </a:p>
          <a:p>
            <a:r>
              <a:rPr lang="en-US" dirty="0"/>
              <a:t>NGDP = </a:t>
            </a:r>
            <a:r>
              <a:rPr lang="en-US" dirty="0" err="1"/>
              <a:t>Prices</a:t>
            </a:r>
            <a:r>
              <a:rPr lang="en-US" baseline="-25000" dirty="0" err="1"/>
              <a:t>current</a:t>
            </a:r>
            <a:r>
              <a:rPr lang="en-US" dirty="0"/>
              <a:t> x </a:t>
            </a:r>
            <a:r>
              <a:rPr lang="en-US" dirty="0" err="1"/>
              <a:t>Quantity</a:t>
            </a:r>
            <a:r>
              <a:rPr lang="en-US" baseline="-25000" dirty="0" err="1"/>
              <a:t>current</a:t>
            </a:r>
            <a:endParaRPr lang="en-US" baseline="-25000" dirty="0"/>
          </a:p>
          <a:p>
            <a:r>
              <a:rPr lang="en-US" dirty="0"/>
              <a:t>RGDP = </a:t>
            </a:r>
            <a:r>
              <a:rPr lang="en-US" dirty="0" err="1"/>
              <a:t>Prices</a:t>
            </a:r>
            <a:r>
              <a:rPr lang="en-US" baseline="-25000" dirty="0" err="1"/>
              <a:t>base</a:t>
            </a:r>
            <a:r>
              <a:rPr lang="en-US" dirty="0"/>
              <a:t> x </a:t>
            </a:r>
            <a:r>
              <a:rPr lang="en-US" dirty="0" err="1"/>
              <a:t>Quantity</a:t>
            </a:r>
            <a:r>
              <a:rPr lang="en-US" baseline="-25000" dirty="0" err="1"/>
              <a:t>current</a:t>
            </a:r>
            <a:endParaRPr lang="en-US" dirty="0"/>
          </a:p>
        </p:txBody>
      </p:sp>
      <p:sp>
        <p:nvSpPr>
          <p:cNvPr id="5" name="Rectangle 4"/>
          <p:cNvSpPr/>
          <p:nvPr/>
        </p:nvSpPr>
        <p:spPr>
          <a:xfrm>
            <a:off x="472132" y="2762284"/>
            <a:ext cx="7992170" cy="1905465"/>
          </a:xfrm>
          <a:prstGeom prst="rect">
            <a:avLst/>
          </a:prstGeom>
          <a:solidFill>
            <a:schemeClr val="accent2">
              <a:lumMod val="20000"/>
              <a:lumOff val="8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623433" y="2818541"/>
            <a:ext cx="1862050" cy="338554"/>
          </a:xfrm>
          <a:prstGeom prst="rect">
            <a:avLst/>
          </a:prstGeom>
          <a:solidFill>
            <a:schemeClr val="accent3">
              <a:lumMod val="40000"/>
              <a:lumOff val="60000"/>
            </a:schemeClr>
          </a:solidFill>
        </p:spPr>
        <p:txBody>
          <a:bodyPr wrap="square" rtlCol="0">
            <a:spAutoFit/>
          </a:bodyPr>
          <a:lstStyle/>
          <a:p>
            <a:r>
              <a:rPr lang="en-US" sz="1600" dirty="0"/>
              <a:t>General Formula</a:t>
            </a:r>
          </a:p>
        </p:txBody>
      </p:sp>
      <p:sp>
        <p:nvSpPr>
          <p:cNvPr id="7" name="TextBox 6"/>
          <p:cNvSpPr txBox="1"/>
          <p:nvPr/>
        </p:nvSpPr>
        <p:spPr>
          <a:xfrm>
            <a:off x="731520" y="3764535"/>
            <a:ext cx="3757352" cy="369332"/>
          </a:xfrm>
          <a:prstGeom prst="rect">
            <a:avLst/>
          </a:prstGeom>
          <a:solidFill>
            <a:schemeClr val="accent3">
              <a:lumMod val="40000"/>
              <a:lumOff val="60000"/>
            </a:schemeClr>
          </a:solidFill>
        </p:spPr>
        <p:txBody>
          <a:bodyPr wrap="square" rtlCol="0">
            <a:spAutoFit/>
          </a:bodyPr>
          <a:lstStyle/>
          <a:p>
            <a:r>
              <a:rPr lang="en-US" dirty="0"/>
              <a:t>Rearranging GDP Deflator Equation</a:t>
            </a:r>
          </a:p>
        </p:txBody>
      </p:sp>
      <p:sp>
        <p:nvSpPr>
          <p:cNvPr id="8" name="TextBox 7"/>
          <p:cNvSpPr txBox="1"/>
          <p:nvPr/>
        </p:nvSpPr>
        <p:spPr>
          <a:xfrm>
            <a:off x="1812173" y="2485669"/>
            <a:ext cx="5070763" cy="369332"/>
          </a:xfrm>
          <a:prstGeom prst="rect">
            <a:avLst/>
          </a:prstGeom>
          <a:solidFill>
            <a:schemeClr val="accent3">
              <a:lumMod val="75000"/>
            </a:schemeClr>
          </a:solidFill>
        </p:spPr>
        <p:txBody>
          <a:bodyPr wrap="square" rtlCol="0">
            <a:spAutoFit/>
          </a:bodyPr>
          <a:lstStyle/>
          <a:p>
            <a:r>
              <a:rPr lang="en-US" b="1" dirty="0"/>
              <a:t>Calculating RGDP using Price Indexes/Indices</a:t>
            </a:r>
          </a:p>
        </p:txBody>
      </p:sp>
      <p:sp>
        <p:nvSpPr>
          <p:cNvPr id="9" name="Rectangle 8"/>
          <p:cNvSpPr/>
          <p:nvPr/>
        </p:nvSpPr>
        <p:spPr>
          <a:xfrm>
            <a:off x="640716" y="3131616"/>
            <a:ext cx="7115059" cy="523220"/>
          </a:xfrm>
          <a:prstGeom prst="rect">
            <a:avLst/>
          </a:prstGeom>
          <a:solidFill>
            <a:schemeClr val="bg1"/>
          </a:solidFill>
        </p:spPr>
        <p:txBody>
          <a:bodyPr wrap="square">
            <a:spAutoFit/>
          </a:bodyPr>
          <a:lstStyle/>
          <a:p>
            <a:r>
              <a:rPr lang="en-US" sz="2800" dirty="0"/>
              <a:t>RGDP = NGDP x </a:t>
            </a:r>
            <a:r>
              <a:rPr lang="en-US" sz="2800" dirty="0" err="1"/>
              <a:t>Pi</a:t>
            </a:r>
            <a:r>
              <a:rPr lang="en-US" sz="2800" baseline="-25000" dirty="0" err="1"/>
              <a:t>base</a:t>
            </a:r>
            <a:r>
              <a:rPr lang="en-US" sz="2800" baseline="-25000" dirty="0"/>
              <a:t>/earlier </a:t>
            </a:r>
            <a:r>
              <a:rPr lang="en-US" sz="2800" dirty="0"/>
              <a:t>/ </a:t>
            </a:r>
            <a:r>
              <a:rPr lang="en-US" sz="2800" dirty="0" err="1"/>
              <a:t>PI</a:t>
            </a:r>
            <a:r>
              <a:rPr lang="en-US" sz="2800" baseline="-25000" dirty="0" err="1"/>
              <a:t>current</a:t>
            </a:r>
            <a:endParaRPr lang="en-US" sz="2800" dirty="0"/>
          </a:p>
        </p:txBody>
      </p:sp>
      <p:sp>
        <p:nvSpPr>
          <p:cNvPr id="10" name="Rectangle 9"/>
          <p:cNvSpPr/>
          <p:nvPr/>
        </p:nvSpPr>
        <p:spPr>
          <a:xfrm>
            <a:off x="731520" y="4186958"/>
            <a:ext cx="3594446" cy="369332"/>
          </a:xfrm>
          <a:prstGeom prst="rect">
            <a:avLst/>
          </a:prstGeom>
          <a:solidFill>
            <a:schemeClr val="bg1"/>
          </a:solidFill>
        </p:spPr>
        <p:txBody>
          <a:bodyPr wrap="none">
            <a:spAutoFit/>
          </a:bodyPr>
          <a:lstStyle/>
          <a:p>
            <a:r>
              <a:rPr lang="en-US" b="1" dirty="0"/>
              <a:t>RGDP = NGDP / GDP Deflator x 100</a:t>
            </a:r>
          </a:p>
        </p:txBody>
      </p:sp>
    </p:spTree>
    <p:extLst>
      <p:ext uri="{BB962C8B-B14F-4D97-AF65-F5344CB8AC3E}">
        <p14:creationId xmlns:p14="http://schemas.microsoft.com/office/powerpoint/2010/main" val="22563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can be said about RGDP and NGDP in a year if there has been inflation?</a:t>
            </a:r>
          </a:p>
          <a:p>
            <a:r>
              <a:rPr lang="en-US" dirty="0">
                <a:solidFill>
                  <a:srgbClr val="FF0000"/>
                </a:solidFill>
              </a:rPr>
              <a:t>RGDP &lt; NGDP</a:t>
            </a:r>
          </a:p>
          <a:p>
            <a:r>
              <a:rPr lang="en-US" dirty="0">
                <a:solidFill>
                  <a:srgbClr val="FF0000"/>
                </a:solidFill>
              </a:rPr>
              <a:t>Real GDP = Nominal GDP x </a:t>
            </a:r>
            <a:r>
              <a:rPr lang="en-US" dirty="0" err="1">
                <a:solidFill>
                  <a:srgbClr val="FF0000"/>
                </a:solidFill>
              </a:rPr>
              <a:t>PI</a:t>
            </a:r>
            <a:r>
              <a:rPr lang="en-US" baseline="-25000" dirty="0" err="1">
                <a:solidFill>
                  <a:srgbClr val="FF0000"/>
                </a:solidFill>
              </a:rPr>
              <a:t>base</a:t>
            </a:r>
            <a:r>
              <a:rPr lang="en-US" baseline="-25000" dirty="0">
                <a:solidFill>
                  <a:srgbClr val="FF0000"/>
                </a:solidFill>
              </a:rPr>
              <a:t> </a:t>
            </a:r>
            <a:r>
              <a:rPr lang="en-US" dirty="0">
                <a:solidFill>
                  <a:srgbClr val="FF0000"/>
                </a:solidFill>
              </a:rPr>
              <a:t>/ </a:t>
            </a:r>
            <a:r>
              <a:rPr lang="en-US" dirty="0" err="1">
                <a:solidFill>
                  <a:srgbClr val="FF0000"/>
                </a:solidFill>
              </a:rPr>
              <a:t>Pi</a:t>
            </a:r>
            <a:r>
              <a:rPr lang="en-US" baseline="-25000" dirty="0" err="1">
                <a:solidFill>
                  <a:srgbClr val="FF0000"/>
                </a:solidFill>
              </a:rPr>
              <a:t>current</a:t>
            </a:r>
            <a:endParaRPr lang="en-US" baseline="-25000" dirty="0">
              <a:solidFill>
                <a:srgbClr val="FF0000"/>
              </a:solidFill>
            </a:endParaRPr>
          </a:p>
          <a:p>
            <a:pPr lvl="1"/>
            <a:r>
              <a:rPr lang="en-US" dirty="0" err="1">
                <a:solidFill>
                  <a:srgbClr val="FF0000"/>
                </a:solidFill>
              </a:rPr>
              <a:t>PI</a:t>
            </a:r>
            <a:r>
              <a:rPr lang="en-US" baseline="-25000" dirty="0" err="1">
                <a:solidFill>
                  <a:srgbClr val="FF0000"/>
                </a:solidFill>
              </a:rPr>
              <a:t>base</a:t>
            </a:r>
            <a:r>
              <a:rPr lang="en-US" baseline="-25000" dirty="0">
                <a:solidFill>
                  <a:srgbClr val="FF0000"/>
                </a:solidFill>
              </a:rPr>
              <a:t> </a:t>
            </a:r>
            <a:r>
              <a:rPr lang="en-US" dirty="0">
                <a:solidFill>
                  <a:srgbClr val="FF0000"/>
                </a:solidFill>
              </a:rPr>
              <a:t>/ </a:t>
            </a:r>
            <a:r>
              <a:rPr lang="en-US" dirty="0" err="1">
                <a:solidFill>
                  <a:srgbClr val="FF0000"/>
                </a:solidFill>
              </a:rPr>
              <a:t>Pi</a:t>
            </a:r>
            <a:r>
              <a:rPr lang="en-US" baseline="-25000" dirty="0" err="1">
                <a:solidFill>
                  <a:srgbClr val="FF0000"/>
                </a:solidFill>
              </a:rPr>
              <a:t>current</a:t>
            </a:r>
            <a:r>
              <a:rPr lang="en-US" baseline="-25000" dirty="0">
                <a:solidFill>
                  <a:srgbClr val="FF0000"/>
                </a:solidFill>
              </a:rPr>
              <a:t> </a:t>
            </a:r>
            <a:r>
              <a:rPr lang="en-US" dirty="0">
                <a:solidFill>
                  <a:srgbClr val="FF0000"/>
                </a:solidFill>
              </a:rPr>
              <a:t>&lt; 1</a:t>
            </a:r>
            <a:endParaRPr lang="en-US" baseline="-25000" dirty="0">
              <a:solidFill>
                <a:srgbClr val="FF0000"/>
              </a:solidFill>
            </a:endParaRPr>
          </a:p>
          <a:p>
            <a:r>
              <a:rPr lang="en-US" dirty="0"/>
              <a:t>What can be said about RGDP and NGDP in a given base year?</a:t>
            </a:r>
          </a:p>
          <a:p>
            <a:r>
              <a:rPr lang="en-US" dirty="0">
                <a:solidFill>
                  <a:srgbClr val="FF0000"/>
                </a:solidFill>
              </a:rPr>
              <a:t>They are equal.</a:t>
            </a:r>
          </a:p>
          <a:p>
            <a:endParaRPr lang="en-US" dirty="0"/>
          </a:p>
          <a:p>
            <a:endParaRPr lang="en-US" dirty="0"/>
          </a:p>
          <a:p>
            <a:endParaRPr lang="en-US" dirty="0"/>
          </a:p>
        </p:txBody>
      </p:sp>
    </p:spTree>
    <p:extLst>
      <p:ext uri="{BB962C8B-B14F-4D97-AF65-F5344CB8AC3E}">
        <p14:creationId xmlns:p14="http://schemas.microsoft.com/office/powerpoint/2010/main" val="8323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70" y="247928"/>
            <a:ext cx="10104345" cy="1325563"/>
          </a:xfrm>
        </p:spPr>
        <p:txBody>
          <a:bodyPr>
            <a:normAutofit/>
          </a:bodyPr>
          <a:lstStyle/>
          <a:p>
            <a:r>
              <a:rPr lang="en-US" dirty="0"/>
              <a:t>Summary of Real and Nominal Equations</a:t>
            </a:r>
          </a:p>
        </p:txBody>
      </p:sp>
      <p:sp>
        <p:nvSpPr>
          <p:cNvPr id="3" name="Content Placeholder 2"/>
          <p:cNvSpPr>
            <a:spLocks noGrp="1"/>
          </p:cNvSpPr>
          <p:nvPr>
            <p:ph idx="1"/>
          </p:nvPr>
        </p:nvSpPr>
        <p:spPr>
          <a:xfrm>
            <a:off x="829268" y="1664030"/>
            <a:ext cx="8688358" cy="877163"/>
          </a:xfrm>
        </p:spPr>
        <p:txBody>
          <a:bodyPr>
            <a:normAutofit/>
          </a:bodyPr>
          <a:lstStyle/>
          <a:p>
            <a:r>
              <a:rPr lang="en-US" dirty="0"/>
              <a:t>We now know that </a:t>
            </a:r>
            <a:r>
              <a:rPr lang="en-US" dirty="0">
                <a:solidFill>
                  <a:srgbClr val="00B0F0"/>
                </a:solidFill>
              </a:rPr>
              <a:t>changes in the price level/ inflation affect the real GDP</a:t>
            </a:r>
            <a:r>
              <a:rPr lang="en-US" dirty="0"/>
              <a:t>. This is given by the formula:</a:t>
            </a:r>
          </a:p>
        </p:txBody>
      </p:sp>
      <p:sp>
        <p:nvSpPr>
          <p:cNvPr id="5" name="Rectangle 4"/>
          <p:cNvSpPr/>
          <p:nvPr/>
        </p:nvSpPr>
        <p:spPr>
          <a:xfrm>
            <a:off x="10195810" y="247928"/>
            <a:ext cx="1850186" cy="400110"/>
          </a:xfrm>
          <a:prstGeom prst="rect">
            <a:avLst/>
          </a:prstGeom>
        </p:spPr>
        <p:txBody>
          <a:bodyPr wrap="none">
            <a:spAutoFit/>
          </a:bodyPr>
          <a:lstStyle/>
          <a:p>
            <a:r>
              <a:rPr lang="en-US" sz="2000" dirty="0">
                <a:hlinkClick r:id="rId2"/>
              </a:rPr>
              <a:t>7.40 MRU video</a:t>
            </a:r>
            <a:endParaRPr lang="en-US" sz="1400" dirty="0"/>
          </a:p>
        </p:txBody>
      </p:sp>
      <p:sp>
        <p:nvSpPr>
          <p:cNvPr id="4" name="Rectangle 3"/>
          <p:cNvSpPr/>
          <p:nvPr/>
        </p:nvSpPr>
        <p:spPr>
          <a:xfrm>
            <a:off x="280254" y="2445628"/>
            <a:ext cx="9268335" cy="646331"/>
          </a:xfrm>
          <a:prstGeom prst="rect">
            <a:avLst/>
          </a:prstGeom>
          <a:solidFill>
            <a:schemeClr val="accent6">
              <a:lumMod val="60000"/>
              <a:lumOff val="40000"/>
            </a:schemeClr>
          </a:solidFill>
        </p:spPr>
        <p:txBody>
          <a:bodyPr wrap="square">
            <a:spAutoFit/>
          </a:bodyPr>
          <a:lstStyle/>
          <a:p>
            <a:r>
              <a:rPr lang="en-US" sz="3600" dirty="0"/>
              <a:t>Real GDP = Nominal GDP x </a:t>
            </a:r>
            <a:r>
              <a:rPr lang="en-US" sz="3600" dirty="0" err="1"/>
              <a:t>Pi</a:t>
            </a:r>
            <a:r>
              <a:rPr lang="en-US" sz="3600" baseline="-25000" dirty="0" err="1"/>
              <a:t>base</a:t>
            </a:r>
            <a:r>
              <a:rPr lang="en-US" sz="3600" baseline="-25000" dirty="0"/>
              <a:t>/earlier </a:t>
            </a:r>
            <a:r>
              <a:rPr lang="en-US" sz="3600" dirty="0"/>
              <a:t>/ </a:t>
            </a:r>
            <a:r>
              <a:rPr lang="en-US" sz="3600" dirty="0" err="1"/>
              <a:t>PI</a:t>
            </a:r>
            <a:r>
              <a:rPr lang="en-US" sz="3600" baseline="-25000" dirty="0" err="1"/>
              <a:t>current</a:t>
            </a:r>
            <a:endParaRPr lang="en-US" sz="3600" dirty="0"/>
          </a:p>
        </p:txBody>
      </p:sp>
      <p:sp>
        <p:nvSpPr>
          <p:cNvPr id="6" name="TextBox 5"/>
          <p:cNvSpPr txBox="1"/>
          <p:nvPr/>
        </p:nvSpPr>
        <p:spPr>
          <a:xfrm>
            <a:off x="664606" y="3271119"/>
            <a:ext cx="10648336" cy="461665"/>
          </a:xfrm>
          <a:prstGeom prst="rect">
            <a:avLst/>
          </a:prstGeom>
          <a:noFill/>
        </p:spPr>
        <p:txBody>
          <a:bodyPr wrap="square" rtlCol="0">
            <a:spAutoFit/>
          </a:bodyPr>
          <a:lstStyle/>
          <a:p>
            <a:r>
              <a:rPr lang="en-AU" sz="2400" dirty="0"/>
              <a:t>We can apply this same equation to Real Wages as well:</a:t>
            </a:r>
          </a:p>
        </p:txBody>
      </p:sp>
      <p:sp>
        <p:nvSpPr>
          <p:cNvPr id="7" name="Rectangle 6"/>
          <p:cNvSpPr/>
          <p:nvPr/>
        </p:nvSpPr>
        <p:spPr>
          <a:xfrm>
            <a:off x="280254" y="3757514"/>
            <a:ext cx="8973354" cy="584775"/>
          </a:xfrm>
          <a:prstGeom prst="rect">
            <a:avLst/>
          </a:prstGeom>
          <a:solidFill>
            <a:schemeClr val="accent4">
              <a:lumMod val="40000"/>
              <a:lumOff val="60000"/>
            </a:schemeClr>
          </a:solidFill>
        </p:spPr>
        <p:txBody>
          <a:bodyPr wrap="none">
            <a:spAutoFit/>
          </a:bodyPr>
          <a:lstStyle/>
          <a:p>
            <a:r>
              <a:rPr lang="en-US" sz="3200" dirty="0"/>
              <a:t>Bonus: Real Wages = Nominal Wages x </a:t>
            </a:r>
            <a:r>
              <a:rPr lang="en-US" sz="3200" dirty="0" err="1"/>
              <a:t>PI</a:t>
            </a:r>
            <a:r>
              <a:rPr lang="en-US" sz="3200" baseline="-25000" dirty="0" err="1"/>
              <a:t>base</a:t>
            </a:r>
            <a:r>
              <a:rPr lang="en-US" sz="3200" baseline="-25000" dirty="0"/>
              <a:t> </a:t>
            </a:r>
            <a:r>
              <a:rPr lang="en-US" sz="3200" dirty="0"/>
              <a:t>/ </a:t>
            </a:r>
            <a:r>
              <a:rPr lang="en-US" sz="3200" dirty="0" err="1"/>
              <a:t>PI</a:t>
            </a:r>
            <a:r>
              <a:rPr lang="en-US" sz="3200" baseline="-25000" dirty="0" err="1"/>
              <a:t>current</a:t>
            </a:r>
            <a:endParaRPr lang="en-US" sz="3200" dirty="0"/>
          </a:p>
        </p:txBody>
      </p:sp>
      <p:sp>
        <p:nvSpPr>
          <p:cNvPr id="8" name="Rectangle 7"/>
          <p:cNvSpPr/>
          <p:nvPr/>
        </p:nvSpPr>
        <p:spPr>
          <a:xfrm>
            <a:off x="384980" y="5815167"/>
            <a:ext cx="8861144" cy="584775"/>
          </a:xfrm>
          <a:prstGeom prst="rect">
            <a:avLst/>
          </a:prstGeom>
          <a:solidFill>
            <a:schemeClr val="accent2">
              <a:lumMod val="40000"/>
              <a:lumOff val="60000"/>
            </a:schemeClr>
          </a:solidFill>
        </p:spPr>
        <p:txBody>
          <a:bodyPr wrap="none">
            <a:spAutoFit/>
          </a:bodyPr>
          <a:lstStyle/>
          <a:p>
            <a:r>
              <a:rPr lang="en-US" sz="3200" dirty="0"/>
              <a:t>Real Interest Rate = Nominal Interest Rate - Inflation</a:t>
            </a:r>
          </a:p>
        </p:txBody>
      </p:sp>
      <p:sp>
        <p:nvSpPr>
          <p:cNvPr id="9" name="TextBox 8"/>
          <p:cNvSpPr txBox="1"/>
          <p:nvPr/>
        </p:nvSpPr>
        <p:spPr>
          <a:xfrm>
            <a:off x="9517626" y="1258529"/>
            <a:ext cx="2528370" cy="1323439"/>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We have now established three different equations regarding Real and Nominal values and inflation.</a:t>
            </a:r>
          </a:p>
        </p:txBody>
      </p:sp>
      <p:sp>
        <p:nvSpPr>
          <p:cNvPr id="11" name="TextBox 10"/>
          <p:cNvSpPr txBox="1"/>
          <p:nvPr/>
        </p:nvSpPr>
        <p:spPr>
          <a:xfrm>
            <a:off x="280254" y="4941708"/>
            <a:ext cx="9514154" cy="830997"/>
          </a:xfrm>
          <a:prstGeom prst="rect">
            <a:avLst/>
          </a:prstGeom>
          <a:noFill/>
        </p:spPr>
        <p:txBody>
          <a:bodyPr wrap="square" rtlCol="0">
            <a:spAutoFit/>
          </a:bodyPr>
          <a:lstStyle/>
          <a:p>
            <a:r>
              <a:rPr lang="en-AU" sz="2400" dirty="0"/>
              <a:t>A somewhat related, but mathematically different formula is the one for real interest. </a:t>
            </a:r>
          </a:p>
        </p:txBody>
      </p:sp>
      <p:sp>
        <p:nvSpPr>
          <p:cNvPr id="12" name="TextBox 11"/>
          <p:cNvSpPr txBox="1"/>
          <p:nvPr/>
        </p:nvSpPr>
        <p:spPr>
          <a:xfrm>
            <a:off x="829268" y="4342289"/>
            <a:ext cx="8117508" cy="923330"/>
          </a:xfrm>
          <a:prstGeom prst="rect">
            <a:avLst/>
          </a:prstGeom>
          <a:noFill/>
        </p:spPr>
        <p:txBody>
          <a:bodyPr wrap="square" rtlCol="0">
            <a:spAutoFit/>
          </a:bodyPr>
          <a:lstStyle/>
          <a:p>
            <a:r>
              <a:rPr lang="en-US" dirty="0">
                <a:solidFill>
                  <a:srgbClr val="FF0000"/>
                </a:solidFill>
              </a:rPr>
              <a:t>Note: %∆Real Wage = %∆Nominal Wage – Inflation, is not completely correct but for small values it gives a close answer and is often the method used in even official solutions.</a:t>
            </a:r>
          </a:p>
        </p:txBody>
      </p:sp>
    </p:spTree>
    <p:extLst>
      <p:ext uri="{BB962C8B-B14F-4D97-AF65-F5344CB8AC3E}">
        <p14:creationId xmlns:p14="http://schemas.microsoft.com/office/powerpoint/2010/main" val="208895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28729" y="597356"/>
            <a:ext cx="10102588" cy="4505586"/>
          </a:xfrm>
          <a:prstGeom prst="rect">
            <a:avLst/>
          </a:prstGeom>
        </p:spPr>
      </p:pic>
    </p:spTree>
    <p:extLst>
      <p:ext uri="{BB962C8B-B14F-4D97-AF65-F5344CB8AC3E}">
        <p14:creationId xmlns:p14="http://schemas.microsoft.com/office/powerpoint/2010/main" val="260940246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a:t>If nominal wages increase by 5% but there has been 7% inflation in that year, what change, if any, was there in the real wage? Bonus: Calculate the size of the change.</a:t>
            </a:r>
          </a:p>
          <a:p>
            <a:r>
              <a:rPr lang="en-US" dirty="0">
                <a:solidFill>
                  <a:srgbClr val="FF0000"/>
                </a:solidFill>
              </a:rPr>
              <a:t>We can tell that real wages decreased because inflation &gt; nominal wage growth.</a:t>
            </a:r>
          </a:p>
          <a:p>
            <a:endParaRPr lang="en-US" dirty="0">
              <a:solidFill>
                <a:srgbClr val="FF0000"/>
              </a:solidFill>
            </a:endParaRPr>
          </a:p>
          <a:p>
            <a:r>
              <a:rPr lang="en-US" dirty="0">
                <a:solidFill>
                  <a:srgbClr val="FF0000"/>
                </a:solidFill>
              </a:rPr>
              <a:t>Bonus: </a:t>
            </a:r>
          </a:p>
          <a:p>
            <a:pPr lvl="1"/>
            <a:r>
              <a:rPr lang="en-US" dirty="0">
                <a:solidFill>
                  <a:srgbClr val="FF0000"/>
                </a:solidFill>
              </a:rPr>
              <a:t>Real Wages = Nominal Wages x </a:t>
            </a:r>
            <a:r>
              <a:rPr lang="en-US" dirty="0" err="1">
                <a:solidFill>
                  <a:srgbClr val="FF0000"/>
                </a:solidFill>
              </a:rPr>
              <a:t>PI</a:t>
            </a:r>
            <a:r>
              <a:rPr lang="en-US" baseline="-25000" dirty="0" err="1">
                <a:solidFill>
                  <a:srgbClr val="FF0000"/>
                </a:solidFill>
              </a:rPr>
              <a:t>base</a:t>
            </a:r>
            <a:r>
              <a:rPr lang="en-US" dirty="0">
                <a:solidFill>
                  <a:srgbClr val="FF0000"/>
                </a:solidFill>
              </a:rPr>
              <a:t> / </a:t>
            </a:r>
            <a:r>
              <a:rPr lang="en-US" dirty="0" err="1">
                <a:solidFill>
                  <a:srgbClr val="FF0000"/>
                </a:solidFill>
              </a:rPr>
              <a:t>PI</a:t>
            </a:r>
            <a:r>
              <a:rPr lang="en-US" baseline="-25000" dirty="0" err="1">
                <a:solidFill>
                  <a:srgbClr val="FF0000"/>
                </a:solidFill>
              </a:rPr>
              <a:t>current</a:t>
            </a:r>
            <a:endParaRPr lang="en-US" baseline="-25000" dirty="0">
              <a:solidFill>
                <a:srgbClr val="FF0000"/>
              </a:solidFill>
            </a:endParaRPr>
          </a:p>
          <a:p>
            <a:pPr lvl="2"/>
            <a:r>
              <a:rPr lang="en-US" dirty="0" err="1">
                <a:solidFill>
                  <a:srgbClr val="FF0000"/>
                </a:solidFill>
              </a:rPr>
              <a:t>PI</a:t>
            </a:r>
            <a:r>
              <a:rPr lang="en-US" baseline="-25000" dirty="0" err="1">
                <a:solidFill>
                  <a:srgbClr val="FF0000"/>
                </a:solidFill>
              </a:rPr>
              <a:t>base</a:t>
            </a:r>
            <a:r>
              <a:rPr lang="en-US" dirty="0">
                <a:solidFill>
                  <a:srgbClr val="FF0000"/>
                </a:solidFill>
              </a:rPr>
              <a:t> is 100</a:t>
            </a:r>
          </a:p>
          <a:p>
            <a:pPr lvl="2"/>
            <a:r>
              <a:rPr lang="en-US" dirty="0" err="1">
                <a:solidFill>
                  <a:srgbClr val="FF0000"/>
                </a:solidFill>
              </a:rPr>
              <a:t>PI</a:t>
            </a:r>
            <a:r>
              <a:rPr lang="en-US" baseline="-25000" dirty="0" err="1">
                <a:solidFill>
                  <a:srgbClr val="FF0000"/>
                </a:solidFill>
              </a:rPr>
              <a:t>current</a:t>
            </a:r>
            <a:r>
              <a:rPr lang="en-US" dirty="0">
                <a:solidFill>
                  <a:srgbClr val="FF0000"/>
                </a:solidFill>
              </a:rPr>
              <a:t> increases by 7% </a:t>
            </a:r>
            <a:r>
              <a:rPr lang="en-US" dirty="0" err="1">
                <a:solidFill>
                  <a:srgbClr val="FF0000"/>
                </a:solidFill>
              </a:rPr>
              <a:t>ie</a:t>
            </a:r>
            <a:r>
              <a:rPr lang="en-US" dirty="0">
                <a:solidFill>
                  <a:srgbClr val="FF0000"/>
                </a:solidFill>
              </a:rPr>
              <a:t>. 107</a:t>
            </a:r>
          </a:p>
          <a:p>
            <a:pPr lvl="2"/>
            <a:r>
              <a:rPr lang="en-US" dirty="0">
                <a:solidFill>
                  <a:srgbClr val="FF0000"/>
                </a:solidFill>
              </a:rPr>
              <a:t>N = your original nominal wage/real wage</a:t>
            </a:r>
          </a:p>
          <a:p>
            <a:pPr lvl="2"/>
            <a:r>
              <a:rPr lang="en-US" dirty="0">
                <a:solidFill>
                  <a:srgbClr val="FF0000"/>
                </a:solidFill>
              </a:rPr>
              <a:t>Nominal </a:t>
            </a:r>
            <a:r>
              <a:rPr lang="en-US" dirty="0" err="1">
                <a:solidFill>
                  <a:srgbClr val="FF0000"/>
                </a:solidFill>
              </a:rPr>
              <a:t>wage</a:t>
            </a:r>
            <a:r>
              <a:rPr lang="en-US" baseline="-25000" dirty="0" err="1">
                <a:solidFill>
                  <a:srgbClr val="FF0000"/>
                </a:solidFill>
              </a:rPr>
              <a:t>current</a:t>
            </a:r>
            <a:r>
              <a:rPr lang="en-US" dirty="0">
                <a:solidFill>
                  <a:srgbClr val="FF0000"/>
                </a:solidFill>
              </a:rPr>
              <a:t> has increased 5% therefore = 1.05 x N</a:t>
            </a:r>
          </a:p>
          <a:p>
            <a:pPr marL="685800" lvl="2">
              <a:spcBef>
                <a:spcPts val="1000"/>
              </a:spcBef>
            </a:pPr>
            <a:r>
              <a:rPr lang="en-US" sz="2200" dirty="0">
                <a:solidFill>
                  <a:srgbClr val="FF0000"/>
                </a:solidFill>
              </a:rPr>
              <a:t>Therefore Real Wage = 1.05 x N x 100 / 107 </a:t>
            </a:r>
            <a:r>
              <a:rPr lang="en-US" dirty="0">
                <a:solidFill>
                  <a:srgbClr val="FF0000"/>
                </a:solidFill>
              </a:rPr>
              <a:t>= 0.981 x N = 98.1% x original = 1.9% decrease</a:t>
            </a:r>
          </a:p>
          <a:p>
            <a:pPr lvl="1"/>
            <a:r>
              <a:rPr lang="en-US" dirty="0">
                <a:solidFill>
                  <a:srgbClr val="FF0000"/>
                </a:solidFill>
              </a:rPr>
              <a:t>Real wages shrank by 1.9%</a:t>
            </a:r>
            <a:endParaRPr lang="en-US" dirty="0"/>
          </a:p>
          <a:p>
            <a:endParaRPr lang="en-US" dirty="0"/>
          </a:p>
        </p:txBody>
      </p:sp>
    </p:spTree>
    <p:extLst>
      <p:ext uri="{BB962C8B-B14F-4D97-AF65-F5344CB8AC3E}">
        <p14:creationId xmlns:p14="http://schemas.microsoft.com/office/powerpoint/2010/main" val="30692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933216" y="1825625"/>
            <a:ext cx="5420584" cy="4351338"/>
          </a:xfrm>
        </p:spPr>
        <p:txBody>
          <a:bodyPr/>
          <a:lstStyle/>
          <a:p>
            <a:r>
              <a:rPr lang="en-AU" dirty="0">
                <a:solidFill>
                  <a:srgbClr val="FF0000"/>
                </a:solidFill>
              </a:rPr>
              <a:t>Fisher Equation:</a:t>
            </a:r>
          </a:p>
          <a:p>
            <a:r>
              <a:rPr lang="en-AU" dirty="0">
                <a:solidFill>
                  <a:srgbClr val="FF0000"/>
                </a:solidFill>
              </a:rPr>
              <a:t>Real interest = nominal interest – inflation</a:t>
            </a:r>
          </a:p>
          <a:p>
            <a:r>
              <a:rPr lang="en-AU" dirty="0">
                <a:solidFill>
                  <a:srgbClr val="FF0000"/>
                </a:solidFill>
              </a:rPr>
              <a:t>Because inflation will reduce the real amount that people have to pay back</a:t>
            </a:r>
          </a:p>
          <a:p>
            <a:r>
              <a:rPr lang="en-AU" dirty="0">
                <a:solidFill>
                  <a:srgbClr val="FF0000"/>
                </a:solidFill>
              </a:rPr>
              <a:t>Answer: E</a:t>
            </a:r>
          </a:p>
        </p:txBody>
      </p:sp>
      <p:pic>
        <p:nvPicPr>
          <p:cNvPr id="4" name="Picture 3"/>
          <p:cNvPicPr>
            <a:picLocks noChangeAspect="1"/>
          </p:cNvPicPr>
          <p:nvPr/>
        </p:nvPicPr>
        <p:blipFill>
          <a:blip r:embed="rId2"/>
          <a:stretch>
            <a:fillRect/>
          </a:stretch>
        </p:blipFill>
        <p:spPr>
          <a:xfrm>
            <a:off x="283002" y="495235"/>
            <a:ext cx="5650214" cy="4263578"/>
          </a:xfrm>
          <a:prstGeom prst="rect">
            <a:avLst/>
          </a:prstGeom>
        </p:spPr>
      </p:pic>
    </p:spTree>
    <p:extLst>
      <p:ext uri="{BB962C8B-B14F-4D97-AF65-F5344CB8AC3E}">
        <p14:creationId xmlns:p14="http://schemas.microsoft.com/office/powerpoint/2010/main" val="222150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99" y="198774"/>
            <a:ext cx="6828032" cy="711067"/>
          </a:xfrm>
        </p:spPr>
        <p:txBody>
          <a:bodyPr/>
          <a:lstStyle/>
          <a:p>
            <a:r>
              <a:rPr lang="en-US" dirty="0"/>
              <a:t>Equations Regarding Inflation</a:t>
            </a:r>
          </a:p>
        </p:txBody>
      </p:sp>
      <p:pic>
        <p:nvPicPr>
          <p:cNvPr id="6" name="Picture 5"/>
          <p:cNvPicPr>
            <a:picLocks noChangeAspect="1"/>
          </p:cNvPicPr>
          <p:nvPr/>
        </p:nvPicPr>
        <p:blipFill>
          <a:blip r:embed="rId2"/>
          <a:stretch>
            <a:fillRect/>
          </a:stretch>
        </p:blipFill>
        <p:spPr>
          <a:xfrm>
            <a:off x="626540" y="2496102"/>
            <a:ext cx="2708474" cy="1419554"/>
          </a:xfrm>
          <a:prstGeom prst="rect">
            <a:avLst/>
          </a:prstGeom>
        </p:spPr>
      </p:pic>
      <p:sp>
        <p:nvSpPr>
          <p:cNvPr id="8" name="TextBox 7"/>
          <p:cNvSpPr txBox="1"/>
          <p:nvPr/>
        </p:nvSpPr>
        <p:spPr>
          <a:xfrm>
            <a:off x="125699" y="4050961"/>
            <a:ext cx="6361728" cy="2062103"/>
          </a:xfrm>
          <a:prstGeom prst="rect">
            <a:avLst/>
          </a:prstGeom>
          <a:solidFill>
            <a:srgbClr val="FFC000"/>
          </a:solidFill>
        </p:spPr>
        <p:txBody>
          <a:bodyPr wrap="square" rtlCol="0">
            <a:spAutoFit/>
          </a:bodyPr>
          <a:lstStyle/>
          <a:p>
            <a:r>
              <a:rPr lang="en-US" sz="1600" dirty="0">
                <a:solidFill>
                  <a:srgbClr val="00B0F0"/>
                </a:solidFill>
              </a:rPr>
              <a:t>Fisher Equation </a:t>
            </a:r>
            <a:r>
              <a:rPr lang="en-US" sz="1600" dirty="0"/>
              <a:t>(Explains real interest rate and inflation, named after economist Robert Fisher):</a:t>
            </a:r>
          </a:p>
          <a:p>
            <a:pPr lvl="1"/>
            <a:r>
              <a:rPr lang="en-US" sz="1600" dirty="0">
                <a:solidFill>
                  <a:srgbClr val="002060"/>
                </a:solidFill>
              </a:rPr>
              <a:t>Nominal Interest = Real Interest + Inflation</a:t>
            </a:r>
          </a:p>
          <a:p>
            <a:pPr lvl="1"/>
            <a:r>
              <a:rPr lang="en-US" sz="1600" dirty="0" err="1"/>
              <a:t>Eg</a:t>
            </a:r>
            <a:r>
              <a:rPr lang="en-US" sz="1600" dirty="0"/>
              <a:t>. The bank charges 5% interest for its mortgages and the inflation rate is 2%. The real interest rate is 5-2=3%. </a:t>
            </a:r>
          </a:p>
          <a:p>
            <a:pPr lvl="1"/>
            <a:endParaRPr lang="en-US" sz="1600" dirty="0"/>
          </a:p>
          <a:p>
            <a:pPr lvl="1"/>
            <a:endParaRPr lang="en-US" sz="1600" dirty="0"/>
          </a:p>
          <a:p>
            <a:pPr lvl="1"/>
            <a:endParaRPr lang="en-US" sz="1600" dirty="0"/>
          </a:p>
        </p:txBody>
      </p:sp>
      <p:sp>
        <p:nvSpPr>
          <p:cNvPr id="9" name="TextBox 8"/>
          <p:cNvSpPr txBox="1"/>
          <p:nvPr/>
        </p:nvSpPr>
        <p:spPr>
          <a:xfrm>
            <a:off x="3306563" y="5333313"/>
            <a:ext cx="2293333" cy="861774"/>
          </a:xfrm>
          <a:prstGeom prst="rect">
            <a:avLst/>
          </a:prstGeom>
          <a:noFill/>
        </p:spPr>
        <p:txBody>
          <a:bodyPr wrap="square" rtlCol="0">
            <a:spAutoFit/>
          </a:bodyPr>
          <a:lstStyle/>
          <a:p>
            <a:r>
              <a:rPr lang="en-US" sz="1600" dirty="0"/>
              <a:t>i = nominal interest</a:t>
            </a:r>
          </a:p>
          <a:p>
            <a:r>
              <a:rPr lang="en-US" sz="1600" dirty="0"/>
              <a:t>r = real interest</a:t>
            </a:r>
          </a:p>
          <a:p>
            <a:r>
              <a:rPr lang="el-GR" sz="1600" dirty="0"/>
              <a:t>Π</a:t>
            </a:r>
            <a:r>
              <a:rPr lang="en-US" sz="1600" dirty="0"/>
              <a:t> = inflation</a:t>
            </a:r>
          </a:p>
        </p:txBody>
      </p:sp>
      <p:pic>
        <p:nvPicPr>
          <p:cNvPr id="5" name="Picture 4"/>
          <p:cNvPicPr>
            <a:picLocks noChangeAspect="1"/>
          </p:cNvPicPr>
          <p:nvPr/>
        </p:nvPicPr>
        <p:blipFill>
          <a:blip r:embed="rId3"/>
          <a:stretch>
            <a:fillRect/>
          </a:stretch>
        </p:blipFill>
        <p:spPr>
          <a:xfrm>
            <a:off x="948763" y="5372341"/>
            <a:ext cx="1885410" cy="517824"/>
          </a:xfrm>
          <a:prstGeom prst="rect">
            <a:avLst/>
          </a:prstGeom>
        </p:spPr>
      </p:pic>
      <p:pic>
        <p:nvPicPr>
          <p:cNvPr id="11" name="Picture 10"/>
          <p:cNvPicPr>
            <a:picLocks noChangeAspect="1"/>
          </p:cNvPicPr>
          <p:nvPr/>
        </p:nvPicPr>
        <p:blipFill>
          <a:blip r:embed="rId4"/>
          <a:stretch>
            <a:fillRect/>
          </a:stretch>
        </p:blipFill>
        <p:spPr>
          <a:xfrm>
            <a:off x="4172968" y="1744470"/>
            <a:ext cx="7893333" cy="801389"/>
          </a:xfrm>
          <a:prstGeom prst="rect">
            <a:avLst/>
          </a:prstGeom>
        </p:spPr>
      </p:pic>
      <p:pic>
        <p:nvPicPr>
          <p:cNvPr id="15" name="Picture 14"/>
          <p:cNvPicPr>
            <a:picLocks noChangeAspect="1"/>
          </p:cNvPicPr>
          <p:nvPr/>
        </p:nvPicPr>
        <p:blipFill>
          <a:blip r:embed="rId5"/>
          <a:stretch>
            <a:fillRect/>
          </a:stretch>
        </p:blipFill>
        <p:spPr>
          <a:xfrm>
            <a:off x="7461501" y="191703"/>
            <a:ext cx="3934086" cy="893202"/>
          </a:xfrm>
          <a:prstGeom prst="rect">
            <a:avLst/>
          </a:prstGeom>
        </p:spPr>
      </p:pic>
      <p:pic>
        <p:nvPicPr>
          <p:cNvPr id="16" name="Picture 15"/>
          <p:cNvPicPr>
            <a:picLocks noChangeAspect="1"/>
          </p:cNvPicPr>
          <p:nvPr/>
        </p:nvPicPr>
        <p:blipFill>
          <a:blip r:embed="rId6"/>
          <a:stretch>
            <a:fillRect/>
          </a:stretch>
        </p:blipFill>
        <p:spPr>
          <a:xfrm>
            <a:off x="4156326" y="2811492"/>
            <a:ext cx="6610350" cy="533400"/>
          </a:xfrm>
          <a:prstGeom prst="rect">
            <a:avLst/>
          </a:prstGeom>
        </p:spPr>
      </p:pic>
      <p:sp>
        <p:nvSpPr>
          <p:cNvPr id="17" name="Rectangle 16"/>
          <p:cNvSpPr/>
          <p:nvPr/>
        </p:nvSpPr>
        <p:spPr>
          <a:xfrm>
            <a:off x="7284521" y="198774"/>
            <a:ext cx="4229053" cy="872942"/>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587140" y="6195087"/>
            <a:ext cx="5900287" cy="553998"/>
          </a:xfrm>
          <a:prstGeom prst="rect">
            <a:avLst/>
          </a:prstGeom>
          <a:noFill/>
          <a:ln>
            <a:solidFill>
              <a:schemeClr val="tx1"/>
            </a:solidFill>
          </a:ln>
        </p:spPr>
        <p:txBody>
          <a:bodyPr wrap="square" rtlCol="0">
            <a:spAutoFit/>
          </a:bodyPr>
          <a:lstStyle/>
          <a:p>
            <a:r>
              <a:rPr lang="en-US" dirty="0"/>
              <a:t>Actual Inflation = Expected Inflation + Unexpected Inflation</a:t>
            </a:r>
          </a:p>
          <a:p>
            <a:r>
              <a:rPr lang="en-US" sz="1200" dirty="0"/>
              <a:t>(Unexpected Inflation – benefits borrowers, Unexpected deflation – benefits lenders)</a:t>
            </a:r>
          </a:p>
        </p:txBody>
      </p:sp>
      <p:pic>
        <p:nvPicPr>
          <p:cNvPr id="19" name="Picture 18"/>
          <p:cNvPicPr>
            <a:picLocks noChangeAspect="1"/>
          </p:cNvPicPr>
          <p:nvPr/>
        </p:nvPicPr>
        <p:blipFill>
          <a:blip r:embed="rId7"/>
          <a:stretch>
            <a:fillRect/>
          </a:stretch>
        </p:blipFill>
        <p:spPr>
          <a:xfrm>
            <a:off x="583649" y="900231"/>
            <a:ext cx="3330999" cy="1679340"/>
          </a:xfrm>
          <a:prstGeom prst="rect">
            <a:avLst/>
          </a:prstGeom>
        </p:spPr>
      </p:pic>
      <p:sp>
        <p:nvSpPr>
          <p:cNvPr id="7" name="TextBox 6"/>
          <p:cNvSpPr txBox="1"/>
          <p:nvPr/>
        </p:nvSpPr>
        <p:spPr>
          <a:xfrm>
            <a:off x="10755639" y="2914732"/>
            <a:ext cx="1258198" cy="376087"/>
          </a:xfrm>
          <a:prstGeom prst="rect">
            <a:avLst/>
          </a:prstGeom>
          <a:noFill/>
        </p:spPr>
        <p:txBody>
          <a:bodyPr wrap="square" rtlCol="0">
            <a:spAutoFit/>
          </a:bodyPr>
          <a:lstStyle/>
          <a:p>
            <a:r>
              <a:rPr lang="en-US" dirty="0"/>
              <a:t>X 100</a:t>
            </a:r>
          </a:p>
        </p:txBody>
      </p:sp>
      <p:sp>
        <p:nvSpPr>
          <p:cNvPr id="20" name="Content Placeholder 2"/>
          <p:cNvSpPr txBox="1">
            <a:spLocks/>
          </p:cNvSpPr>
          <p:nvPr/>
        </p:nvSpPr>
        <p:spPr>
          <a:xfrm>
            <a:off x="6987188" y="4947946"/>
            <a:ext cx="4696629" cy="1610796"/>
          </a:xfrm>
          <a:prstGeom prst="rect">
            <a:avLst/>
          </a:prstGeom>
          <a:solidFill>
            <a:schemeClr val="bg1">
              <a:lumMod val="95000"/>
            </a:schemeClr>
          </a:solidFill>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B0F0"/>
                </a:solidFill>
              </a:rPr>
              <a:t>Real Wage</a:t>
            </a:r>
            <a:r>
              <a:rPr lang="en-US" dirty="0"/>
              <a:t>:</a:t>
            </a:r>
          </a:p>
          <a:p>
            <a:r>
              <a:rPr lang="en-US" sz="3300" dirty="0"/>
              <a:t>Our real wage increases if our nominal wage increases faster than inflation. </a:t>
            </a:r>
          </a:p>
          <a:p>
            <a:r>
              <a:rPr lang="en-US" sz="2900" dirty="0"/>
              <a:t>Real Wages = Nominal Wages x </a:t>
            </a:r>
            <a:r>
              <a:rPr lang="en-US" sz="2900" dirty="0" err="1"/>
              <a:t>PI</a:t>
            </a:r>
            <a:r>
              <a:rPr lang="en-US" sz="2900" baseline="-25000" dirty="0" err="1"/>
              <a:t>base</a:t>
            </a:r>
            <a:r>
              <a:rPr lang="en-US" sz="2900" dirty="0"/>
              <a:t> / </a:t>
            </a:r>
            <a:r>
              <a:rPr lang="en-US" sz="2900" dirty="0" err="1"/>
              <a:t>PI</a:t>
            </a:r>
            <a:r>
              <a:rPr lang="en-US" sz="2900" baseline="-25000" dirty="0" err="1"/>
              <a:t>current</a:t>
            </a:r>
            <a:endParaRPr lang="en-US" sz="2900" dirty="0"/>
          </a:p>
          <a:p>
            <a:pPr lvl="1"/>
            <a:r>
              <a:rPr lang="en-US" dirty="0"/>
              <a:t>Note: As an approximation one can use: %△ Real Wages = %△ Nominal Wages – Inflation, but this is only an approximation</a:t>
            </a:r>
          </a:p>
          <a:p>
            <a:pPr lvl="1"/>
            <a:r>
              <a:rPr lang="en-US" dirty="0"/>
              <a:t> </a:t>
            </a:r>
            <a:r>
              <a:rPr lang="en-US" dirty="0" err="1"/>
              <a:t>Eg</a:t>
            </a:r>
            <a:r>
              <a:rPr lang="en-US" dirty="0"/>
              <a:t>. Your boss gives you a raise of 5% from last year and inflation is 3%. Your real wages have increased by 5-3=2% approximately.  </a:t>
            </a:r>
          </a:p>
          <a:p>
            <a:pPr lvl="1"/>
            <a:endParaRPr lang="en-US" dirty="0"/>
          </a:p>
          <a:p>
            <a:pPr lvl="1"/>
            <a:endParaRPr lang="en-US" dirty="0"/>
          </a:p>
          <a:p>
            <a:pPr lvl="1"/>
            <a:endParaRPr lang="en-US" dirty="0"/>
          </a:p>
        </p:txBody>
      </p:sp>
      <p:sp>
        <p:nvSpPr>
          <p:cNvPr id="3" name="TextBox 2"/>
          <p:cNvSpPr txBox="1"/>
          <p:nvPr/>
        </p:nvSpPr>
        <p:spPr>
          <a:xfrm>
            <a:off x="7072089" y="3912980"/>
            <a:ext cx="4611729" cy="923330"/>
          </a:xfrm>
          <a:prstGeom prst="rect">
            <a:avLst/>
          </a:prstGeom>
          <a:solidFill>
            <a:schemeClr val="accent6">
              <a:lumMod val="20000"/>
              <a:lumOff val="80000"/>
            </a:schemeClr>
          </a:solidFill>
        </p:spPr>
        <p:txBody>
          <a:bodyPr wrap="square" rtlCol="0">
            <a:spAutoFit/>
          </a:bodyPr>
          <a:lstStyle/>
          <a:p>
            <a:r>
              <a:rPr lang="en-US" b="1" dirty="0"/>
              <a:t>Calculating GDP with Price and Quantity</a:t>
            </a:r>
          </a:p>
          <a:p>
            <a:r>
              <a:rPr lang="en-US" dirty="0"/>
              <a:t>NGDP = </a:t>
            </a:r>
            <a:r>
              <a:rPr lang="en-US" dirty="0" err="1"/>
              <a:t>Prices</a:t>
            </a:r>
            <a:r>
              <a:rPr lang="en-US" baseline="-25000" dirty="0" err="1"/>
              <a:t>current</a:t>
            </a:r>
            <a:r>
              <a:rPr lang="en-US" dirty="0"/>
              <a:t> x </a:t>
            </a:r>
            <a:r>
              <a:rPr lang="en-US" dirty="0" err="1"/>
              <a:t>Quantity</a:t>
            </a:r>
            <a:r>
              <a:rPr lang="en-US" baseline="-25000" dirty="0" err="1"/>
              <a:t>current</a:t>
            </a:r>
            <a:endParaRPr lang="en-US" baseline="-25000" dirty="0"/>
          </a:p>
          <a:p>
            <a:r>
              <a:rPr lang="en-US" dirty="0"/>
              <a:t>RGDP = </a:t>
            </a:r>
            <a:r>
              <a:rPr lang="en-US" dirty="0" err="1"/>
              <a:t>Prices</a:t>
            </a:r>
            <a:r>
              <a:rPr lang="en-US" baseline="-25000" dirty="0" err="1"/>
              <a:t>base</a:t>
            </a:r>
            <a:r>
              <a:rPr lang="en-US" dirty="0"/>
              <a:t> x </a:t>
            </a:r>
            <a:r>
              <a:rPr lang="en-US" dirty="0" err="1"/>
              <a:t>Quantity</a:t>
            </a:r>
            <a:r>
              <a:rPr lang="en-US" baseline="-25000" dirty="0" err="1"/>
              <a:t>current</a:t>
            </a:r>
            <a:endParaRPr lang="en-US" dirty="0"/>
          </a:p>
        </p:txBody>
      </p:sp>
      <p:sp>
        <p:nvSpPr>
          <p:cNvPr id="21" name="Rectangle 20"/>
          <p:cNvSpPr/>
          <p:nvPr/>
        </p:nvSpPr>
        <p:spPr>
          <a:xfrm>
            <a:off x="4021667" y="1532001"/>
            <a:ext cx="7992170" cy="1905465"/>
          </a:xfrm>
          <a:prstGeom prst="rect">
            <a:avLst/>
          </a:prstGeom>
          <a:solidFill>
            <a:schemeClr val="accent2">
              <a:lumMod val="20000"/>
              <a:lumOff val="8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4172968" y="1588258"/>
            <a:ext cx="1862050" cy="338554"/>
          </a:xfrm>
          <a:prstGeom prst="rect">
            <a:avLst/>
          </a:prstGeom>
          <a:solidFill>
            <a:schemeClr val="accent3">
              <a:lumMod val="40000"/>
              <a:lumOff val="60000"/>
            </a:schemeClr>
          </a:solidFill>
        </p:spPr>
        <p:txBody>
          <a:bodyPr wrap="square" rtlCol="0">
            <a:spAutoFit/>
          </a:bodyPr>
          <a:lstStyle/>
          <a:p>
            <a:r>
              <a:rPr lang="en-US" sz="1600" dirty="0"/>
              <a:t>General Formula</a:t>
            </a:r>
          </a:p>
        </p:txBody>
      </p:sp>
      <p:sp>
        <p:nvSpPr>
          <p:cNvPr id="18" name="TextBox 17"/>
          <p:cNvSpPr txBox="1"/>
          <p:nvPr/>
        </p:nvSpPr>
        <p:spPr>
          <a:xfrm>
            <a:off x="4281055" y="2534252"/>
            <a:ext cx="3757352" cy="369332"/>
          </a:xfrm>
          <a:prstGeom prst="rect">
            <a:avLst/>
          </a:prstGeom>
          <a:solidFill>
            <a:schemeClr val="accent3">
              <a:lumMod val="40000"/>
              <a:lumOff val="60000"/>
            </a:schemeClr>
          </a:solidFill>
        </p:spPr>
        <p:txBody>
          <a:bodyPr wrap="square" rtlCol="0">
            <a:spAutoFit/>
          </a:bodyPr>
          <a:lstStyle/>
          <a:p>
            <a:r>
              <a:rPr lang="en-US" dirty="0"/>
              <a:t>Rearranging GDP Deflator Equation</a:t>
            </a:r>
          </a:p>
        </p:txBody>
      </p:sp>
      <p:sp>
        <p:nvSpPr>
          <p:cNvPr id="22" name="TextBox 21"/>
          <p:cNvSpPr txBox="1"/>
          <p:nvPr/>
        </p:nvSpPr>
        <p:spPr>
          <a:xfrm>
            <a:off x="5361708" y="1255386"/>
            <a:ext cx="5070763" cy="369332"/>
          </a:xfrm>
          <a:prstGeom prst="rect">
            <a:avLst/>
          </a:prstGeom>
          <a:solidFill>
            <a:schemeClr val="accent3">
              <a:lumMod val="75000"/>
            </a:schemeClr>
          </a:solidFill>
        </p:spPr>
        <p:txBody>
          <a:bodyPr wrap="square" rtlCol="0">
            <a:spAutoFit/>
          </a:bodyPr>
          <a:lstStyle/>
          <a:p>
            <a:r>
              <a:rPr lang="en-US" b="1" dirty="0"/>
              <a:t>Calculating RGDP using Price Indexes/Indices</a:t>
            </a:r>
          </a:p>
        </p:txBody>
      </p:sp>
    </p:spTree>
    <p:extLst>
      <p:ext uri="{BB962C8B-B14F-4D97-AF65-F5344CB8AC3E}">
        <p14:creationId xmlns:p14="http://schemas.microsoft.com/office/powerpoint/2010/main" val="219780029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r>
              <a:rPr lang="en-AU" dirty="0"/>
              <a:t>Key Skills So Far</a:t>
            </a:r>
          </a:p>
        </p:txBody>
      </p:sp>
      <p:sp>
        <p:nvSpPr>
          <p:cNvPr id="3" name="Content Placeholder 2"/>
          <p:cNvSpPr>
            <a:spLocks noGrp="1"/>
          </p:cNvSpPr>
          <p:nvPr>
            <p:ph idx="1"/>
          </p:nvPr>
        </p:nvSpPr>
        <p:spPr>
          <a:xfrm>
            <a:off x="798870" y="1855122"/>
            <a:ext cx="9554497" cy="4351338"/>
          </a:xfrm>
          <a:solidFill>
            <a:schemeClr val="accent5">
              <a:lumMod val="20000"/>
              <a:lumOff val="80000"/>
            </a:schemeClr>
          </a:solidFill>
        </p:spPr>
        <p:txBody>
          <a:bodyPr>
            <a:normAutofit lnSpcReduction="10000"/>
          </a:bodyPr>
          <a:lstStyle/>
          <a:p>
            <a:r>
              <a:rPr lang="en-AU" dirty="0"/>
              <a:t>Calculate the price indices.</a:t>
            </a:r>
          </a:p>
          <a:p>
            <a:pPr lvl="1"/>
            <a:r>
              <a:rPr lang="en-AU" dirty="0" err="1">
                <a:solidFill>
                  <a:srgbClr val="FF0000"/>
                </a:solidFill>
              </a:rPr>
              <a:t>Eg</a:t>
            </a:r>
            <a:r>
              <a:rPr lang="en-AU" dirty="0">
                <a:solidFill>
                  <a:srgbClr val="FF0000"/>
                </a:solidFill>
              </a:rPr>
              <a:t>. What is the GDP Deflator/CPI for 2005 compared to 2000?</a:t>
            </a:r>
          </a:p>
          <a:p>
            <a:r>
              <a:rPr lang="en-AU" dirty="0"/>
              <a:t>Calculate the inflation rate.</a:t>
            </a:r>
          </a:p>
          <a:p>
            <a:pPr lvl="1"/>
            <a:r>
              <a:rPr lang="en-AU" dirty="0" err="1">
                <a:solidFill>
                  <a:srgbClr val="FF0000"/>
                </a:solidFill>
              </a:rPr>
              <a:t>Eg</a:t>
            </a:r>
            <a:r>
              <a:rPr lang="en-AU" dirty="0">
                <a:solidFill>
                  <a:srgbClr val="FF0000"/>
                </a:solidFill>
              </a:rPr>
              <a:t>. Given the CPIs in the following years, what is the inflation for each year?</a:t>
            </a:r>
          </a:p>
          <a:p>
            <a:r>
              <a:rPr lang="en-AU" dirty="0"/>
              <a:t>Calculate if real wages have increased or not.</a:t>
            </a:r>
          </a:p>
          <a:p>
            <a:pPr lvl="1"/>
            <a:r>
              <a:rPr lang="en-AU" dirty="0" err="1">
                <a:solidFill>
                  <a:srgbClr val="FF0000"/>
                </a:solidFill>
              </a:rPr>
              <a:t>Eg</a:t>
            </a:r>
            <a:r>
              <a:rPr lang="en-AU" dirty="0">
                <a:solidFill>
                  <a:srgbClr val="FF0000"/>
                </a:solidFill>
              </a:rPr>
              <a:t>. Inflation = x, Nominal wage increase = y, what is the change in real wage? </a:t>
            </a:r>
          </a:p>
          <a:p>
            <a:pPr lvl="1"/>
            <a:r>
              <a:rPr lang="en-AU" dirty="0">
                <a:solidFill>
                  <a:srgbClr val="FF0000"/>
                </a:solidFill>
              </a:rPr>
              <a:t>We want inflation to be less than the change in nominal wage</a:t>
            </a:r>
          </a:p>
          <a:p>
            <a:r>
              <a:rPr lang="en-AU" dirty="0"/>
              <a:t>Be able to calculate real GDP from indices and nominal GDP. </a:t>
            </a:r>
          </a:p>
          <a:p>
            <a:pPr lvl="1"/>
            <a:r>
              <a:rPr lang="en-AU" dirty="0" err="1">
                <a:solidFill>
                  <a:srgbClr val="FF0000"/>
                </a:solidFill>
              </a:rPr>
              <a:t>Eg</a:t>
            </a:r>
            <a:r>
              <a:rPr lang="en-AU" dirty="0">
                <a:solidFill>
                  <a:srgbClr val="FF0000"/>
                </a:solidFill>
              </a:rPr>
              <a:t>. The GDP deflator is x, the nominal inflation is y, what is real GDP?</a:t>
            </a:r>
          </a:p>
        </p:txBody>
      </p:sp>
    </p:spTree>
    <p:extLst>
      <p:ext uri="{BB962C8B-B14F-4D97-AF65-F5344CB8AC3E}">
        <p14:creationId xmlns:p14="http://schemas.microsoft.com/office/powerpoint/2010/main" val="370215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99" y="198774"/>
            <a:ext cx="6828032" cy="711067"/>
          </a:xfrm>
        </p:spPr>
        <p:txBody>
          <a:bodyPr/>
          <a:lstStyle/>
          <a:p>
            <a:r>
              <a:rPr lang="en-US" dirty="0"/>
              <a:t>Equations Regarding Inflation</a:t>
            </a:r>
          </a:p>
        </p:txBody>
      </p:sp>
      <p:pic>
        <p:nvPicPr>
          <p:cNvPr id="6" name="Picture 5"/>
          <p:cNvPicPr>
            <a:picLocks noChangeAspect="1"/>
          </p:cNvPicPr>
          <p:nvPr/>
        </p:nvPicPr>
        <p:blipFill>
          <a:blip r:embed="rId2"/>
          <a:stretch>
            <a:fillRect/>
          </a:stretch>
        </p:blipFill>
        <p:spPr>
          <a:xfrm>
            <a:off x="626540" y="2496102"/>
            <a:ext cx="2708474" cy="1419554"/>
          </a:xfrm>
          <a:prstGeom prst="rect">
            <a:avLst/>
          </a:prstGeom>
        </p:spPr>
      </p:pic>
      <p:sp>
        <p:nvSpPr>
          <p:cNvPr id="8" name="TextBox 7"/>
          <p:cNvSpPr txBox="1"/>
          <p:nvPr/>
        </p:nvSpPr>
        <p:spPr>
          <a:xfrm>
            <a:off x="125699" y="4050961"/>
            <a:ext cx="6361728" cy="2062103"/>
          </a:xfrm>
          <a:prstGeom prst="rect">
            <a:avLst/>
          </a:prstGeom>
          <a:solidFill>
            <a:srgbClr val="FFC000"/>
          </a:solidFill>
        </p:spPr>
        <p:txBody>
          <a:bodyPr wrap="square" rtlCol="0">
            <a:spAutoFit/>
          </a:bodyPr>
          <a:lstStyle/>
          <a:p>
            <a:r>
              <a:rPr lang="en-US" sz="1600" dirty="0">
                <a:solidFill>
                  <a:srgbClr val="00B0F0"/>
                </a:solidFill>
              </a:rPr>
              <a:t>Fisher Equation </a:t>
            </a:r>
            <a:r>
              <a:rPr lang="en-US" sz="1600" dirty="0"/>
              <a:t>(Explains real interest rate and inflation, named after economist Robert Fisher):</a:t>
            </a:r>
          </a:p>
          <a:p>
            <a:pPr lvl="1"/>
            <a:r>
              <a:rPr lang="en-US" sz="1600" dirty="0">
                <a:solidFill>
                  <a:srgbClr val="002060"/>
                </a:solidFill>
              </a:rPr>
              <a:t>Nominal Interest = Real Interest + Inflation</a:t>
            </a:r>
          </a:p>
          <a:p>
            <a:pPr lvl="1"/>
            <a:r>
              <a:rPr lang="en-US" sz="1600" dirty="0" err="1"/>
              <a:t>Eg</a:t>
            </a:r>
            <a:r>
              <a:rPr lang="en-US" sz="1600" dirty="0"/>
              <a:t>. The bank charges 5% interest for its mortgages and the inflation rate is 2%. The real interest rate is 5-2=3%. </a:t>
            </a:r>
          </a:p>
          <a:p>
            <a:pPr lvl="1"/>
            <a:endParaRPr lang="en-US" sz="1600" dirty="0"/>
          </a:p>
          <a:p>
            <a:pPr lvl="1"/>
            <a:endParaRPr lang="en-US" sz="1600" dirty="0"/>
          </a:p>
          <a:p>
            <a:pPr lvl="1"/>
            <a:endParaRPr lang="en-US" sz="1600" dirty="0"/>
          </a:p>
        </p:txBody>
      </p:sp>
      <p:sp>
        <p:nvSpPr>
          <p:cNvPr id="9" name="TextBox 8"/>
          <p:cNvSpPr txBox="1"/>
          <p:nvPr/>
        </p:nvSpPr>
        <p:spPr>
          <a:xfrm>
            <a:off x="3306563" y="5333313"/>
            <a:ext cx="2293333" cy="861774"/>
          </a:xfrm>
          <a:prstGeom prst="rect">
            <a:avLst/>
          </a:prstGeom>
          <a:noFill/>
        </p:spPr>
        <p:txBody>
          <a:bodyPr wrap="square" rtlCol="0">
            <a:spAutoFit/>
          </a:bodyPr>
          <a:lstStyle/>
          <a:p>
            <a:r>
              <a:rPr lang="en-US" sz="1600" dirty="0"/>
              <a:t>i = nominal interest</a:t>
            </a:r>
          </a:p>
          <a:p>
            <a:r>
              <a:rPr lang="en-US" sz="1600" dirty="0"/>
              <a:t>r = real interest</a:t>
            </a:r>
          </a:p>
          <a:p>
            <a:r>
              <a:rPr lang="el-GR" sz="1600" dirty="0"/>
              <a:t>Π</a:t>
            </a:r>
            <a:r>
              <a:rPr lang="en-US" sz="1600" dirty="0"/>
              <a:t> = inflation</a:t>
            </a:r>
          </a:p>
        </p:txBody>
      </p:sp>
      <p:pic>
        <p:nvPicPr>
          <p:cNvPr id="5" name="Picture 4"/>
          <p:cNvPicPr>
            <a:picLocks noChangeAspect="1"/>
          </p:cNvPicPr>
          <p:nvPr/>
        </p:nvPicPr>
        <p:blipFill>
          <a:blip r:embed="rId3"/>
          <a:stretch>
            <a:fillRect/>
          </a:stretch>
        </p:blipFill>
        <p:spPr>
          <a:xfrm>
            <a:off x="948763" y="5372341"/>
            <a:ext cx="1885410" cy="517824"/>
          </a:xfrm>
          <a:prstGeom prst="rect">
            <a:avLst/>
          </a:prstGeom>
        </p:spPr>
      </p:pic>
      <p:pic>
        <p:nvPicPr>
          <p:cNvPr id="15" name="Picture 14"/>
          <p:cNvPicPr>
            <a:picLocks noChangeAspect="1"/>
          </p:cNvPicPr>
          <p:nvPr/>
        </p:nvPicPr>
        <p:blipFill>
          <a:blip r:embed="rId4"/>
          <a:stretch>
            <a:fillRect/>
          </a:stretch>
        </p:blipFill>
        <p:spPr>
          <a:xfrm>
            <a:off x="7461501" y="191703"/>
            <a:ext cx="3934086" cy="893202"/>
          </a:xfrm>
          <a:prstGeom prst="rect">
            <a:avLst/>
          </a:prstGeom>
        </p:spPr>
      </p:pic>
      <p:sp>
        <p:nvSpPr>
          <p:cNvPr id="17" name="Rectangle 16"/>
          <p:cNvSpPr/>
          <p:nvPr/>
        </p:nvSpPr>
        <p:spPr>
          <a:xfrm>
            <a:off x="7284521" y="198774"/>
            <a:ext cx="4229053" cy="872942"/>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587140" y="6195087"/>
            <a:ext cx="5900287" cy="553998"/>
          </a:xfrm>
          <a:prstGeom prst="rect">
            <a:avLst/>
          </a:prstGeom>
          <a:noFill/>
          <a:ln>
            <a:solidFill>
              <a:schemeClr val="tx1"/>
            </a:solidFill>
          </a:ln>
        </p:spPr>
        <p:txBody>
          <a:bodyPr wrap="square" rtlCol="0">
            <a:spAutoFit/>
          </a:bodyPr>
          <a:lstStyle/>
          <a:p>
            <a:r>
              <a:rPr lang="en-US" dirty="0"/>
              <a:t>Actual Inflation = Expected Inflation + Unexpected Inflation</a:t>
            </a:r>
          </a:p>
          <a:p>
            <a:r>
              <a:rPr lang="en-US" sz="1200" dirty="0"/>
              <a:t>(Unexpected Inflation – benefits borrowers, Unexpected deflation – benefits lenders)</a:t>
            </a:r>
          </a:p>
        </p:txBody>
      </p:sp>
      <p:pic>
        <p:nvPicPr>
          <p:cNvPr id="19" name="Picture 18"/>
          <p:cNvPicPr>
            <a:picLocks noChangeAspect="1"/>
          </p:cNvPicPr>
          <p:nvPr/>
        </p:nvPicPr>
        <p:blipFill>
          <a:blip r:embed="rId5"/>
          <a:stretch>
            <a:fillRect/>
          </a:stretch>
        </p:blipFill>
        <p:spPr>
          <a:xfrm>
            <a:off x="583649" y="900231"/>
            <a:ext cx="3330999" cy="1679340"/>
          </a:xfrm>
          <a:prstGeom prst="rect">
            <a:avLst/>
          </a:prstGeom>
        </p:spPr>
      </p:pic>
      <p:sp>
        <p:nvSpPr>
          <p:cNvPr id="7" name="TextBox 6"/>
          <p:cNvSpPr txBox="1"/>
          <p:nvPr/>
        </p:nvSpPr>
        <p:spPr>
          <a:xfrm>
            <a:off x="10755639" y="3143333"/>
            <a:ext cx="1258198" cy="376087"/>
          </a:xfrm>
          <a:prstGeom prst="rect">
            <a:avLst/>
          </a:prstGeom>
          <a:noFill/>
        </p:spPr>
        <p:txBody>
          <a:bodyPr wrap="square" rtlCol="0">
            <a:spAutoFit/>
          </a:bodyPr>
          <a:lstStyle/>
          <a:p>
            <a:r>
              <a:rPr lang="en-US" dirty="0"/>
              <a:t>X 100</a:t>
            </a:r>
          </a:p>
        </p:txBody>
      </p:sp>
      <p:pic>
        <p:nvPicPr>
          <p:cNvPr id="13" name="Picture 12"/>
          <p:cNvPicPr>
            <a:picLocks noChangeAspect="1"/>
          </p:cNvPicPr>
          <p:nvPr/>
        </p:nvPicPr>
        <p:blipFill>
          <a:blip r:embed="rId6"/>
          <a:stretch>
            <a:fillRect/>
          </a:stretch>
        </p:blipFill>
        <p:spPr>
          <a:xfrm>
            <a:off x="4386341" y="1587392"/>
            <a:ext cx="7229302" cy="2118885"/>
          </a:xfrm>
          <a:prstGeom prst="rect">
            <a:avLst/>
          </a:prstGeom>
        </p:spPr>
      </p:pic>
      <p:sp>
        <p:nvSpPr>
          <p:cNvPr id="20" name="Content Placeholder 2"/>
          <p:cNvSpPr txBox="1">
            <a:spLocks/>
          </p:cNvSpPr>
          <p:nvPr/>
        </p:nvSpPr>
        <p:spPr>
          <a:xfrm>
            <a:off x="6987188" y="4947946"/>
            <a:ext cx="4696629" cy="1668777"/>
          </a:xfrm>
          <a:prstGeom prst="rect">
            <a:avLst/>
          </a:prstGeom>
          <a:solidFill>
            <a:schemeClr val="bg1">
              <a:lumMod val="95000"/>
            </a:schemeClr>
          </a:solidFill>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B0F0"/>
                </a:solidFill>
              </a:rPr>
              <a:t>Real Wage</a:t>
            </a:r>
            <a:r>
              <a:rPr lang="en-US" dirty="0"/>
              <a:t>:</a:t>
            </a:r>
          </a:p>
          <a:p>
            <a:r>
              <a:rPr lang="en-US" sz="3300" dirty="0"/>
              <a:t>Our real wage increases if our nominal wage increases faster than inflation. </a:t>
            </a:r>
          </a:p>
          <a:p>
            <a:r>
              <a:rPr lang="en-US" sz="2900" dirty="0"/>
              <a:t>Real Wages = Nominal Wages x </a:t>
            </a:r>
            <a:r>
              <a:rPr lang="en-US" sz="2900" dirty="0" err="1"/>
              <a:t>PI</a:t>
            </a:r>
            <a:r>
              <a:rPr lang="en-US" sz="2900" baseline="-25000" dirty="0" err="1"/>
              <a:t>base</a:t>
            </a:r>
            <a:r>
              <a:rPr lang="en-US" sz="2900" dirty="0"/>
              <a:t> / </a:t>
            </a:r>
            <a:r>
              <a:rPr lang="en-US" sz="2900" dirty="0" err="1"/>
              <a:t>PI</a:t>
            </a:r>
            <a:r>
              <a:rPr lang="en-US" sz="2900" baseline="-25000" dirty="0" err="1"/>
              <a:t>current</a:t>
            </a:r>
            <a:endParaRPr lang="en-US" sz="2900" dirty="0"/>
          </a:p>
          <a:p>
            <a:pPr lvl="1"/>
            <a:r>
              <a:rPr lang="en-US" dirty="0"/>
              <a:t>Note: As an approximation one can use: %△ Real Wages = %△ Nominal Wages – Inflation, but this is only an approximation</a:t>
            </a:r>
          </a:p>
          <a:p>
            <a:pPr lvl="1"/>
            <a:r>
              <a:rPr lang="en-US" dirty="0"/>
              <a:t> </a:t>
            </a:r>
            <a:r>
              <a:rPr lang="en-US" dirty="0" err="1"/>
              <a:t>Eg</a:t>
            </a:r>
            <a:r>
              <a:rPr lang="en-US" dirty="0"/>
              <a:t>. Your boss gives you a raise of 5% from last year and inflation is 3%. Your real wages have increased by 5-3=2% approximately.  </a:t>
            </a:r>
          </a:p>
          <a:p>
            <a:pPr lvl="1"/>
            <a:endParaRPr lang="en-US" dirty="0"/>
          </a:p>
          <a:p>
            <a:pPr lvl="1"/>
            <a:endParaRPr lang="en-US" dirty="0"/>
          </a:p>
          <a:p>
            <a:pPr lvl="1"/>
            <a:endParaRPr lang="en-US" dirty="0"/>
          </a:p>
        </p:txBody>
      </p:sp>
      <p:sp>
        <p:nvSpPr>
          <p:cNvPr id="3" name="TextBox 2"/>
          <p:cNvSpPr txBox="1"/>
          <p:nvPr/>
        </p:nvSpPr>
        <p:spPr>
          <a:xfrm>
            <a:off x="7072089" y="3912980"/>
            <a:ext cx="4611729" cy="923330"/>
          </a:xfrm>
          <a:prstGeom prst="rect">
            <a:avLst/>
          </a:prstGeom>
          <a:solidFill>
            <a:schemeClr val="accent6">
              <a:lumMod val="20000"/>
              <a:lumOff val="80000"/>
            </a:schemeClr>
          </a:solidFill>
        </p:spPr>
        <p:txBody>
          <a:bodyPr wrap="square" rtlCol="0">
            <a:spAutoFit/>
          </a:bodyPr>
          <a:lstStyle/>
          <a:p>
            <a:r>
              <a:rPr lang="en-US" b="1" dirty="0"/>
              <a:t>Calculating GDP with Price and Quantity</a:t>
            </a:r>
          </a:p>
          <a:p>
            <a:r>
              <a:rPr lang="en-US" dirty="0"/>
              <a:t>NGDP = </a:t>
            </a:r>
            <a:r>
              <a:rPr lang="en-US" dirty="0" err="1"/>
              <a:t>Prices</a:t>
            </a:r>
            <a:r>
              <a:rPr lang="en-US" baseline="-25000" dirty="0" err="1"/>
              <a:t>current</a:t>
            </a:r>
            <a:r>
              <a:rPr lang="en-US" dirty="0"/>
              <a:t> x </a:t>
            </a:r>
            <a:r>
              <a:rPr lang="en-US" dirty="0" err="1"/>
              <a:t>Quantity</a:t>
            </a:r>
            <a:r>
              <a:rPr lang="en-US" baseline="-25000" dirty="0" err="1"/>
              <a:t>current</a:t>
            </a:r>
            <a:endParaRPr lang="en-US" baseline="-25000" dirty="0"/>
          </a:p>
          <a:p>
            <a:r>
              <a:rPr lang="en-US" dirty="0"/>
              <a:t>RGDP = </a:t>
            </a:r>
            <a:r>
              <a:rPr lang="en-US" dirty="0" err="1"/>
              <a:t>Prices</a:t>
            </a:r>
            <a:r>
              <a:rPr lang="en-US" baseline="-25000" dirty="0" err="1"/>
              <a:t>base</a:t>
            </a:r>
            <a:r>
              <a:rPr lang="en-US" dirty="0"/>
              <a:t> x </a:t>
            </a:r>
            <a:r>
              <a:rPr lang="en-US" dirty="0" err="1"/>
              <a:t>Quantity</a:t>
            </a:r>
            <a:r>
              <a:rPr lang="en-US" baseline="-25000" dirty="0" err="1"/>
              <a:t>current</a:t>
            </a:r>
            <a:endParaRPr lang="en-US" dirty="0"/>
          </a:p>
        </p:txBody>
      </p:sp>
      <p:sp>
        <p:nvSpPr>
          <p:cNvPr id="22" name="TextBox 21"/>
          <p:cNvSpPr txBox="1"/>
          <p:nvPr/>
        </p:nvSpPr>
        <p:spPr>
          <a:xfrm>
            <a:off x="5539387" y="1261206"/>
            <a:ext cx="5070763" cy="369332"/>
          </a:xfrm>
          <a:prstGeom prst="rect">
            <a:avLst/>
          </a:prstGeom>
          <a:solidFill>
            <a:srgbClr val="F9C7C3"/>
          </a:solidFill>
        </p:spPr>
        <p:txBody>
          <a:bodyPr wrap="square" rtlCol="0">
            <a:spAutoFit/>
          </a:bodyPr>
          <a:lstStyle/>
          <a:p>
            <a:r>
              <a:rPr lang="en-US" b="1" dirty="0"/>
              <a:t>Calculating RGDP using Price Indexes/Indices</a:t>
            </a:r>
          </a:p>
        </p:txBody>
      </p:sp>
      <p:sp>
        <p:nvSpPr>
          <p:cNvPr id="23" name="TextBox 22"/>
          <p:cNvSpPr txBox="1"/>
          <p:nvPr/>
        </p:nvSpPr>
        <p:spPr>
          <a:xfrm>
            <a:off x="4056065" y="1630538"/>
            <a:ext cx="1085128" cy="461665"/>
          </a:xfrm>
          <a:prstGeom prst="rect">
            <a:avLst/>
          </a:prstGeom>
          <a:solidFill>
            <a:srgbClr val="F9C7C3"/>
          </a:solidFill>
        </p:spPr>
        <p:txBody>
          <a:bodyPr wrap="square" rtlCol="0">
            <a:spAutoFit/>
          </a:bodyPr>
          <a:lstStyle/>
          <a:p>
            <a:r>
              <a:rPr lang="en-US" sz="1200" b="1" dirty="0"/>
              <a:t>Ratios of GDP and Indexes</a:t>
            </a:r>
          </a:p>
        </p:txBody>
      </p:sp>
      <p:sp>
        <p:nvSpPr>
          <p:cNvPr id="24" name="TextBox 23"/>
          <p:cNvSpPr txBox="1"/>
          <p:nvPr/>
        </p:nvSpPr>
        <p:spPr>
          <a:xfrm>
            <a:off x="3957539" y="2456190"/>
            <a:ext cx="1944420" cy="276999"/>
          </a:xfrm>
          <a:prstGeom prst="rect">
            <a:avLst/>
          </a:prstGeom>
          <a:solidFill>
            <a:srgbClr val="F9C7C3"/>
          </a:solidFill>
        </p:spPr>
        <p:txBody>
          <a:bodyPr wrap="square" rtlCol="0">
            <a:spAutoFit/>
          </a:bodyPr>
          <a:lstStyle/>
          <a:p>
            <a:r>
              <a:rPr lang="en-US" sz="1200" b="1" dirty="0"/>
              <a:t>General Formula for RGDP</a:t>
            </a:r>
          </a:p>
        </p:txBody>
      </p:sp>
      <p:sp>
        <p:nvSpPr>
          <p:cNvPr id="25" name="TextBox 24"/>
          <p:cNvSpPr txBox="1"/>
          <p:nvPr/>
        </p:nvSpPr>
        <p:spPr>
          <a:xfrm>
            <a:off x="3806707" y="3015777"/>
            <a:ext cx="2527591" cy="276999"/>
          </a:xfrm>
          <a:prstGeom prst="rect">
            <a:avLst/>
          </a:prstGeom>
          <a:solidFill>
            <a:srgbClr val="F9C7C3"/>
          </a:solidFill>
        </p:spPr>
        <p:txBody>
          <a:bodyPr wrap="square" rtlCol="0">
            <a:spAutoFit/>
          </a:bodyPr>
          <a:lstStyle/>
          <a:p>
            <a:r>
              <a:rPr lang="en-US" sz="1200" b="1" dirty="0"/>
              <a:t>RGDP by Rearranging GDP Deflator</a:t>
            </a:r>
          </a:p>
        </p:txBody>
      </p:sp>
    </p:spTree>
    <p:extLst>
      <p:ext uri="{BB962C8B-B14F-4D97-AF65-F5344CB8AC3E}">
        <p14:creationId xmlns:p14="http://schemas.microsoft.com/office/powerpoint/2010/main" val="38186213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732155"/>
          </a:xfrm>
        </p:spPr>
        <p:txBody>
          <a:bodyPr>
            <a:normAutofit/>
          </a:bodyPr>
          <a:lstStyle/>
          <a:p>
            <a:r>
              <a:rPr lang="en-GB" dirty="0"/>
              <a:t>3 Crucial Economic Indicators</a:t>
            </a:r>
            <a:endParaRPr lang="en-US" dirty="0"/>
          </a:p>
        </p:txBody>
      </p:sp>
      <p:graphicFrame>
        <p:nvGraphicFramePr>
          <p:cNvPr id="8" name="Diagram 7"/>
          <p:cNvGraphicFramePr/>
          <p:nvPr/>
        </p:nvGraphicFramePr>
        <p:xfrm>
          <a:off x="5288280" y="1280160"/>
          <a:ext cx="6570938" cy="3526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0298206" y="6012136"/>
            <a:ext cx="2111188" cy="646331"/>
          </a:xfrm>
          <a:prstGeom prst="rect">
            <a:avLst/>
          </a:prstGeom>
          <a:noFill/>
        </p:spPr>
        <p:txBody>
          <a:bodyPr wrap="square" rtlCol="0">
            <a:spAutoFit/>
          </a:bodyPr>
          <a:lstStyle/>
          <a:p>
            <a:r>
              <a:rPr lang="en-US" dirty="0">
                <a:hlinkClick r:id="rId7" action="ppaction://hlinksldjump"/>
              </a:rPr>
              <a:t>3 Economic Indicators</a:t>
            </a:r>
            <a:endParaRPr lang="en-US" dirty="0"/>
          </a:p>
        </p:txBody>
      </p:sp>
      <p:sp>
        <p:nvSpPr>
          <p:cNvPr id="2" name="TextBox 1"/>
          <p:cNvSpPr txBox="1"/>
          <p:nvPr/>
        </p:nvSpPr>
        <p:spPr>
          <a:xfrm>
            <a:off x="220659" y="1406563"/>
            <a:ext cx="484888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three biggest economic indicators used in Macroeconomics are:</a:t>
            </a:r>
          </a:p>
          <a:p>
            <a:pPr marL="742950" lvl="1" indent="-285750">
              <a:buFont typeface="Arial" panose="020B0604020202020204" pitchFamily="34" charset="0"/>
              <a:buChar char="•"/>
            </a:pPr>
            <a:r>
              <a:rPr lang="en-US" sz="2800" dirty="0">
                <a:solidFill>
                  <a:srgbClr val="00B0F0"/>
                </a:solidFill>
              </a:rPr>
              <a:t>Gross Domestic Product </a:t>
            </a:r>
            <a:r>
              <a:rPr lang="en-US" sz="2800" dirty="0"/>
              <a:t>(how big is the economy)</a:t>
            </a:r>
          </a:p>
          <a:p>
            <a:pPr marL="742950" lvl="1" indent="-285750">
              <a:buFont typeface="Arial" panose="020B0604020202020204" pitchFamily="34" charset="0"/>
              <a:buChar char="•"/>
            </a:pPr>
            <a:r>
              <a:rPr lang="en-US" sz="2800" dirty="0">
                <a:solidFill>
                  <a:srgbClr val="00B0F0"/>
                </a:solidFill>
              </a:rPr>
              <a:t>Unemployment</a:t>
            </a:r>
            <a:r>
              <a:rPr lang="en-US" sz="2800" dirty="0"/>
              <a:t> (how many people have jobs)</a:t>
            </a:r>
          </a:p>
          <a:p>
            <a:pPr marL="742950" lvl="1" indent="-285750">
              <a:buFont typeface="Arial" panose="020B0604020202020204" pitchFamily="34" charset="0"/>
              <a:buChar char="•"/>
            </a:pPr>
            <a:r>
              <a:rPr lang="en-US" sz="2800" dirty="0">
                <a:solidFill>
                  <a:srgbClr val="00B0F0"/>
                </a:solidFill>
              </a:rPr>
              <a:t>Inflation </a:t>
            </a:r>
            <a:r>
              <a:rPr lang="en-US" sz="2800" dirty="0"/>
              <a:t>(how stable are the prices of goods and services)</a:t>
            </a:r>
          </a:p>
        </p:txBody>
      </p:sp>
      <p:pic>
        <p:nvPicPr>
          <p:cNvPr id="3" name="Picture 2"/>
          <p:cNvPicPr>
            <a:picLocks noChangeAspect="1"/>
          </p:cNvPicPr>
          <p:nvPr/>
        </p:nvPicPr>
        <p:blipFill>
          <a:blip r:embed="rId8"/>
          <a:stretch>
            <a:fillRect/>
          </a:stretch>
        </p:blipFill>
        <p:spPr>
          <a:xfrm>
            <a:off x="5288280" y="4352019"/>
            <a:ext cx="1982612" cy="1134381"/>
          </a:xfrm>
          <a:prstGeom prst="rect">
            <a:avLst/>
          </a:prstGeom>
        </p:spPr>
      </p:pic>
      <p:pic>
        <p:nvPicPr>
          <p:cNvPr id="4" name="Picture 3"/>
          <p:cNvPicPr>
            <a:picLocks noChangeAspect="1"/>
          </p:cNvPicPr>
          <p:nvPr/>
        </p:nvPicPr>
        <p:blipFill>
          <a:blip r:embed="rId9"/>
          <a:stretch>
            <a:fillRect/>
          </a:stretch>
        </p:blipFill>
        <p:spPr>
          <a:xfrm>
            <a:off x="7611190" y="4385362"/>
            <a:ext cx="1852850" cy="1115862"/>
          </a:xfrm>
          <a:prstGeom prst="rect">
            <a:avLst/>
          </a:prstGeom>
        </p:spPr>
      </p:pic>
      <p:pic>
        <p:nvPicPr>
          <p:cNvPr id="5" name="Picture 4"/>
          <p:cNvPicPr>
            <a:picLocks noChangeAspect="1"/>
          </p:cNvPicPr>
          <p:nvPr/>
        </p:nvPicPr>
        <p:blipFill>
          <a:blip r:embed="rId10"/>
          <a:stretch>
            <a:fillRect/>
          </a:stretch>
        </p:blipFill>
        <p:spPr>
          <a:xfrm>
            <a:off x="10020636" y="4385362"/>
            <a:ext cx="1838582" cy="1181265"/>
          </a:xfrm>
          <a:prstGeom prst="rect">
            <a:avLst/>
          </a:prstGeom>
        </p:spPr>
      </p:pic>
      <p:sp>
        <p:nvSpPr>
          <p:cNvPr id="7" name="TextBox 6"/>
          <p:cNvSpPr txBox="1"/>
          <p:nvPr/>
        </p:nvSpPr>
        <p:spPr>
          <a:xfrm>
            <a:off x="7826479" y="1406563"/>
            <a:ext cx="1258529" cy="523220"/>
          </a:xfrm>
          <a:prstGeom prst="rect">
            <a:avLst/>
          </a:prstGeom>
          <a:solidFill>
            <a:schemeClr val="accent4">
              <a:lumMod val="40000"/>
              <a:lumOff val="60000"/>
            </a:schemeClr>
          </a:solidFill>
        </p:spPr>
        <p:txBody>
          <a:bodyPr wrap="square" rtlCol="0">
            <a:spAutoFit/>
          </a:bodyPr>
          <a:lstStyle/>
          <a:p>
            <a:r>
              <a:rPr lang="en-US" sz="2800" dirty="0"/>
              <a:t>Unit 2</a:t>
            </a:r>
          </a:p>
        </p:txBody>
      </p:sp>
    </p:spTree>
    <p:extLst>
      <p:ext uri="{BB962C8B-B14F-4D97-AF65-F5344CB8AC3E}">
        <p14:creationId xmlns:p14="http://schemas.microsoft.com/office/powerpoint/2010/main" val="282078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Government</a:t>
            </a:r>
          </a:p>
        </p:txBody>
      </p:sp>
      <p:sp>
        <p:nvSpPr>
          <p:cNvPr id="3" name="Content Placeholder 2"/>
          <p:cNvSpPr>
            <a:spLocks noGrp="1"/>
          </p:cNvSpPr>
          <p:nvPr>
            <p:ph idx="1"/>
          </p:nvPr>
        </p:nvSpPr>
        <p:spPr>
          <a:xfrm>
            <a:off x="688571" y="2324389"/>
            <a:ext cx="3479800" cy="3390611"/>
          </a:xfrm>
          <a:ln>
            <a:solidFill>
              <a:schemeClr val="accent6">
                <a:lumMod val="60000"/>
                <a:lumOff val="40000"/>
              </a:schemeClr>
            </a:solidFill>
          </a:ln>
        </p:spPr>
        <p:txBody>
          <a:bodyPr/>
          <a:lstStyle/>
          <a:p>
            <a:pPr marL="0" indent="0" algn="ctr">
              <a:buNone/>
            </a:pPr>
            <a:r>
              <a:rPr lang="en-US" b="1" u="sng" dirty="0"/>
              <a:t>GDP</a:t>
            </a:r>
          </a:p>
          <a:p>
            <a:pPr marL="0" indent="0">
              <a:buNone/>
            </a:pPr>
            <a:endParaRPr lang="en-US" b="1" u="sng" dirty="0"/>
          </a:p>
          <a:p>
            <a:pPr marL="0" indent="0">
              <a:buNone/>
            </a:pPr>
            <a:endParaRPr lang="en-US" b="1" u="sng" dirty="0"/>
          </a:p>
          <a:p>
            <a:r>
              <a:rPr lang="en-US" dirty="0"/>
              <a:t>Government wants this to be:</a:t>
            </a:r>
          </a:p>
          <a:p>
            <a:r>
              <a:rPr lang="en-US" dirty="0">
                <a:solidFill>
                  <a:srgbClr val="FF0000"/>
                </a:solidFill>
              </a:rPr>
              <a:t>high</a:t>
            </a:r>
          </a:p>
        </p:txBody>
      </p:sp>
      <p:sp>
        <p:nvSpPr>
          <p:cNvPr id="4" name="Content Placeholder 2"/>
          <p:cNvSpPr txBox="1">
            <a:spLocks/>
          </p:cNvSpPr>
          <p:nvPr/>
        </p:nvSpPr>
        <p:spPr>
          <a:xfrm>
            <a:off x="4320771" y="2338147"/>
            <a:ext cx="3479800" cy="3436120"/>
          </a:xfrm>
          <a:prstGeom prst="rect">
            <a:avLst/>
          </a:prstGeom>
          <a:ln>
            <a:solidFill>
              <a:schemeClr val="accent4">
                <a:lumMod val="40000"/>
                <a:lumOff val="6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u="sng" dirty="0"/>
              <a:t>Unemployment</a:t>
            </a:r>
          </a:p>
          <a:p>
            <a:pPr marL="0" indent="0">
              <a:buNone/>
            </a:pPr>
            <a:endParaRPr lang="en-US" b="1" u="sng" dirty="0"/>
          </a:p>
          <a:p>
            <a:pPr marL="0" indent="0">
              <a:buNone/>
            </a:pPr>
            <a:endParaRPr lang="en-US" b="1" u="sng" dirty="0"/>
          </a:p>
          <a:p>
            <a:r>
              <a:rPr lang="en-US" dirty="0"/>
              <a:t>Government wants this to be:</a:t>
            </a:r>
          </a:p>
          <a:p>
            <a:r>
              <a:rPr lang="en-US" dirty="0">
                <a:solidFill>
                  <a:srgbClr val="FF0000"/>
                </a:solidFill>
              </a:rPr>
              <a:t>Low</a:t>
            </a:r>
          </a:p>
          <a:p>
            <a:endParaRPr lang="en-US" dirty="0"/>
          </a:p>
          <a:p>
            <a:endParaRPr lang="en-US" dirty="0"/>
          </a:p>
        </p:txBody>
      </p:sp>
      <p:sp>
        <p:nvSpPr>
          <p:cNvPr id="5" name="Content Placeholder 2"/>
          <p:cNvSpPr txBox="1">
            <a:spLocks/>
          </p:cNvSpPr>
          <p:nvPr/>
        </p:nvSpPr>
        <p:spPr>
          <a:xfrm>
            <a:off x="8069504" y="2340417"/>
            <a:ext cx="3479800" cy="3433850"/>
          </a:xfrm>
          <a:prstGeom prst="rect">
            <a:avLst/>
          </a:prstGeom>
          <a:ln>
            <a:solidFill>
              <a:schemeClr val="accent2">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u="sng" dirty="0"/>
              <a:t>Inflation</a:t>
            </a:r>
          </a:p>
          <a:p>
            <a:pPr marL="0" indent="0">
              <a:buNone/>
            </a:pPr>
            <a:endParaRPr lang="en-US" b="1" u="sng" dirty="0"/>
          </a:p>
          <a:p>
            <a:pPr marL="0" indent="0">
              <a:buNone/>
            </a:pPr>
            <a:endParaRPr lang="en-US" b="1" u="sng" dirty="0"/>
          </a:p>
          <a:p>
            <a:r>
              <a:rPr lang="en-US" dirty="0"/>
              <a:t>Government wants this to be:</a:t>
            </a:r>
          </a:p>
          <a:p>
            <a:r>
              <a:rPr lang="en-US" dirty="0">
                <a:solidFill>
                  <a:srgbClr val="FF0000"/>
                </a:solidFill>
              </a:rPr>
              <a:t>Low and stable</a:t>
            </a:r>
          </a:p>
          <a:p>
            <a:endParaRPr lang="en-US" dirty="0"/>
          </a:p>
        </p:txBody>
      </p:sp>
      <p:pic>
        <p:nvPicPr>
          <p:cNvPr id="6" name="Picture 5"/>
          <p:cNvPicPr>
            <a:picLocks noChangeAspect="1"/>
          </p:cNvPicPr>
          <p:nvPr/>
        </p:nvPicPr>
        <p:blipFill>
          <a:blip r:embed="rId2"/>
          <a:stretch>
            <a:fillRect/>
          </a:stretch>
        </p:blipFill>
        <p:spPr>
          <a:xfrm>
            <a:off x="1410384" y="2768999"/>
            <a:ext cx="1982612" cy="1134381"/>
          </a:xfrm>
          <a:prstGeom prst="rect">
            <a:avLst/>
          </a:prstGeom>
        </p:spPr>
      </p:pic>
      <p:pic>
        <p:nvPicPr>
          <p:cNvPr id="7" name="Picture 6"/>
          <p:cNvPicPr>
            <a:picLocks noChangeAspect="1"/>
          </p:cNvPicPr>
          <p:nvPr/>
        </p:nvPicPr>
        <p:blipFill>
          <a:blip r:embed="rId3"/>
          <a:stretch>
            <a:fillRect/>
          </a:stretch>
        </p:blipFill>
        <p:spPr>
          <a:xfrm>
            <a:off x="5019946" y="2841152"/>
            <a:ext cx="1852850" cy="1115862"/>
          </a:xfrm>
          <a:prstGeom prst="rect">
            <a:avLst/>
          </a:prstGeom>
        </p:spPr>
      </p:pic>
      <p:pic>
        <p:nvPicPr>
          <p:cNvPr id="8" name="Picture 7"/>
          <p:cNvPicPr>
            <a:picLocks noChangeAspect="1"/>
          </p:cNvPicPr>
          <p:nvPr/>
        </p:nvPicPr>
        <p:blipFill>
          <a:blip r:embed="rId4"/>
          <a:stretch>
            <a:fillRect/>
          </a:stretch>
        </p:blipFill>
        <p:spPr>
          <a:xfrm>
            <a:off x="9064268" y="2841152"/>
            <a:ext cx="1604356" cy="1030778"/>
          </a:xfrm>
          <a:prstGeom prst="rect">
            <a:avLst/>
          </a:prstGeom>
        </p:spPr>
      </p:pic>
      <p:sp>
        <p:nvSpPr>
          <p:cNvPr id="9" name="TextBox 8"/>
          <p:cNvSpPr txBox="1"/>
          <p:nvPr/>
        </p:nvSpPr>
        <p:spPr>
          <a:xfrm>
            <a:off x="6866313" y="349135"/>
            <a:ext cx="483262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government looks at the three main indicators but has different objectives for each.</a:t>
            </a:r>
          </a:p>
        </p:txBody>
      </p:sp>
      <p:sp>
        <p:nvSpPr>
          <p:cNvPr id="10" name="TextBox 9"/>
          <p:cNvSpPr txBox="1"/>
          <p:nvPr/>
        </p:nvSpPr>
        <p:spPr>
          <a:xfrm>
            <a:off x="673331" y="1288455"/>
            <a:ext cx="8154785" cy="923330"/>
          </a:xfrm>
          <a:prstGeom prst="rect">
            <a:avLst/>
          </a:prstGeom>
          <a:noFill/>
        </p:spPr>
        <p:txBody>
          <a:bodyPr wrap="square" rtlCol="0">
            <a:spAutoFit/>
          </a:bodyPr>
          <a:lstStyle/>
          <a:p>
            <a:pPr marL="285750" indent="-285750">
              <a:buFont typeface="Arial" panose="020B0604020202020204" pitchFamily="34" charset="0"/>
              <a:buChar char="•"/>
            </a:pPr>
            <a:r>
              <a:rPr lang="en-US" dirty="0"/>
              <a:t>Governments try to manage the health of the economy and the three big indicators we have covered in Unit 2 are central to their decision making. </a:t>
            </a:r>
          </a:p>
          <a:p>
            <a:pPr marL="285750" indent="-285750">
              <a:buFont typeface="Arial" panose="020B0604020202020204" pitchFamily="34" charset="0"/>
              <a:buChar char="•"/>
            </a:pPr>
            <a:r>
              <a:rPr lang="en-US" dirty="0"/>
              <a:t>Generally speaking all governments want:</a:t>
            </a:r>
          </a:p>
        </p:txBody>
      </p:sp>
    </p:spTree>
    <p:extLst>
      <p:ext uri="{BB962C8B-B14F-4D97-AF65-F5344CB8AC3E}">
        <p14:creationId xmlns:p14="http://schemas.microsoft.com/office/powerpoint/2010/main" val="410188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Most governments around the world want to __________ GDP, ____________ unemployment and have ________ price levels.</a:t>
            </a:r>
          </a:p>
          <a:p>
            <a:r>
              <a:rPr lang="en-US" dirty="0">
                <a:solidFill>
                  <a:srgbClr val="FF0000"/>
                </a:solidFill>
              </a:rPr>
              <a:t>High GDP</a:t>
            </a:r>
          </a:p>
          <a:p>
            <a:r>
              <a:rPr lang="en-US" dirty="0">
                <a:solidFill>
                  <a:srgbClr val="FF0000"/>
                </a:solidFill>
              </a:rPr>
              <a:t>Low Unemployment</a:t>
            </a:r>
          </a:p>
          <a:p>
            <a:r>
              <a:rPr lang="en-US" dirty="0">
                <a:solidFill>
                  <a:srgbClr val="FF0000"/>
                </a:solidFill>
              </a:rPr>
              <a:t>Stable </a:t>
            </a:r>
          </a:p>
        </p:txBody>
      </p:sp>
    </p:spTree>
    <p:extLst>
      <p:ext uri="{BB962C8B-B14F-4D97-AF65-F5344CB8AC3E}">
        <p14:creationId xmlns:p14="http://schemas.microsoft.com/office/powerpoint/2010/main" val="411887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The Business Cycle – Revision</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89001406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16261" y="1825625"/>
            <a:ext cx="1526707" cy="1261704"/>
          </a:xfrm>
          <a:prstGeom prst="rect">
            <a:avLst/>
          </a:prstGeom>
        </p:spPr>
      </p:pic>
      <p:pic>
        <p:nvPicPr>
          <p:cNvPr id="6" name="Picture 5"/>
          <p:cNvPicPr>
            <a:picLocks noChangeAspect="1"/>
          </p:cNvPicPr>
          <p:nvPr/>
        </p:nvPicPr>
        <p:blipFill>
          <a:blip r:embed="rId2"/>
          <a:stretch>
            <a:fillRect/>
          </a:stretch>
        </p:blipFill>
        <p:spPr>
          <a:xfrm>
            <a:off x="2411113" y="1372171"/>
            <a:ext cx="1526707" cy="1261704"/>
          </a:xfrm>
          <a:prstGeom prst="rect">
            <a:avLst/>
          </a:prstGeom>
        </p:spPr>
      </p:pic>
      <p:pic>
        <p:nvPicPr>
          <p:cNvPr id="7" name="Picture 6"/>
          <p:cNvPicPr>
            <a:picLocks noChangeAspect="1"/>
          </p:cNvPicPr>
          <p:nvPr/>
        </p:nvPicPr>
        <p:blipFill>
          <a:blip r:embed="rId2"/>
          <a:stretch>
            <a:fillRect/>
          </a:stretch>
        </p:blipFill>
        <p:spPr>
          <a:xfrm>
            <a:off x="3769318" y="1274558"/>
            <a:ext cx="1526707" cy="1261704"/>
          </a:xfrm>
          <a:prstGeom prst="rect">
            <a:avLst/>
          </a:prstGeom>
        </p:spPr>
      </p:pic>
      <p:pic>
        <p:nvPicPr>
          <p:cNvPr id="8" name="Picture 7"/>
          <p:cNvPicPr>
            <a:picLocks noChangeAspect="1"/>
          </p:cNvPicPr>
          <p:nvPr/>
        </p:nvPicPr>
        <p:blipFill>
          <a:blip r:embed="rId2"/>
          <a:stretch>
            <a:fillRect/>
          </a:stretch>
        </p:blipFill>
        <p:spPr>
          <a:xfrm>
            <a:off x="5296025" y="1544806"/>
            <a:ext cx="1812698" cy="1261704"/>
          </a:xfrm>
          <a:prstGeom prst="rect">
            <a:avLst/>
          </a:prstGeom>
        </p:spPr>
      </p:pic>
      <p:pic>
        <p:nvPicPr>
          <p:cNvPr id="9" name="Picture 8"/>
          <p:cNvPicPr>
            <a:picLocks noChangeAspect="1"/>
          </p:cNvPicPr>
          <p:nvPr/>
        </p:nvPicPr>
        <p:blipFill>
          <a:blip r:embed="rId2"/>
          <a:stretch>
            <a:fillRect/>
          </a:stretch>
        </p:blipFill>
        <p:spPr>
          <a:xfrm>
            <a:off x="6096000" y="3860884"/>
            <a:ext cx="1812698" cy="1261704"/>
          </a:xfrm>
          <a:prstGeom prst="rect">
            <a:avLst/>
          </a:prstGeom>
        </p:spPr>
      </p:pic>
      <p:pic>
        <p:nvPicPr>
          <p:cNvPr id="10" name="Picture 9"/>
          <p:cNvPicPr>
            <a:picLocks noChangeAspect="1"/>
          </p:cNvPicPr>
          <p:nvPr/>
        </p:nvPicPr>
        <p:blipFill>
          <a:blip r:embed="rId2"/>
          <a:stretch>
            <a:fillRect/>
          </a:stretch>
        </p:blipFill>
        <p:spPr>
          <a:xfrm>
            <a:off x="8800548" y="2322135"/>
            <a:ext cx="1812698" cy="1261704"/>
          </a:xfrm>
          <a:prstGeom prst="rect">
            <a:avLst/>
          </a:prstGeom>
        </p:spPr>
      </p:pic>
      <p:pic>
        <p:nvPicPr>
          <p:cNvPr id="11" name="Picture 10"/>
          <p:cNvPicPr>
            <a:picLocks noChangeAspect="1"/>
          </p:cNvPicPr>
          <p:nvPr/>
        </p:nvPicPr>
        <p:blipFill>
          <a:blip r:embed="rId2"/>
          <a:stretch>
            <a:fillRect/>
          </a:stretch>
        </p:blipFill>
        <p:spPr>
          <a:xfrm>
            <a:off x="8847928" y="1060431"/>
            <a:ext cx="1812698" cy="1261704"/>
          </a:xfrm>
          <a:prstGeom prst="rect">
            <a:avLst/>
          </a:prstGeom>
        </p:spPr>
      </p:pic>
      <p:sp>
        <p:nvSpPr>
          <p:cNvPr id="12" name="Content Placeholder 2"/>
          <p:cNvSpPr txBox="1">
            <a:spLocks/>
          </p:cNvSpPr>
          <p:nvPr/>
        </p:nvSpPr>
        <p:spPr>
          <a:xfrm>
            <a:off x="432005" y="5900567"/>
            <a:ext cx="8122060" cy="87349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Note: Because </a:t>
            </a:r>
            <a:r>
              <a:rPr lang="en-US" dirty="0">
                <a:solidFill>
                  <a:srgbClr val="00B050"/>
                </a:solidFill>
              </a:rPr>
              <a:t>technology and productivity is generally increasing </a:t>
            </a:r>
            <a:r>
              <a:rPr lang="en-US" dirty="0"/>
              <a:t>(</a:t>
            </a:r>
            <a:r>
              <a:rPr lang="en-US" dirty="0" err="1"/>
              <a:t>eg</a:t>
            </a:r>
            <a:r>
              <a:rPr lang="en-US" dirty="0"/>
              <a:t>. better machines, faster computers, faster planes and trains), GDP usually increases over time, so the </a:t>
            </a:r>
            <a:r>
              <a:rPr lang="en-US" dirty="0">
                <a:solidFill>
                  <a:srgbClr val="00B0F0"/>
                </a:solidFill>
              </a:rPr>
              <a:t>trend growth </a:t>
            </a:r>
            <a:r>
              <a:rPr lang="en-US" dirty="0"/>
              <a:t>or</a:t>
            </a:r>
            <a:r>
              <a:rPr lang="en-US" dirty="0">
                <a:solidFill>
                  <a:srgbClr val="00B0F0"/>
                </a:solidFill>
              </a:rPr>
              <a:t> potential output</a:t>
            </a:r>
            <a:r>
              <a:rPr lang="en-US" dirty="0"/>
              <a:t> is upward sloping.</a:t>
            </a:r>
          </a:p>
        </p:txBody>
      </p:sp>
      <p:sp>
        <p:nvSpPr>
          <p:cNvPr id="13" name="Rectangle 12"/>
          <p:cNvSpPr/>
          <p:nvPr/>
        </p:nvSpPr>
        <p:spPr>
          <a:xfrm>
            <a:off x="8925588" y="6190602"/>
            <a:ext cx="2056688" cy="369332"/>
          </a:xfrm>
          <a:prstGeom prst="rect">
            <a:avLst/>
          </a:prstGeom>
        </p:spPr>
        <p:txBody>
          <a:bodyPr wrap="square">
            <a:spAutoFit/>
          </a:bodyPr>
          <a:lstStyle/>
          <a:p>
            <a:r>
              <a:rPr lang="en-US" dirty="0">
                <a:hlinkClick r:id="rId3"/>
              </a:rPr>
              <a:t>Trend line </a:t>
            </a:r>
            <a:endParaRPr lang="en-US" dirty="0"/>
          </a:p>
        </p:txBody>
      </p:sp>
      <p:pic>
        <p:nvPicPr>
          <p:cNvPr id="2050" name="Picture 2" descr="Business Cycle &amp; Macro Goals - AP/IB/College - ReviewEco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94" y="565745"/>
            <a:ext cx="9478060" cy="51315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8887632" y="3718775"/>
            <a:ext cx="2094644" cy="1924149"/>
          </a:xfrm>
          <a:prstGeom prst="rect">
            <a:avLst/>
          </a:prstGeom>
        </p:spPr>
      </p:pic>
      <p:sp>
        <p:nvSpPr>
          <p:cNvPr id="4" name="TextBox 3"/>
          <p:cNvSpPr txBox="1"/>
          <p:nvPr/>
        </p:nvSpPr>
        <p:spPr>
          <a:xfrm>
            <a:off x="165482" y="4250124"/>
            <a:ext cx="1287933" cy="1477328"/>
          </a:xfrm>
          <a:prstGeom prst="rect">
            <a:avLst/>
          </a:prstGeom>
          <a:solidFill>
            <a:schemeClr val="accent1">
              <a:lumMod val="20000"/>
              <a:lumOff val="80000"/>
            </a:schemeClr>
          </a:solidFill>
        </p:spPr>
        <p:txBody>
          <a:bodyPr wrap="square" rtlCol="0">
            <a:spAutoFit/>
          </a:bodyPr>
          <a:lstStyle/>
          <a:p>
            <a:r>
              <a:rPr lang="en-US" dirty="0"/>
              <a:t>Note: Real Output is the same as Real GDP! </a:t>
            </a:r>
          </a:p>
        </p:txBody>
      </p:sp>
      <p:sp>
        <p:nvSpPr>
          <p:cNvPr id="15" name="TextBox 14"/>
          <p:cNvSpPr txBox="1"/>
          <p:nvPr/>
        </p:nvSpPr>
        <p:spPr>
          <a:xfrm>
            <a:off x="9557886" y="269507"/>
            <a:ext cx="2281188" cy="923330"/>
          </a:xfrm>
          <a:prstGeom prst="rect">
            <a:avLst/>
          </a:prstGeom>
          <a:noFill/>
        </p:spPr>
        <p:txBody>
          <a:bodyPr wrap="square" rtlCol="0">
            <a:spAutoFit/>
          </a:bodyPr>
          <a:lstStyle/>
          <a:p>
            <a:r>
              <a:rPr lang="en-US" dirty="0"/>
              <a:t>Potential output is the ‘good, healthy level’ of the economy. </a:t>
            </a:r>
          </a:p>
        </p:txBody>
      </p:sp>
      <p:sp>
        <p:nvSpPr>
          <p:cNvPr id="17" name="Title 1"/>
          <p:cNvSpPr txBox="1">
            <a:spLocks/>
          </p:cNvSpPr>
          <p:nvPr/>
        </p:nvSpPr>
        <p:spPr>
          <a:xfrm>
            <a:off x="367553" y="244569"/>
            <a:ext cx="10309412" cy="777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Business Cycle</a:t>
            </a:r>
          </a:p>
        </p:txBody>
      </p:sp>
      <p:sp>
        <p:nvSpPr>
          <p:cNvPr id="16" name="Rectangle 15"/>
          <p:cNvSpPr/>
          <p:nvPr/>
        </p:nvSpPr>
        <p:spPr>
          <a:xfrm>
            <a:off x="295002" y="825224"/>
            <a:ext cx="3233289" cy="738664"/>
          </a:xfrm>
          <a:prstGeom prst="rect">
            <a:avLst/>
          </a:prstGeom>
        </p:spPr>
        <p:txBody>
          <a:bodyPr wrap="square">
            <a:spAutoFit/>
          </a:bodyPr>
          <a:lstStyle/>
          <a:p>
            <a:pPr algn="just"/>
            <a:r>
              <a:rPr lang="en-US" sz="1400" dirty="0"/>
              <a:t>This naturally occurs for a variety of reasons,  most importantly levels of </a:t>
            </a:r>
            <a:r>
              <a:rPr lang="en-US" sz="1400" dirty="0">
                <a:hlinkClick r:id="rId6"/>
              </a:rPr>
              <a:t>debt</a:t>
            </a:r>
            <a:r>
              <a:rPr lang="en-US" sz="1400" dirty="0"/>
              <a:t> through the economy</a:t>
            </a:r>
          </a:p>
        </p:txBody>
      </p:sp>
    </p:spTree>
    <p:extLst>
      <p:ext uri="{BB962C8B-B14F-4D97-AF65-F5344CB8AC3E}">
        <p14:creationId xmlns:p14="http://schemas.microsoft.com/office/powerpoint/2010/main" val="216895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Part Time vs Full Time Work</a:t>
            </a:r>
          </a:p>
        </p:txBody>
      </p:sp>
      <p:sp>
        <p:nvSpPr>
          <p:cNvPr id="3" name="Content Placeholder 2"/>
          <p:cNvSpPr>
            <a:spLocks noGrp="1"/>
          </p:cNvSpPr>
          <p:nvPr>
            <p:ph idx="1"/>
          </p:nvPr>
        </p:nvSpPr>
        <p:spPr>
          <a:xfrm>
            <a:off x="334108" y="1690688"/>
            <a:ext cx="4185138" cy="4486275"/>
          </a:xfrm>
        </p:spPr>
        <p:txBody>
          <a:bodyPr/>
          <a:lstStyle/>
          <a:p>
            <a:r>
              <a:rPr lang="en-AU" dirty="0"/>
              <a:t>Both part time and full time workers are considered employed.</a:t>
            </a:r>
          </a:p>
          <a:p>
            <a:r>
              <a:rPr lang="en-AU" dirty="0"/>
              <a:t>Even though part time workers will work fewer hours, they still have a job. </a:t>
            </a:r>
          </a:p>
          <a:p>
            <a:r>
              <a:rPr lang="en-AU" dirty="0"/>
              <a:t>Therefore they will not be counted as unemployed. </a:t>
            </a:r>
          </a:p>
        </p:txBody>
      </p:sp>
      <p:pic>
        <p:nvPicPr>
          <p:cNvPr id="4" name="Picture 3"/>
          <p:cNvPicPr>
            <a:picLocks noChangeAspect="1"/>
          </p:cNvPicPr>
          <p:nvPr/>
        </p:nvPicPr>
        <p:blipFill>
          <a:blip r:embed="rId2"/>
          <a:stretch>
            <a:fillRect/>
          </a:stretch>
        </p:blipFill>
        <p:spPr>
          <a:xfrm>
            <a:off x="4657764" y="1547411"/>
            <a:ext cx="7534236" cy="3753374"/>
          </a:xfrm>
          <a:prstGeom prst="rect">
            <a:avLst/>
          </a:prstGeom>
        </p:spPr>
      </p:pic>
      <p:sp>
        <p:nvSpPr>
          <p:cNvPr id="5" name="Oval 4"/>
          <p:cNvSpPr/>
          <p:nvPr/>
        </p:nvSpPr>
        <p:spPr>
          <a:xfrm>
            <a:off x="7514587" y="4580894"/>
            <a:ext cx="3667432" cy="599667"/>
          </a:xfrm>
          <a:prstGeom prst="ellipse">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7403123" y="5583115"/>
            <a:ext cx="4554415"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Both part time and full time workers are employed. They are not unemployed. </a:t>
            </a:r>
          </a:p>
        </p:txBody>
      </p:sp>
    </p:spTree>
    <p:extLst>
      <p:ext uri="{BB962C8B-B14F-4D97-AF65-F5344CB8AC3E}">
        <p14:creationId xmlns:p14="http://schemas.microsoft.com/office/powerpoint/2010/main" val="347440189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029" y="54166"/>
            <a:ext cx="7496014" cy="753442"/>
          </a:xfrm>
          <a:prstGeom prst="rect">
            <a:avLst/>
          </a:pr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200" b="1" dirty="0"/>
              <a:t>Contraction and Expansion</a:t>
            </a:r>
          </a:p>
        </p:txBody>
      </p:sp>
      <p:sp>
        <p:nvSpPr>
          <p:cNvPr id="6" name="TextBox 5"/>
          <p:cNvSpPr txBox="1"/>
          <p:nvPr/>
        </p:nvSpPr>
        <p:spPr>
          <a:xfrm>
            <a:off x="503299" y="960927"/>
            <a:ext cx="5014098" cy="2431435"/>
          </a:xfrm>
          <a:prstGeom prst="rect">
            <a:avLst/>
          </a:prstGeom>
          <a:noFill/>
        </p:spPr>
        <p:txBody>
          <a:bodyPr wrap="square" rtlCol="0" anchor="t">
            <a:spAutoFit/>
          </a:bodyPr>
          <a:lstStyle/>
          <a:p>
            <a:r>
              <a:rPr lang="en-GB" sz="2000" b="1" u="sng" dirty="0"/>
              <a:t>Key term:</a:t>
            </a:r>
          </a:p>
          <a:p>
            <a:pPr algn="just"/>
            <a:r>
              <a:rPr lang="en-US" sz="2000" b="1" dirty="0">
                <a:solidFill>
                  <a:schemeClr val="tx2"/>
                </a:solidFill>
              </a:rPr>
              <a:t>Recession</a:t>
            </a:r>
            <a:r>
              <a:rPr lang="en-US" sz="2000" dirty="0"/>
              <a:t>: </a:t>
            </a:r>
            <a:r>
              <a:rPr lang="pt-PT" sz="2000" dirty="0"/>
              <a:t>two or more quarters (6 months) of negative economic growth (fall in GDP).</a:t>
            </a:r>
          </a:p>
          <a:p>
            <a:pPr algn="just"/>
            <a:r>
              <a:rPr lang="en-GB" sz="2000" b="1" dirty="0">
                <a:solidFill>
                  <a:schemeClr val="tx2"/>
                </a:solidFill>
              </a:rPr>
              <a:t>Depression</a:t>
            </a:r>
            <a:r>
              <a:rPr lang="en-GB" sz="2000" dirty="0"/>
              <a:t> – has no technical meaning, but is a severe recession. </a:t>
            </a:r>
          </a:p>
          <a:p>
            <a:pPr algn="just"/>
            <a:endParaRPr lang="pt-PT" sz="3200" dirty="0"/>
          </a:p>
          <a:p>
            <a:pPr algn="just"/>
            <a:endParaRPr lang="pt-PT" sz="2000" dirty="0"/>
          </a:p>
        </p:txBody>
      </p:sp>
      <p:sp>
        <p:nvSpPr>
          <p:cNvPr id="3" name="TextBox 2"/>
          <p:cNvSpPr txBox="1"/>
          <p:nvPr/>
        </p:nvSpPr>
        <p:spPr>
          <a:xfrm>
            <a:off x="7536581" y="0"/>
            <a:ext cx="4212967" cy="1107996"/>
          </a:xfrm>
          <a:prstGeom prst="rect">
            <a:avLst/>
          </a:prstGeom>
          <a:solidFill>
            <a:srgbClr val="FFFF00"/>
          </a:solidFill>
        </p:spPr>
        <p:txBody>
          <a:bodyPr wrap="square" rtlCol="0">
            <a:spAutoFit/>
          </a:bodyPr>
          <a:lstStyle/>
          <a:p>
            <a:r>
              <a:rPr lang="en-AU" dirty="0">
                <a:solidFill>
                  <a:srgbClr val="FF0000"/>
                </a:solidFill>
              </a:rPr>
              <a:t>Summary</a:t>
            </a:r>
          </a:p>
          <a:p>
            <a:r>
              <a:rPr lang="en-AU" sz="1600" dirty="0">
                <a:solidFill>
                  <a:srgbClr val="FF0000"/>
                </a:solidFill>
              </a:rPr>
              <a:t>Recession – 6 months of negative GDP growth</a:t>
            </a:r>
          </a:p>
          <a:p>
            <a:r>
              <a:rPr lang="en-AU" sz="1600" dirty="0">
                <a:solidFill>
                  <a:srgbClr val="FF0000"/>
                </a:solidFill>
              </a:rPr>
              <a:t>Depression – a bad recession</a:t>
            </a:r>
          </a:p>
          <a:p>
            <a:r>
              <a:rPr lang="en-AU" sz="1600" dirty="0">
                <a:solidFill>
                  <a:srgbClr val="FF0000"/>
                </a:solidFill>
              </a:rPr>
              <a:t>Expansion – increase in GDP</a:t>
            </a:r>
          </a:p>
        </p:txBody>
      </p:sp>
      <p:pic>
        <p:nvPicPr>
          <p:cNvPr id="8" name="Picture 2" descr="Business Cycle &amp; Macro Goals - AP/IB/College - ReviewEcon.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89" y="3599847"/>
            <a:ext cx="5806799" cy="314386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rot="19949469">
            <a:off x="2940235" y="4446467"/>
            <a:ext cx="713412" cy="1150577"/>
          </a:xfrm>
          <a:prstGeom prst="ellipse">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949469">
            <a:off x="1376821" y="5276720"/>
            <a:ext cx="713412" cy="1150577"/>
          </a:xfrm>
          <a:prstGeom prst="ellipse">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949469">
            <a:off x="4578620" y="3699562"/>
            <a:ext cx="713412" cy="1150577"/>
          </a:xfrm>
          <a:prstGeom prst="ellipse">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95720" y="2918255"/>
            <a:ext cx="4838252" cy="646331"/>
          </a:xfrm>
          <a:prstGeom prst="rect">
            <a:avLst/>
          </a:prstGeom>
          <a:solidFill>
            <a:srgbClr val="FF0000">
              <a:alpha val="31000"/>
            </a:srgbClr>
          </a:solidFill>
        </p:spPr>
        <p:txBody>
          <a:bodyPr wrap="square" rtlCol="0">
            <a:spAutoFit/>
          </a:bodyPr>
          <a:lstStyle/>
          <a:p>
            <a:r>
              <a:rPr lang="en-US" dirty="0"/>
              <a:t>If the periods in red last for more than 6 months, then it is considered a recession. </a:t>
            </a:r>
          </a:p>
        </p:txBody>
      </p:sp>
      <p:sp>
        <p:nvSpPr>
          <p:cNvPr id="13" name="TextBox 12"/>
          <p:cNvSpPr txBox="1"/>
          <p:nvPr/>
        </p:nvSpPr>
        <p:spPr>
          <a:xfrm>
            <a:off x="6225988" y="1175483"/>
            <a:ext cx="5359467" cy="1825980"/>
          </a:xfrm>
          <a:prstGeom prst="rect">
            <a:avLst/>
          </a:prstGeom>
          <a:noFill/>
        </p:spPr>
        <p:txBody>
          <a:bodyPr wrap="square" rtlCol="0" anchor="t">
            <a:spAutoFit/>
          </a:bodyPr>
          <a:lstStyle/>
          <a:p>
            <a:r>
              <a:rPr lang="en-GB" sz="2000" b="1" u="sng" dirty="0"/>
              <a:t>Key term:</a:t>
            </a:r>
          </a:p>
          <a:p>
            <a:pPr algn="just"/>
            <a:r>
              <a:rPr lang="en-US" sz="2400" b="1" dirty="0">
                <a:solidFill>
                  <a:schemeClr val="tx2"/>
                </a:solidFill>
              </a:rPr>
              <a:t>Expansion</a:t>
            </a:r>
            <a:r>
              <a:rPr lang="en-US" sz="2400" dirty="0"/>
              <a:t>: Economic activity increases and will finish by reaching the </a:t>
            </a:r>
            <a:r>
              <a:rPr lang="pt-PT" sz="2400" dirty="0"/>
              <a:t>highest point called a peak.</a:t>
            </a:r>
          </a:p>
          <a:p>
            <a:pPr algn="just"/>
            <a:endParaRPr lang="pt-PT" sz="2000" dirty="0"/>
          </a:p>
        </p:txBody>
      </p:sp>
      <p:pic>
        <p:nvPicPr>
          <p:cNvPr id="14" name="Picture 2" descr="Business Cycle &amp; Macro Goals - AP/IB/College - ReviewEcon.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984" y="3529326"/>
            <a:ext cx="5806799" cy="3143866"/>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rot="751063">
            <a:off x="7607542" y="4643910"/>
            <a:ext cx="713412" cy="1552845"/>
          </a:xfrm>
          <a:prstGeom prst="ellipse">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751063">
            <a:off x="9213054" y="3808631"/>
            <a:ext cx="713412" cy="1552845"/>
          </a:xfrm>
          <a:prstGeom prst="ellipse">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751063">
            <a:off x="6242633" y="5429585"/>
            <a:ext cx="507878" cy="780262"/>
          </a:xfrm>
          <a:prstGeom prst="ellipse">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804585" y="5281980"/>
            <a:ext cx="1976581" cy="646331"/>
          </a:xfrm>
          <a:prstGeom prst="rect">
            <a:avLst/>
          </a:prstGeom>
          <a:noFill/>
        </p:spPr>
        <p:txBody>
          <a:bodyPr wrap="square" rtlCol="0">
            <a:spAutoFit/>
          </a:bodyPr>
          <a:lstStyle/>
          <a:p>
            <a:r>
              <a:rPr lang="en-US" dirty="0"/>
              <a:t>↑Jobs</a:t>
            </a:r>
          </a:p>
          <a:p>
            <a:r>
              <a:rPr lang="en-US" dirty="0"/>
              <a:t>↓Unemployment</a:t>
            </a:r>
          </a:p>
        </p:txBody>
      </p:sp>
      <p:sp>
        <p:nvSpPr>
          <p:cNvPr id="19" name="TextBox 18"/>
          <p:cNvSpPr txBox="1"/>
          <p:nvPr/>
        </p:nvSpPr>
        <p:spPr>
          <a:xfrm>
            <a:off x="4112495" y="5205677"/>
            <a:ext cx="1976581" cy="646331"/>
          </a:xfrm>
          <a:prstGeom prst="rect">
            <a:avLst/>
          </a:prstGeom>
          <a:noFill/>
        </p:spPr>
        <p:txBody>
          <a:bodyPr wrap="square" rtlCol="0">
            <a:spAutoFit/>
          </a:bodyPr>
          <a:lstStyle/>
          <a:p>
            <a:r>
              <a:rPr lang="en-US" dirty="0"/>
              <a:t>↓ Jobs</a:t>
            </a:r>
          </a:p>
          <a:p>
            <a:r>
              <a:rPr lang="en-US" dirty="0"/>
              <a:t>↑ Unemployment</a:t>
            </a:r>
          </a:p>
        </p:txBody>
      </p:sp>
    </p:spTree>
    <p:extLst>
      <p:ext uri="{BB962C8B-B14F-4D97-AF65-F5344CB8AC3E}">
        <p14:creationId xmlns:p14="http://schemas.microsoft.com/office/powerpoint/2010/main" val="5231420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What is the definition of a recession?</a:t>
            </a:r>
          </a:p>
          <a:p>
            <a:r>
              <a:rPr lang="en-US" dirty="0">
                <a:solidFill>
                  <a:srgbClr val="FF0000"/>
                </a:solidFill>
              </a:rPr>
              <a:t>Negative economic growth for more than 6 months.</a:t>
            </a:r>
          </a:p>
          <a:p>
            <a:r>
              <a:rPr lang="en-US" dirty="0"/>
              <a:t>What is the highest point of the business cycle?</a:t>
            </a:r>
          </a:p>
          <a:p>
            <a:r>
              <a:rPr lang="en-US" dirty="0">
                <a:solidFill>
                  <a:srgbClr val="FF0000"/>
                </a:solidFill>
              </a:rPr>
              <a:t>Peak</a:t>
            </a:r>
          </a:p>
          <a:p>
            <a:r>
              <a:rPr lang="en-US" dirty="0"/>
              <a:t>What is the lowest point of the business cycle?</a:t>
            </a:r>
          </a:p>
          <a:p>
            <a:r>
              <a:rPr lang="en-US" dirty="0">
                <a:solidFill>
                  <a:srgbClr val="FF0000"/>
                </a:solidFill>
              </a:rPr>
              <a:t>Trough</a:t>
            </a:r>
          </a:p>
          <a:p>
            <a:r>
              <a:rPr lang="en-US" dirty="0"/>
              <a:t>Economic expansion has what effect on unemployment?</a:t>
            </a:r>
          </a:p>
          <a:p>
            <a:r>
              <a:rPr lang="en-US" dirty="0">
                <a:solidFill>
                  <a:srgbClr val="FF0000"/>
                </a:solidFill>
              </a:rPr>
              <a:t>Increased GDP requires more workers, increasing jobs, decreasing unemployment.</a:t>
            </a:r>
          </a:p>
        </p:txBody>
      </p:sp>
    </p:spTree>
    <p:extLst>
      <p:ext uri="{BB962C8B-B14F-4D97-AF65-F5344CB8AC3E}">
        <p14:creationId xmlns:p14="http://schemas.microsoft.com/office/powerpoint/2010/main" val="319129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Business Cycle and Output Gaps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362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Output Gaps</a:t>
            </a:r>
          </a:p>
        </p:txBody>
      </p:sp>
      <p:sp>
        <p:nvSpPr>
          <p:cNvPr id="3" name="Content Placeholder 2"/>
          <p:cNvSpPr>
            <a:spLocks noGrp="1"/>
          </p:cNvSpPr>
          <p:nvPr>
            <p:ph idx="1"/>
          </p:nvPr>
        </p:nvSpPr>
        <p:spPr>
          <a:xfrm>
            <a:off x="349044" y="1690689"/>
            <a:ext cx="3566653" cy="3323763"/>
          </a:xfrm>
        </p:spPr>
        <p:txBody>
          <a:bodyPr>
            <a:normAutofit fontScale="70000" lnSpcReduction="20000"/>
          </a:bodyPr>
          <a:lstStyle/>
          <a:p>
            <a:r>
              <a:rPr lang="en-AU" dirty="0">
                <a:solidFill>
                  <a:srgbClr val="00B0F0"/>
                </a:solidFill>
              </a:rPr>
              <a:t>Potential output </a:t>
            </a:r>
            <a:r>
              <a:rPr lang="en-AU" dirty="0"/>
              <a:t>represents the output when the economy is at it’s ‘</a:t>
            </a:r>
            <a:r>
              <a:rPr lang="en-AU" dirty="0">
                <a:solidFill>
                  <a:srgbClr val="00B0F0"/>
                </a:solidFill>
              </a:rPr>
              <a:t>happy level</a:t>
            </a:r>
            <a:r>
              <a:rPr lang="en-AU" dirty="0"/>
              <a:t>’ and is a theoretical level.</a:t>
            </a:r>
          </a:p>
          <a:p>
            <a:r>
              <a:rPr lang="en-AU" dirty="0">
                <a:solidFill>
                  <a:srgbClr val="00B050"/>
                </a:solidFill>
              </a:rPr>
              <a:t>Actual output is the level of production we see in the real world </a:t>
            </a:r>
            <a:r>
              <a:rPr lang="en-AU" dirty="0"/>
              <a:t>which often is different from the potential output. </a:t>
            </a:r>
          </a:p>
          <a:p>
            <a:r>
              <a:rPr lang="en-AU" dirty="0"/>
              <a:t>We call the </a:t>
            </a:r>
            <a:r>
              <a:rPr lang="en-AU" dirty="0">
                <a:solidFill>
                  <a:schemeClr val="accent2">
                    <a:lumMod val="75000"/>
                  </a:schemeClr>
                </a:solidFill>
              </a:rPr>
              <a:t>difference between Actual Output </a:t>
            </a:r>
            <a:r>
              <a:rPr lang="en-AU" dirty="0"/>
              <a:t>and </a:t>
            </a:r>
            <a:r>
              <a:rPr lang="en-AU" dirty="0">
                <a:solidFill>
                  <a:schemeClr val="accent2">
                    <a:lumMod val="75000"/>
                  </a:schemeClr>
                </a:solidFill>
              </a:rPr>
              <a:t>Potential Output </a:t>
            </a:r>
            <a:r>
              <a:rPr lang="en-AU" dirty="0"/>
              <a:t>an </a:t>
            </a:r>
            <a:r>
              <a:rPr lang="en-AU" dirty="0">
                <a:solidFill>
                  <a:schemeClr val="accent2">
                    <a:lumMod val="75000"/>
                  </a:schemeClr>
                </a:solidFill>
              </a:rPr>
              <a:t>output gap</a:t>
            </a:r>
            <a:r>
              <a:rPr lang="en-AU" dirty="0"/>
              <a:t>.</a:t>
            </a:r>
          </a:p>
        </p:txBody>
      </p:sp>
      <p:pic>
        <p:nvPicPr>
          <p:cNvPr id="4" name="Picture 3"/>
          <p:cNvPicPr>
            <a:picLocks noChangeAspect="1"/>
          </p:cNvPicPr>
          <p:nvPr/>
        </p:nvPicPr>
        <p:blipFill>
          <a:blip r:embed="rId2"/>
          <a:stretch>
            <a:fillRect/>
          </a:stretch>
        </p:blipFill>
        <p:spPr>
          <a:xfrm>
            <a:off x="3915697" y="276634"/>
            <a:ext cx="7915244" cy="4325060"/>
          </a:xfrm>
          <a:prstGeom prst="rect">
            <a:avLst/>
          </a:prstGeom>
        </p:spPr>
      </p:pic>
      <p:sp>
        <p:nvSpPr>
          <p:cNvPr id="5" name="TextBox 4"/>
          <p:cNvSpPr txBox="1"/>
          <p:nvPr/>
        </p:nvSpPr>
        <p:spPr>
          <a:xfrm>
            <a:off x="4426676" y="4229564"/>
            <a:ext cx="6961239" cy="2554545"/>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en-AU" sz="2000" dirty="0"/>
              <a:t>The </a:t>
            </a:r>
            <a:r>
              <a:rPr lang="en-AU" sz="2000" dirty="0">
                <a:solidFill>
                  <a:srgbClr val="00B0F0"/>
                </a:solidFill>
              </a:rPr>
              <a:t>difference between Actual and Potential output </a:t>
            </a:r>
            <a:r>
              <a:rPr lang="en-AU" sz="2000" dirty="0"/>
              <a:t>is called an </a:t>
            </a:r>
            <a:r>
              <a:rPr lang="en-AU" sz="2000" dirty="0">
                <a:solidFill>
                  <a:srgbClr val="00B0F0"/>
                </a:solidFill>
              </a:rPr>
              <a:t>output gap</a:t>
            </a:r>
            <a:r>
              <a:rPr lang="en-AU" sz="2000" dirty="0"/>
              <a:t>! </a:t>
            </a:r>
          </a:p>
          <a:p>
            <a:pPr marL="285750" indent="-285750">
              <a:buFont typeface="Arial" panose="020B0604020202020204" pitchFamily="34" charset="0"/>
              <a:buChar char="•"/>
            </a:pPr>
            <a:r>
              <a:rPr lang="en-AU" sz="2000" dirty="0"/>
              <a:t>The economy is therefore in three states:</a:t>
            </a:r>
          </a:p>
          <a:p>
            <a:pPr marL="742950" lvl="1" indent="-285750">
              <a:buFont typeface="Arial" panose="020B0604020202020204" pitchFamily="34" charset="0"/>
              <a:buChar char="•"/>
            </a:pPr>
            <a:r>
              <a:rPr lang="en-AU" sz="2000" dirty="0">
                <a:solidFill>
                  <a:srgbClr val="00B050"/>
                </a:solidFill>
              </a:rPr>
              <a:t>Potential Output </a:t>
            </a:r>
            <a:r>
              <a:rPr lang="en-AU" sz="2000" dirty="0"/>
              <a:t>(happy level where Actual Output = Potential output)</a:t>
            </a:r>
          </a:p>
          <a:p>
            <a:pPr marL="742950" lvl="1" indent="-285750">
              <a:buFont typeface="Arial" panose="020B0604020202020204" pitchFamily="34" charset="0"/>
              <a:buChar char="•"/>
            </a:pPr>
            <a:r>
              <a:rPr lang="en-AU" sz="2000" dirty="0">
                <a:solidFill>
                  <a:srgbClr val="00B050"/>
                </a:solidFill>
              </a:rPr>
              <a:t>Positive Output Gap </a:t>
            </a:r>
            <a:r>
              <a:rPr lang="en-AU" sz="2000" dirty="0"/>
              <a:t>(producing at a higher but not sustainable level)</a:t>
            </a:r>
          </a:p>
          <a:p>
            <a:pPr marL="742950" lvl="1" indent="-285750">
              <a:buFont typeface="Arial" panose="020B0604020202020204" pitchFamily="34" charset="0"/>
              <a:buChar char="•"/>
            </a:pPr>
            <a:r>
              <a:rPr lang="en-AU" sz="2000" dirty="0">
                <a:solidFill>
                  <a:srgbClr val="00B050"/>
                </a:solidFill>
              </a:rPr>
              <a:t>Negative Output Gap </a:t>
            </a:r>
            <a:r>
              <a:rPr lang="en-AU" sz="2000" dirty="0"/>
              <a:t>(the economy is underperforming)</a:t>
            </a:r>
          </a:p>
        </p:txBody>
      </p:sp>
      <p:sp>
        <p:nvSpPr>
          <p:cNvPr id="6" name="Rectangle 5"/>
          <p:cNvSpPr/>
          <p:nvPr/>
        </p:nvSpPr>
        <p:spPr>
          <a:xfrm>
            <a:off x="502705" y="4691286"/>
            <a:ext cx="3051805" cy="646331"/>
          </a:xfrm>
          <a:prstGeom prst="rect">
            <a:avLst/>
          </a:prstGeom>
          <a:solidFill>
            <a:srgbClr val="FFC000"/>
          </a:solidFill>
          <a:ln>
            <a:solidFill>
              <a:schemeClr val="tx1"/>
            </a:solidFill>
          </a:ln>
        </p:spPr>
        <p:txBody>
          <a:bodyPr wrap="square">
            <a:spAutoFit/>
          </a:bodyPr>
          <a:lstStyle/>
          <a:p>
            <a:r>
              <a:rPr lang="en-AU" b="1" dirty="0"/>
              <a:t>Output gap = Actual Output – Potential Output</a:t>
            </a:r>
          </a:p>
        </p:txBody>
      </p:sp>
      <p:sp>
        <p:nvSpPr>
          <p:cNvPr id="7" name="TextBox 6"/>
          <p:cNvSpPr txBox="1"/>
          <p:nvPr/>
        </p:nvSpPr>
        <p:spPr>
          <a:xfrm>
            <a:off x="4904509" y="1677817"/>
            <a:ext cx="1191491" cy="369332"/>
          </a:xfrm>
          <a:prstGeom prst="rect">
            <a:avLst/>
          </a:prstGeom>
          <a:noFill/>
        </p:spPr>
        <p:txBody>
          <a:bodyPr wrap="square" rtlCol="0">
            <a:spAutoFit/>
          </a:bodyPr>
          <a:lstStyle/>
          <a:p>
            <a:r>
              <a:rPr lang="en-US" dirty="0">
                <a:solidFill>
                  <a:srgbClr val="00B050"/>
                </a:solidFill>
              </a:rPr>
              <a:t>positive</a:t>
            </a:r>
          </a:p>
        </p:txBody>
      </p:sp>
      <p:sp>
        <p:nvSpPr>
          <p:cNvPr id="8" name="TextBox 7"/>
          <p:cNvSpPr txBox="1"/>
          <p:nvPr/>
        </p:nvSpPr>
        <p:spPr>
          <a:xfrm>
            <a:off x="8577751" y="1920713"/>
            <a:ext cx="1191491" cy="369332"/>
          </a:xfrm>
          <a:prstGeom prst="rect">
            <a:avLst/>
          </a:prstGeom>
          <a:noFill/>
        </p:spPr>
        <p:txBody>
          <a:bodyPr wrap="square" rtlCol="0">
            <a:spAutoFit/>
          </a:bodyPr>
          <a:lstStyle/>
          <a:p>
            <a:r>
              <a:rPr lang="en-US" dirty="0">
                <a:solidFill>
                  <a:srgbClr val="00B050"/>
                </a:solidFill>
              </a:rPr>
              <a:t>negative</a:t>
            </a:r>
          </a:p>
        </p:txBody>
      </p:sp>
      <p:sp>
        <p:nvSpPr>
          <p:cNvPr id="9" name="TextBox 8"/>
          <p:cNvSpPr txBox="1"/>
          <p:nvPr/>
        </p:nvSpPr>
        <p:spPr>
          <a:xfrm>
            <a:off x="428814" y="5790092"/>
            <a:ext cx="3963885" cy="830997"/>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The economy can be in a positive output gap, negative output gap or at potential output. </a:t>
            </a:r>
          </a:p>
        </p:txBody>
      </p:sp>
      <p:sp>
        <p:nvSpPr>
          <p:cNvPr id="10" name="TextBox 9"/>
          <p:cNvSpPr txBox="1"/>
          <p:nvPr/>
        </p:nvSpPr>
        <p:spPr>
          <a:xfrm>
            <a:off x="8239224" y="2718000"/>
            <a:ext cx="2492943" cy="646331"/>
          </a:xfrm>
          <a:prstGeom prst="rect">
            <a:avLst/>
          </a:prstGeom>
          <a:noFill/>
        </p:spPr>
        <p:txBody>
          <a:bodyPr wrap="square" rtlCol="0">
            <a:spAutoFit/>
          </a:bodyPr>
          <a:lstStyle/>
          <a:p>
            <a:r>
              <a:rPr lang="en-US" dirty="0"/>
              <a:t>Note: can also be called a recessionary gap. </a:t>
            </a:r>
          </a:p>
        </p:txBody>
      </p:sp>
    </p:spTree>
    <p:extLst>
      <p:ext uri="{BB962C8B-B14F-4D97-AF65-F5344CB8AC3E}">
        <p14:creationId xmlns:p14="http://schemas.microsoft.com/office/powerpoint/2010/main" val="288529692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891" y="393231"/>
            <a:ext cx="10515600" cy="4351338"/>
          </a:xfrm>
        </p:spPr>
        <p:txBody>
          <a:bodyPr/>
          <a:lstStyle/>
          <a:p>
            <a:r>
              <a:rPr lang="en-US" dirty="0"/>
              <a:t>What is the size of the output gap of an economy with potential output of 15 trillion and actual output of 13 trillion. What kind of output gap is this?</a:t>
            </a:r>
          </a:p>
          <a:p>
            <a:r>
              <a:rPr lang="en-US" dirty="0">
                <a:solidFill>
                  <a:srgbClr val="FF0000"/>
                </a:solidFill>
              </a:rPr>
              <a:t>Output gap = Actual – Potential = 13-15 = -2 trillion</a:t>
            </a:r>
          </a:p>
          <a:p>
            <a:r>
              <a:rPr lang="en-US" dirty="0">
                <a:solidFill>
                  <a:srgbClr val="FF0000"/>
                </a:solidFill>
              </a:rPr>
              <a:t>This would be a negative output gap. </a:t>
            </a:r>
          </a:p>
        </p:txBody>
      </p:sp>
      <p:pic>
        <p:nvPicPr>
          <p:cNvPr id="4" name="Picture 3"/>
          <p:cNvPicPr>
            <a:picLocks noChangeAspect="1"/>
          </p:cNvPicPr>
          <p:nvPr/>
        </p:nvPicPr>
        <p:blipFill>
          <a:blip r:embed="rId2"/>
          <a:stretch>
            <a:fillRect/>
          </a:stretch>
        </p:blipFill>
        <p:spPr>
          <a:xfrm>
            <a:off x="1071315" y="2717439"/>
            <a:ext cx="5346201" cy="3193834"/>
          </a:xfrm>
          <a:prstGeom prst="rect">
            <a:avLst/>
          </a:prstGeom>
        </p:spPr>
      </p:pic>
      <p:sp>
        <p:nvSpPr>
          <p:cNvPr id="5" name="TextBox 4"/>
          <p:cNvSpPr txBox="1"/>
          <p:nvPr/>
        </p:nvSpPr>
        <p:spPr>
          <a:xfrm>
            <a:off x="6751782" y="2835564"/>
            <a:ext cx="4904509" cy="1938992"/>
          </a:xfrm>
          <a:prstGeom prst="rect">
            <a:avLst/>
          </a:prstGeom>
          <a:noFill/>
        </p:spPr>
        <p:txBody>
          <a:bodyPr wrap="square" rtlCol="0">
            <a:spAutoFit/>
          </a:bodyPr>
          <a:lstStyle/>
          <a:p>
            <a:r>
              <a:rPr lang="en-US" sz="2400" dirty="0"/>
              <a:t>Label the points A, B and C as output gaps.</a:t>
            </a:r>
          </a:p>
          <a:p>
            <a:r>
              <a:rPr lang="en-US" sz="2400" dirty="0">
                <a:solidFill>
                  <a:srgbClr val="FF0000"/>
                </a:solidFill>
              </a:rPr>
              <a:t>A – Positive Output Gap</a:t>
            </a:r>
          </a:p>
          <a:p>
            <a:r>
              <a:rPr lang="en-US" sz="2400" dirty="0">
                <a:solidFill>
                  <a:srgbClr val="FF0000"/>
                </a:solidFill>
              </a:rPr>
              <a:t>B – Potential Output (no output gap)</a:t>
            </a:r>
          </a:p>
          <a:p>
            <a:r>
              <a:rPr lang="en-US" sz="2400" dirty="0">
                <a:solidFill>
                  <a:srgbClr val="FF0000"/>
                </a:solidFill>
              </a:rPr>
              <a:t>C – Negative Output Gap</a:t>
            </a:r>
          </a:p>
        </p:txBody>
      </p:sp>
    </p:spTree>
    <p:extLst>
      <p:ext uri="{BB962C8B-B14F-4D97-AF65-F5344CB8AC3E}">
        <p14:creationId xmlns:p14="http://schemas.microsoft.com/office/powerpoint/2010/main" val="387795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2" y="195793"/>
            <a:ext cx="10515600" cy="820208"/>
          </a:xfrm>
        </p:spPr>
        <p:txBody>
          <a:bodyPr>
            <a:normAutofit/>
          </a:bodyPr>
          <a:lstStyle/>
          <a:p>
            <a:r>
              <a:rPr lang="en-AU" sz="4800" dirty="0"/>
              <a:t>Business Cycles – Relation to Indicators</a:t>
            </a:r>
          </a:p>
        </p:txBody>
      </p:sp>
      <p:pic>
        <p:nvPicPr>
          <p:cNvPr id="4" name="Picture 3"/>
          <p:cNvPicPr>
            <a:picLocks noChangeAspect="1"/>
          </p:cNvPicPr>
          <p:nvPr/>
        </p:nvPicPr>
        <p:blipFill>
          <a:blip r:embed="rId3"/>
          <a:stretch>
            <a:fillRect/>
          </a:stretch>
        </p:blipFill>
        <p:spPr>
          <a:xfrm>
            <a:off x="294640" y="2850984"/>
            <a:ext cx="5651249" cy="3205231"/>
          </a:xfrm>
          <a:prstGeom prst="rect">
            <a:avLst/>
          </a:prstGeom>
        </p:spPr>
      </p:pic>
      <p:sp>
        <p:nvSpPr>
          <p:cNvPr id="7" name="TextBox 6"/>
          <p:cNvSpPr txBox="1"/>
          <p:nvPr/>
        </p:nvSpPr>
        <p:spPr>
          <a:xfrm>
            <a:off x="8101998" y="1876520"/>
            <a:ext cx="2582333" cy="523220"/>
          </a:xfrm>
          <a:prstGeom prst="rect">
            <a:avLst/>
          </a:prstGeom>
          <a:noFill/>
        </p:spPr>
        <p:txBody>
          <a:bodyPr wrap="square" rtlCol="0">
            <a:spAutoFit/>
          </a:bodyPr>
          <a:lstStyle/>
          <a:p>
            <a:r>
              <a:rPr lang="en-AU" sz="2800" b="1">
                <a:solidFill>
                  <a:schemeClr val="tx2">
                    <a:lumMod val="75000"/>
                  </a:schemeClr>
                </a:solidFill>
              </a:rPr>
              <a:t>Inflation</a:t>
            </a:r>
            <a:endParaRPr lang="en-AU" sz="2800" b="1" dirty="0">
              <a:solidFill>
                <a:schemeClr val="tx2">
                  <a:lumMod val="75000"/>
                </a:schemeClr>
              </a:solidFill>
            </a:endParaRPr>
          </a:p>
        </p:txBody>
      </p:sp>
      <p:sp>
        <p:nvSpPr>
          <p:cNvPr id="9" name="TextBox 8"/>
          <p:cNvSpPr txBox="1"/>
          <p:nvPr/>
        </p:nvSpPr>
        <p:spPr>
          <a:xfrm>
            <a:off x="9083963" y="5264332"/>
            <a:ext cx="2761671" cy="1077218"/>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The business cycle can show the relationship between the three big macro indicators.</a:t>
            </a:r>
          </a:p>
        </p:txBody>
      </p:sp>
      <p:sp>
        <p:nvSpPr>
          <p:cNvPr id="5" name="TextBox 4"/>
          <p:cNvSpPr txBox="1"/>
          <p:nvPr/>
        </p:nvSpPr>
        <p:spPr>
          <a:xfrm>
            <a:off x="626532" y="947651"/>
            <a:ext cx="6171137" cy="1200329"/>
          </a:xfrm>
          <a:prstGeom prst="rect">
            <a:avLst/>
          </a:prstGeom>
          <a:noFill/>
        </p:spPr>
        <p:txBody>
          <a:bodyPr wrap="square" rtlCol="0">
            <a:spAutoFit/>
          </a:bodyPr>
          <a:lstStyle/>
          <a:p>
            <a:r>
              <a:rPr lang="en-US" sz="2400" dirty="0"/>
              <a:t>We can show how the business cycle informs us about the three big indicators – GDP, Unemployment and Inflation.</a:t>
            </a:r>
          </a:p>
        </p:txBody>
      </p:sp>
      <p:sp>
        <p:nvSpPr>
          <p:cNvPr id="6" name="Right Arrow 5"/>
          <p:cNvSpPr/>
          <p:nvPr/>
        </p:nvSpPr>
        <p:spPr>
          <a:xfrm rot="20276384">
            <a:off x="5885846" y="2234788"/>
            <a:ext cx="2258773" cy="929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163453" y="3320581"/>
            <a:ext cx="2258773" cy="929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43071">
            <a:off x="6060490" y="4222480"/>
            <a:ext cx="2258773" cy="929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406585" y="3137706"/>
            <a:ext cx="2582333" cy="523220"/>
          </a:xfrm>
          <a:prstGeom prst="rect">
            <a:avLst/>
          </a:prstGeom>
          <a:noFill/>
        </p:spPr>
        <p:txBody>
          <a:bodyPr wrap="square" rtlCol="0">
            <a:spAutoFit/>
          </a:bodyPr>
          <a:lstStyle/>
          <a:p>
            <a:r>
              <a:rPr lang="en-AU" sz="2800" b="1" dirty="0">
                <a:solidFill>
                  <a:schemeClr val="tx2">
                    <a:lumMod val="75000"/>
                  </a:schemeClr>
                </a:solidFill>
              </a:rPr>
              <a:t>Unemployment</a:t>
            </a:r>
          </a:p>
        </p:txBody>
      </p:sp>
      <p:sp>
        <p:nvSpPr>
          <p:cNvPr id="13" name="TextBox 12"/>
          <p:cNvSpPr txBox="1"/>
          <p:nvPr/>
        </p:nvSpPr>
        <p:spPr>
          <a:xfrm>
            <a:off x="8363174" y="4336259"/>
            <a:ext cx="2582333" cy="523220"/>
          </a:xfrm>
          <a:prstGeom prst="rect">
            <a:avLst/>
          </a:prstGeom>
          <a:noFill/>
        </p:spPr>
        <p:txBody>
          <a:bodyPr wrap="square" rtlCol="0">
            <a:spAutoFit/>
          </a:bodyPr>
          <a:lstStyle/>
          <a:p>
            <a:r>
              <a:rPr lang="en-AU" sz="2800" b="1" dirty="0">
                <a:solidFill>
                  <a:schemeClr val="tx2">
                    <a:lumMod val="75000"/>
                  </a:schemeClr>
                </a:solidFill>
              </a:rPr>
              <a:t>GDP</a:t>
            </a:r>
          </a:p>
        </p:txBody>
      </p:sp>
    </p:spTree>
    <p:extLst>
      <p:ext uri="{BB962C8B-B14F-4D97-AF65-F5344CB8AC3E}">
        <p14:creationId xmlns:p14="http://schemas.microsoft.com/office/powerpoint/2010/main" val="197165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GDP</a:t>
            </a:r>
          </a:p>
        </p:txBody>
      </p:sp>
      <p:sp>
        <p:nvSpPr>
          <p:cNvPr id="5" name="Content Placeholder 4"/>
          <p:cNvSpPr>
            <a:spLocks noGrp="1"/>
          </p:cNvSpPr>
          <p:nvPr>
            <p:ph idx="1"/>
          </p:nvPr>
        </p:nvSpPr>
        <p:spPr>
          <a:xfrm>
            <a:off x="8856131" y="880533"/>
            <a:ext cx="2961599" cy="5296430"/>
          </a:xfrm>
        </p:spPr>
        <p:txBody>
          <a:bodyPr>
            <a:normAutofit/>
          </a:bodyPr>
          <a:lstStyle/>
          <a:p>
            <a:r>
              <a:rPr lang="en-AU" dirty="0"/>
              <a:t>Expansion – </a:t>
            </a:r>
            <a:r>
              <a:rPr lang="en-AU" b="1" dirty="0"/>
              <a:t>GDP increases</a:t>
            </a:r>
          </a:p>
          <a:p>
            <a:r>
              <a:rPr lang="en-AU" dirty="0"/>
              <a:t>Contraction – </a:t>
            </a:r>
            <a:r>
              <a:rPr lang="en-AU" b="1" dirty="0"/>
              <a:t>GDP Decreases</a:t>
            </a:r>
          </a:p>
        </p:txBody>
      </p:sp>
      <p:pic>
        <p:nvPicPr>
          <p:cNvPr id="6" name="Content Placeholder 3"/>
          <p:cNvPicPr>
            <a:picLocks noChangeAspect="1"/>
          </p:cNvPicPr>
          <p:nvPr/>
        </p:nvPicPr>
        <p:blipFill>
          <a:blip r:embed="rId2"/>
          <a:stretch>
            <a:fillRect/>
          </a:stretch>
        </p:blipFill>
        <p:spPr>
          <a:xfrm>
            <a:off x="374269" y="1492902"/>
            <a:ext cx="8481863" cy="4522671"/>
          </a:xfrm>
          <a:prstGeom prst="rect">
            <a:avLst/>
          </a:prstGeom>
        </p:spPr>
      </p:pic>
      <p:pic>
        <p:nvPicPr>
          <p:cNvPr id="4" name="Picture 3"/>
          <p:cNvPicPr>
            <a:picLocks noChangeAspect="1"/>
          </p:cNvPicPr>
          <p:nvPr/>
        </p:nvPicPr>
        <p:blipFill>
          <a:blip r:embed="rId3"/>
          <a:stretch>
            <a:fillRect/>
          </a:stretch>
        </p:blipFill>
        <p:spPr>
          <a:xfrm>
            <a:off x="11123736" y="4866185"/>
            <a:ext cx="845841" cy="767970"/>
          </a:xfrm>
          <a:prstGeom prst="rect">
            <a:avLst/>
          </a:prstGeom>
        </p:spPr>
      </p:pic>
      <p:pic>
        <p:nvPicPr>
          <p:cNvPr id="1026" name="Picture 2" descr="Working Hard GIF - On The Job - Discover &amp;amp; Share GIF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7572" y="3190120"/>
            <a:ext cx="1337825" cy="8026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865066" y="4302491"/>
            <a:ext cx="1191577" cy="430887"/>
          </a:xfrm>
          <a:prstGeom prst="rect">
            <a:avLst/>
          </a:prstGeom>
          <a:solidFill>
            <a:schemeClr val="bg1"/>
          </a:solidFill>
        </p:spPr>
        <p:txBody>
          <a:bodyPr wrap="square" rtlCol="0">
            <a:spAutoFit/>
          </a:bodyPr>
          <a:lstStyle/>
          <a:p>
            <a:r>
              <a:rPr lang="en-AU" sz="1050" dirty="0"/>
              <a:t>Actual Output = Potential Output</a:t>
            </a:r>
          </a:p>
        </p:txBody>
      </p:sp>
      <p:sp>
        <p:nvSpPr>
          <p:cNvPr id="21" name="TextBox 20"/>
          <p:cNvSpPr txBox="1"/>
          <p:nvPr/>
        </p:nvSpPr>
        <p:spPr>
          <a:xfrm>
            <a:off x="6419355" y="3884271"/>
            <a:ext cx="1005737" cy="600164"/>
          </a:xfrm>
          <a:prstGeom prst="rect">
            <a:avLst/>
          </a:prstGeom>
          <a:solidFill>
            <a:schemeClr val="bg1"/>
          </a:solidFill>
        </p:spPr>
        <p:txBody>
          <a:bodyPr wrap="square" rtlCol="0">
            <a:spAutoFit/>
          </a:bodyPr>
          <a:lstStyle/>
          <a:p>
            <a:r>
              <a:rPr lang="en-AU" sz="1100" dirty="0"/>
              <a:t>Actual Output = Potential Output</a:t>
            </a:r>
          </a:p>
        </p:txBody>
      </p:sp>
      <p:sp>
        <p:nvSpPr>
          <p:cNvPr id="22" name="Right Arrow 21"/>
          <p:cNvSpPr/>
          <p:nvPr/>
        </p:nvSpPr>
        <p:spPr>
          <a:xfrm rot="12505542">
            <a:off x="2232563" y="4098114"/>
            <a:ext cx="667315" cy="171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p:cNvSpPr/>
          <p:nvPr/>
        </p:nvSpPr>
        <p:spPr>
          <a:xfrm>
            <a:off x="2102159" y="3857890"/>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p:cNvSpPr/>
          <p:nvPr/>
        </p:nvSpPr>
        <p:spPr>
          <a:xfrm>
            <a:off x="4179609" y="3500152"/>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ight Arrow 24"/>
          <p:cNvSpPr/>
          <p:nvPr/>
        </p:nvSpPr>
        <p:spPr>
          <a:xfrm rot="18793158">
            <a:off x="3469298" y="3889897"/>
            <a:ext cx="808358" cy="14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ight Arrow 25"/>
          <p:cNvSpPr/>
          <p:nvPr/>
        </p:nvSpPr>
        <p:spPr>
          <a:xfrm rot="13670293">
            <a:off x="6279501" y="3483993"/>
            <a:ext cx="808358" cy="14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2491639" y="2521403"/>
            <a:ext cx="1884931" cy="430887"/>
          </a:xfrm>
          <a:prstGeom prst="rect">
            <a:avLst/>
          </a:prstGeom>
          <a:solidFill>
            <a:schemeClr val="bg1"/>
          </a:solidFill>
        </p:spPr>
        <p:txBody>
          <a:bodyPr wrap="square" rtlCol="0">
            <a:spAutoFit/>
          </a:bodyPr>
          <a:lstStyle/>
          <a:p>
            <a:r>
              <a:rPr lang="en-AU" sz="1100" dirty="0"/>
              <a:t>Actual Output &gt; Potential Output</a:t>
            </a:r>
          </a:p>
        </p:txBody>
      </p:sp>
      <p:sp>
        <p:nvSpPr>
          <p:cNvPr id="28" name="TextBox 27"/>
          <p:cNvSpPr txBox="1"/>
          <p:nvPr/>
        </p:nvSpPr>
        <p:spPr>
          <a:xfrm>
            <a:off x="4610988" y="4253603"/>
            <a:ext cx="1477844" cy="461665"/>
          </a:xfrm>
          <a:prstGeom prst="rect">
            <a:avLst/>
          </a:prstGeom>
          <a:solidFill>
            <a:schemeClr val="bg1"/>
          </a:solidFill>
        </p:spPr>
        <p:txBody>
          <a:bodyPr wrap="square" rtlCol="0">
            <a:spAutoFit/>
          </a:bodyPr>
          <a:lstStyle/>
          <a:p>
            <a:r>
              <a:rPr lang="en-AU" sz="1200" dirty="0"/>
              <a:t>Actual Output &lt; Potential Output</a:t>
            </a:r>
          </a:p>
        </p:txBody>
      </p:sp>
      <p:sp>
        <p:nvSpPr>
          <p:cNvPr id="29" name="Oval 28"/>
          <p:cNvSpPr/>
          <p:nvPr/>
        </p:nvSpPr>
        <p:spPr>
          <a:xfrm>
            <a:off x="3217582" y="2981026"/>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p:cNvSpPr/>
          <p:nvPr/>
        </p:nvSpPr>
        <p:spPr>
          <a:xfrm>
            <a:off x="5160689" y="3952597"/>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p:cNvSpPr/>
          <p:nvPr/>
        </p:nvSpPr>
        <p:spPr>
          <a:xfrm>
            <a:off x="6329086" y="3098236"/>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9041278" y="2981026"/>
            <a:ext cx="2082458" cy="1477328"/>
          </a:xfrm>
          <a:prstGeom prst="rect">
            <a:avLst/>
          </a:prstGeom>
          <a:noFill/>
        </p:spPr>
        <p:txBody>
          <a:bodyPr wrap="square" rtlCol="0">
            <a:spAutoFit/>
          </a:bodyPr>
          <a:lstStyle/>
          <a:p>
            <a:r>
              <a:rPr lang="en-US" b="1" u="sng" dirty="0"/>
              <a:t>Positive Output Gap:</a:t>
            </a:r>
          </a:p>
          <a:p>
            <a:r>
              <a:rPr lang="en-AU" dirty="0"/>
              <a:t>Actual Output &gt; Potential Output</a:t>
            </a:r>
          </a:p>
          <a:p>
            <a:endParaRPr lang="en-US" dirty="0"/>
          </a:p>
        </p:txBody>
      </p:sp>
      <p:pic>
        <p:nvPicPr>
          <p:cNvPr id="32" name="Picture 31"/>
          <p:cNvPicPr>
            <a:picLocks noChangeAspect="1"/>
          </p:cNvPicPr>
          <p:nvPr/>
        </p:nvPicPr>
        <p:blipFill>
          <a:blip r:embed="rId5"/>
          <a:stretch>
            <a:fillRect/>
          </a:stretch>
        </p:blipFill>
        <p:spPr>
          <a:xfrm>
            <a:off x="8273839" y="3212733"/>
            <a:ext cx="714475" cy="666843"/>
          </a:xfrm>
          <a:prstGeom prst="rect">
            <a:avLst/>
          </a:prstGeom>
        </p:spPr>
      </p:pic>
      <p:pic>
        <p:nvPicPr>
          <p:cNvPr id="33" name="Picture 32"/>
          <p:cNvPicPr>
            <a:picLocks noChangeAspect="1"/>
          </p:cNvPicPr>
          <p:nvPr/>
        </p:nvPicPr>
        <p:blipFill>
          <a:blip r:embed="rId6"/>
          <a:stretch>
            <a:fillRect/>
          </a:stretch>
        </p:blipFill>
        <p:spPr>
          <a:xfrm>
            <a:off x="8713179" y="4587754"/>
            <a:ext cx="685896" cy="685896"/>
          </a:xfrm>
          <a:prstGeom prst="rect">
            <a:avLst/>
          </a:prstGeom>
        </p:spPr>
      </p:pic>
      <p:sp>
        <p:nvSpPr>
          <p:cNvPr id="35" name="TextBox 34"/>
          <p:cNvSpPr txBox="1"/>
          <p:nvPr/>
        </p:nvSpPr>
        <p:spPr>
          <a:xfrm>
            <a:off x="9477673" y="4667629"/>
            <a:ext cx="2082458" cy="1477328"/>
          </a:xfrm>
          <a:prstGeom prst="rect">
            <a:avLst/>
          </a:prstGeom>
          <a:noFill/>
        </p:spPr>
        <p:txBody>
          <a:bodyPr wrap="square" rtlCol="0">
            <a:spAutoFit/>
          </a:bodyPr>
          <a:lstStyle/>
          <a:p>
            <a:r>
              <a:rPr lang="en-US" b="1" u="sng" dirty="0"/>
              <a:t>Negative Output Gap:</a:t>
            </a:r>
          </a:p>
          <a:p>
            <a:r>
              <a:rPr lang="en-AU" dirty="0"/>
              <a:t>Actual Output &lt; Potential Output</a:t>
            </a:r>
          </a:p>
          <a:p>
            <a:endParaRPr lang="en-US" dirty="0"/>
          </a:p>
        </p:txBody>
      </p:sp>
      <p:pic>
        <p:nvPicPr>
          <p:cNvPr id="38" name="Picture 37"/>
          <p:cNvPicPr>
            <a:picLocks noChangeAspect="1"/>
          </p:cNvPicPr>
          <p:nvPr/>
        </p:nvPicPr>
        <p:blipFill>
          <a:blip r:embed="rId5"/>
          <a:stretch>
            <a:fillRect/>
          </a:stretch>
        </p:blipFill>
        <p:spPr>
          <a:xfrm>
            <a:off x="3120821" y="2924515"/>
            <a:ext cx="259923" cy="242595"/>
          </a:xfrm>
          <a:prstGeom prst="rect">
            <a:avLst/>
          </a:prstGeom>
        </p:spPr>
      </p:pic>
      <p:pic>
        <p:nvPicPr>
          <p:cNvPr id="39" name="Picture 38"/>
          <p:cNvPicPr>
            <a:picLocks noChangeAspect="1"/>
          </p:cNvPicPr>
          <p:nvPr/>
        </p:nvPicPr>
        <p:blipFill>
          <a:blip r:embed="rId6"/>
          <a:stretch>
            <a:fillRect/>
          </a:stretch>
        </p:blipFill>
        <p:spPr>
          <a:xfrm>
            <a:off x="5125893" y="3903190"/>
            <a:ext cx="228388" cy="228388"/>
          </a:xfrm>
          <a:prstGeom prst="rect">
            <a:avLst/>
          </a:prstGeom>
        </p:spPr>
      </p:pic>
    </p:spTree>
    <p:extLst>
      <p:ext uri="{BB962C8B-B14F-4D97-AF65-F5344CB8AC3E}">
        <p14:creationId xmlns:p14="http://schemas.microsoft.com/office/powerpoint/2010/main" val="83305896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97594" cy="966387"/>
          </a:xfrm>
        </p:spPr>
        <p:txBody>
          <a:bodyPr/>
          <a:lstStyle/>
          <a:p>
            <a:r>
              <a:rPr lang="en-AU" dirty="0"/>
              <a:t>Unemployment</a:t>
            </a:r>
          </a:p>
        </p:txBody>
      </p:sp>
      <p:sp>
        <p:nvSpPr>
          <p:cNvPr id="5" name="Content Placeholder 4"/>
          <p:cNvSpPr>
            <a:spLocks noGrp="1"/>
          </p:cNvSpPr>
          <p:nvPr>
            <p:ph idx="1"/>
          </p:nvPr>
        </p:nvSpPr>
        <p:spPr>
          <a:xfrm>
            <a:off x="8631073" y="155423"/>
            <a:ext cx="2961599" cy="2428469"/>
          </a:xfrm>
        </p:spPr>
        <p:txBody>
          <a:bodyPr>
            <a:normAutofit/>
          </a:bodyPr>
          <a:lstStyle/>
          <a:p>
            <a:r>
              <a:rPr lang="en-AU" sz="2400" dirty="0"/>
              <a:t>Expansion – </a:t>
            </a:r>
            <a:r>
              <a:rPr lang="en-AU" sz="2400" b="1" dirty="0"/>
              <a:t>unemployment decreases</a:t>
            </a:r>
          </a:p>
          <a:p>
            <a:r>
              <a:rPr lang="en-AU" sz="2400" dirty="0"/>
              <a:t>Contraction – </a:t>
            </a:r>
            <a:r>
              <a:rPr lang="en-AU" sz="2400" b="1" dirty="0"/>
              <a:t>unemployment</a:t>
            </a:r>
            <a:r>
              <a:rPr lang="en-AU" sz="2400" dirty="0"/>
              <a:t> </a:t>
            </a:r>
            <a:r>
              <a:rPr lang="en-AU" sz="2400" b="1" dirty="0"/>
              <a:t>increases</a:t>
            </a:r>
          </a:p>
        </p:txBody>
      </p:sp>
      <p:pic>
        <p:nvPicPr>
          <p:cNvPr id="6" name="Content Placeholder 3"/>
          <p:cNvPicPr>
            <a:picLocks noChangeAspect="1"/>
          </p:cNvPicPr>
          <p:nvPr/>
        </p:nvPicPr>
        <p:blipFill>
          <a:blip r:embed="rId2"/>
          <a:stretch>
            <a:fillRect/>
          </a:stretch>
        </p:blipFill>
        <p:spPr>
          <a:xfrm>
            <a:off x="374269" y="1492902"/>
            <a:ext cx="8481863" cy="4522671"/>
          </a:xfrm>
          <a:prstGeom prst="rect">
            <a:avLst/>
          </a:prstGeom>
        </p:spPr>
      </p:pic>
      <p:sp>
        <p:nvSpPr>
          <p:cNvPr id="10" name="Rectangle 9"/>
          <p:cNvSpPr/>
          <p:nvPr/>
        </p:nvSpPr>
        <p:spPr>
          <a:xfrm>
            <a:off x="8437197" y="120691"/>
            <a:ext cx="3135967" cy="1146410"/>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8437196" y="1232620"/>
            <a:ext cx="3135968" cy="1171036"/>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p:nvPicPr>
        <p:blipFill>
          <a:blip r:embed="rId3"/>
          <a:stretch>
            <a:fillRect/>
          </a:stretch>
        </p:blipFill>
        <p:spPr>
          <a:xfrm>
            <a:off x="10943252" y="3215240"/>
            <a:ext cx="1139569" cy="685455"/>
          </a:xfrm>
          <a:prstGeom prst="rect">
            <a:avLst/>
          </a:prstGeom>
        </p:spPr>
      </p:pic>
      <p:pic>
        <p:nvPicPr>
          <p:cNvPr id="4" name="Picture 3"/>
          <p:cNvPicPr>
            <a:picLocks noChangeAspect="1"/>
          </p:cNvPicPr>
          <p:nvPr/>
        </p:nvPicPr>
        <p:blipFill>
          <a:blip r:embed="rId4"/>
          <a:stretch>
            <a:fillRect/>
          </a:stretch>
        </p:blipFill>
        <p:spPr>
          <a:xfrm>
            <a:off x="11279384" y="5038916"/>
            <a:ext cx="821832" cy="973815"/>
          </a:xfrm>
          <a:prstGeom prst="rect">
            <a:avLst/>
          </a:prstGeom>
        </p:spPr>
      </p:pic>
      <p:sp>
        <p:nvSpPr>
          <p:cNvPr id="15" name="TextBox 14"/>
          <p:cNvSpPr txBox="1"/>
          <p:nvPr/>
        </p:nvSpPr>
        <p:spPr>
          <a:xfrm>
            <a:off x="4970732" y="256238"/>
            <a:ext cx="3424501" cy="1200329"/>
          </a:xfrm>
          <a:prstGeom prst="rect">
            <a:avLst/>
          </a:prstGeom>
          <a:solidFill>
            <a:schemeClr val="tx2">
              <a:lumMod val="20000"/>
              <a:lumOff val="80000"/>
            </a:schemeClr>
          </a:solidFill>
        </p:spPr>
        <p:txBody>
          <a:bodyPr wrap="square" rtlCol="0">
            <a:spAutoFit/>
          </a:bodyPr>
          <a:lstStyle/>
          <a:p>
            <a:r>
              <a:rPr lang="en-AU" dirty="0"/>
              <a:t>The </a:t>
            </a:r>
            <a:r>
              <a:rPr lang="en-AU" dirty="0">
                <a:solidFill>
                  <a:srgbClr val="00B0F0"/>
                </a:solidFill>
              </a:rPr>
              <a:t>Natural Rate of Unemployment</a:t>
            </a:r>
            <a:r>
              <a:rPr lang="en-AU" dirty="0"/>
              <a:t>, NRU, occurs when </a:t>
            </a:r>
            <a:r>
              <a:rPr lang="en-AU" dirty="0">
                <a:solidFill>
                  <a:srgbClr val="00B0F0"/>
                </a:solidFill>
              </a:rPr>
              <a:t>Actual Output = Potential Output </a:t>
            </a:r>
          </a:p>
        </p:txBody>
      </p:sp>
      <p:sp>
        <p:nvSpPr>
          <p:cNvPr id="16" name="TextBox 15"/>
          <p:cNvSpPr txBox="1"/>
          <p:nvPr/>
        </p:nvSpPr>
        <p:spPr>
          <a:xfrm>
            <a:off x="2865066" y="4302492"/>
            <a:ext cx="818147" cy="369332"/>
          </a:xfrm>
          <a:prstGeom prst="rect">
            <a:avLst/>
          </a:prstGeom>
          <a:solidFill>
            <a:schemeClr val="bg1"/>
          </a:solidFill>
        </p:spPr>
        <p:txBody>
          <a:bodyPr wrap="square" rtlCol="0">
            <a:spAutoFit/>
          </a:bodyPr>
          <a:lstStyle/>
          <a:p>
            <a:r>
              <a:rPr lang="en-AU" dirty="0"/>
              <a:t>NRU</a:t>
            </a:r>
          </a:p>
        </p:txBody>
      </p:sp>
      <p:sp>
        <p:nvSpPr>
          <p:cNvPr id="17" name="TextBox 16"/>
          <p:cNvSpPr txBox="1"/>
          <p:nvPr/>
        </p:nvSpPr>
        <p:spPr>
          <a:xfrm>
            <a:off x="6419355" y="3884271"/>
            <a:ext cx="818147" cy="369332"/>
          </a:xfrm>
          <a:prstGeom prst="rect">
            <a:avLst/>
          </a:prstGeom>
          <a:solidFill>
            <a:schemeClr val="bg1"/>
          </a:solidFill>
        </p:spPr>
        <p:txBody>
          <a:bodyPr wrap="square" rtlCol="0">
            <a:spAutoFit/>
          </a:bodyPr>
          <a:lstStyle/>
          <a:p>
            <a:r>
              <a:rPr lang="en-AU" dirty="0"/>
              <a:t>NRU</a:t>
            </a:r>
          </a:p>
        </p:txBody>
      </p:sp>
      <p:sp>
        <p:nvSpPr>
          <p:cNvPr id="18" name="Right Arrow 17"/>
          <p:cNvSpPr/>
          <p:nvPr/>
        </p:nvSpPr>
        <p:spPr>
          <a:xfrm rot="12505542">
            <a:off x="2232563" y="4098114"/>
            <a:ext cx="667315" cy="171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2102159" y="3857890"/>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4179609" y="3500152"/>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6295563" y="3094280"/>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ight Arrow 21"/>
          <p:cNvSpPr/>
          <p:nvPr/>
        </p:nvSpPr>
        <p:spPr>
          <a:xfrm rot="18793158">
            <a:off x="3469298" y="3889897"/>
            <a:ext cx="808358" cy="14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ight Arrow 22"/>
          <p:cNvSpPr/>
          <p:nvPr/>
        </p:nvSpPr>
        <p:spPr>
          <a:xfrm rot="13670293">
            <a:off x="6279501" y="3483993"/>
            <a:ext cx="808358" cy="14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2530051" y="2437247"/>
            <a:ext cx="1477844" cy="369332"/>
          </a:xfrm>
          <a:prstGeom prst="rect">
            <a:avLst/>
          </a:prstGeom>
          <a:solidFill>
            <a:schemeClr val="bg1"/>
          </a:solidFill>
        </p:spPr>
        <p:txBody>
          <a:bodyPr wrap="square" rtlCol="0">
            <a:spAutoFit/>
          </a:bodyPr>
          <a:lstStyle/>
          <a:p>
            <a:r>
              <a:rPr lang="en-AU" dirty="0" err="1"/>
              <a:t>UR</a:t>
            </a:r>
            <a:r>
              <a:rPr lang="en-AU" baseline="-25000" dirty="0" err="1"/>
              <a:t>actual</a:t>
            </a:r>
            <a:r>
              <a:rPr lang="en-AU" dirty="0"/>
              <a:t> &lt; NRU</a:t>
            </a:r>
          </a:p>
        </p:txBody>
      </p:sp>
      <p:sp>
        <p:nvSpPr>
          <p:cNvPr id="28" name="TextBox 27"/>
          <p:cNvSpPr txBox="1"/>
          <p:nvPr/>
        </p:nvSpPr>
        <p:spPr>
          <a:xfrm>
            <a:off x="4610988" y="4253603"/>
            <a:ext cx="1477844" cy="369332"/>
          </a:xfrm>
          <a:prstGeom prst="rect">
            <a:avLst/>
          </a:prstGeom>
          <a:solidFill>
            <a:schemeClr val="bg1"/>
          </a:solidFill>
        </p:spPr>
        <p:txBody>
          <a:bodyPr wrap="square" rtlCol="0">
            <a:spAutoFit/>
          </a:bodyPr>
          <a:lstStyle/>
          <a:p>
            <a:r>
              <a:rPr lang="en-AU" dirty="0" err="1"/>
              <a:t>UR</a:t>
            </a:r>
            <a:r>
              <a:rPr lang="en-AU" baseline="-25000" dirty="0" err="1"/>
              <a:t>actual</a:t>
            </a:r>
            <a:r>
              <a:rPr lang="en-AU" dirty="0"/>
              <a:t> &gt; NRU</a:t>
            </a:r>
          </a:p>
        </p:txBody>
      </p:sp>
      <p:sp>
        <p:nvSpPr>
          <p:cNvPr id="29" name="Oval 28"/>
          <p:cNvSpPr/>
          <p:nvPr/>
        </p:nvSpPr>
        <p:spPr>
          <a:xfrm>
            <a:off x="3217582" y="2981026"/>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p:cNvSpPr/>
          <p:nvPr/>
        </p:nvSpPr>
        <p:spPr>
          <a:xfrm>
            <a:off x="5160689" y="3952597"/>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p:cNvSpPr txBox="1"/>
          <p:nvPr/>
        </p:nvSpPr>
        <p:spPr>
          <a:xfrm>
            <a:off x="9127076" y="3007108"/>
            <a:ext cx="2082458" cy="1754326"/>
          </a:xfrm>
          <a:prstGeom prst="rect">
            <a:avLst/>
          </a:prstGeom>
          <a:noFill/>
        </p:spPr>
        <p:txBody>
          <a:bodyPr wrap="square" rtlCol="0">
            <a:spAutoFit/>
          </a:bodyPr>
          <a:lstStyle/>
          <a:p>
            <a:r>
              <a:rPr lang="en-US" b="1" u="sng" dirty="0"/>
              <a:t>Positive Output Gap:</a:t>
            </a:r>
          </a:p>
          <a:p>
            <a:r>
              <a:rPr lang="en-AU" dirty="0"/>
              <a:t>Actual UR &lt; NRU</a:t>
            </a:r>
          </a:p>
          <a:p>
            <a:r>
              <a:rPr lang="en-AU" dirty="0"/>
              <a:t>(more jobs = lower unemployment)</a:t>
            </a:r>
          </a:p>
          <a:p>
            <a:endParaRPr lang="en-US" dirty="0"/>
          </a:p>
        </p:txBody>
      </p:sp>
      <p:pic>
        <p:nvPicPr>
          <p:cNvPr id="32" name="Picture 31"/>
          <p:cNvPicPr>
            <a:picLocks noChangeAspect="1"/>
          </p:cNvPicPr>
          <p:nvPr/>
        </p:nvPicPr>
        <p:blipFill>
          <a:blip r:embed="rId5"/>
          <a:stretch>
            <a:fillRect/>
          </a:stretch>
        </p:blipFill>
        <p:spPr>
          <a:xfrm>
            <a:off x="8241993" y="3338632"/>
            <a:ext cx="714475" cy="666843"/>
          </a:xfrm>
          <a:prstGeom prst="rect">
            <a:avLst/>
          </a:prstGeom>
        </p:spPr>
      </p:pic>
      <p:pic>
        <p:nvPicPr>
          <p:cNvPr id="33" name="Picture 32"/>
          <p:cNvPicPr>
            <a:picLocks noChangeAspect="1"/>
          </p:cNvPicPr>
          <p:nvPr/>
        </p:nvPicPr>
        <p:blipFill>
          <a:blip r:embed="rId6"/>
          <a:stretch>
            <a:fillRect/>
          </a:stretch>
        </p:blipFill>
        <p:spPr>
          <a:xfrm>
            <a:off x="8713179" y="4587754"/>
            <a:ext cx="685896" cy="685896"/>
          </a:xfrm>
          <a:prstGeom prst="rect">
            <a:avLst/>
          </a:prstGeom>
        </p:spPr>
      </p:pic>
      <p:sp>
        <p:nvSpPr>
          <p:cNvPr id="34" name="TextBox 33"/>
          <p:cNvSpPr txBox="1"/>
          <p:nvPr/>
        </p:nvSpPr>
        <p:spPr>
          <a:xfrm>
            <a:off x="9477673" y="4667629"/>
            <a:ext cx="2082458" cy="2031325"/>
          </a:xfrm>
          <a:prstGeom prst="rect">
            <a:avLst/>
          </a:prstGeom>
          <a:noFill/>
        </p:spPr>
        <p:txBody>
          <a:bodyPr wrap="square" rtlCol="0">
            <a:spAutoFit/>
          </a:bodyPr>
          <a:lstStyle/>
          <a:p>
            <a:r>
              <a:rPr lang="en-US" b="1" u="sng" dirty="0"/>
              <a:t>Negative Output Gap:</a:t>
            </a:r>
          </a:p>
          <a:p>
            <a:r>
              <a:rPr lang="en-AU" dirty="0"/>
              <a:t>Actual UR &gt; NRU</a:t>
            </a:r>
          </a:p>
          <a:p>
            <a:r>
              <a:rPr lang="en-AU" dirty="0"/>
              <a:t>(few jobs = higher unemployment)</a:t>
            </a:r>
          </a:p>
          <a:p>
            <a:endParaRPr lang="en-AU" dirty="0"/>
          </a:p>
          <a:p>
            <a:endParaRPr lang="en-US" dirty="0"/>
          </a:p>
        </p:txBody>
      </p:sp>
      <p:pic>
        <p:nvPicPr>
          <p:cNvPr id="35" name="Picture 34"/>
          <p:cNvPicPr>
            <a:picLocks noChangeAspect="1"/>
          </p:cNvPicPr>
          <p:nvPr/>
        </p:nvPicPr>
        <p:blipFill>
          <a:blip r:embed="rId5"/>
          <a:stretch>
            <a:fillRect/>
          </a:stretch>
        </p:blipFill>
        <p:spPr>
          <a:xfrm>
            <a:off x="3120821" y="2924515"/>
            <a:ext cx="259923" cy="242595"/>
          </a:xfrm>
          <a:prstGeom prst="rect">
            <a:avLst/>
          </a:prstGeom>
        </p:spPr>
      </p:pic>
      <p:pic>
        <p:nvPicPr>
          <p:cNvPr id="36" name="Picture 35"/>
          <p:cNvPicPr>
            <a:picLocks noChangeAspect="1"/>
          </p:cNvPicPr>
          <p:nvPr/>
        </p:nvPicPr>
        <p:blipFill>
          <a:blip r:embed="rId6"/>
          <a:stretch>
            <a:fillRect/>
          </a:stretch>
        </p:blipFill>
        <p:spPr>
          <a:xfrm>
            <a:off x="5125893" y="3903190"/>
            <a:ext cx="228388" cy="228388"/>
          </a:xfrm>
          <a:prstGeom prst="rect">
            <a:avLst/>
          </a:prstGeom>
        </p:spPr>
      </p:pic>
    </p:spTree>
    <p:extLst>
      <p:ext uri="{BB962C8B-B14F-4D97-AF65-F5344CB8AC3E}">
        <p14:creationId xmlns:p14="http://schemas.microsoft.com/office/powerpoint/2010/main" val="7784344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Inflation / Price Level </a:t>
            </a:r>
          </a:p>
        </p:txBody>
      </p:sp>
      <p:sp>
        <p:nvSpPr>
          <p:cNvPr id="5" name="Content Placeholder 4"/>
          <p:cNvSpPr>
            <a:spLocks noGrp="1"/>
          </p:cNvSpPr>
          <p:nvPr>
            <p:ph idx="1"/>
          </p:nvPr>
        </p:nvSpPr>
        <p:spPr>
          <a:xfrm>
            <a:off x="8820116" y="301700"/>
            <a:ext cx="2961599" cy="5245630"/>
          </a:xfrm>
        </p:spPr>
        <p:txBody>
          <a:bodyPr>
            <a:normAutofit/>
          </a:bodyPr>
          <a:lstStyle/>
          <a:p>
            <a:r>
              <a:rPr lang="en-AU" sz="2000" dirty="0"/>
              <a:t>Expansion – people are consuming more goods which tends to </a:t>
            </a:r>
            <a:r>
              <a:rPr lang="en-AU" sz="2000" b="1" dirty="0"/>
              <a:t>increase the price level</a:t>
            </a:r>
            <a:r>
              <a:rPr lang="en-AU" sz="2000" dirty="0"/>
              <a:t> </a:t>
            </a:r>
            <a:r>
              <a:rPr lang="en-AU" sz="2000" dirty="0" err="1"/>
              <a:t>ie</a:t>
            </a:r>
            <a:r>
              <a:rPr lang="en-AU" sz="2000" dirty="0"/>
              <a:t>. </a:t>
            </a:r>
            <a:r>
              <a:rPr lang="en-AU" sz="2000" b="1" dirty="0"/>
              <a:t>inflation</a:t>
            </a:r>
          </a:p>
          <a:p>
            <a:r>
              <a:rPr lang="en-AU" sz="1800" dirty="0"/>
              <a:t>Contraction – people are buying less goods which tends </a:t>
            </a:r>
            <a:r>
              <a:rPr lang="en-AU" sz="1800" b="1" dirty="0"/>
              <a:t>decrease the price level</a:t>
            </a:r>
            <a:r>
              <a:rPr lang="en-AU" sz="1800" dirty="0"/>
              <a:t> (</a:t>
            </a:r>
            <a:r>
              <a:rPr lang="en-AU" sz="1800" b="1" dirty="0"/>
              <a:t>deflation</a:t>
            </a:r>
            <a:r>
              <a:rPr lang="en-AU" sz="1800" dirty="0"/>
              <a:t> or lower inflation)</a:t>
            </a:r>
          </a:p>
        </p:txBody>
      </p:sp>
      <p:pic>
        <p:nvPicPr>
          <p:cNvPr id="6" name="Content Placeholder 3"/>
          <p:cNvPicPr>
            <a:picLocks noChangeAspect="1"/>
          </p:cNvPicPr>
          <p:nvPr/>
        </p:nvPicPr>
        <p:blipFill>
          <a:blip r:embed="rId2"/>
          <a:stretch>
            <a:fillRect/>
          </a:stretch>
        </p:blipFill>
        <p:spPr>
          <a:xfrm>
            <a:off x="374269" y="1492902"/>
            <a:ext cx="8481863" cy="4522671"/>
          </a:xfrm>
          <a:prstGeom prst="rect">
            <a:avLst/>
          </a:prstGeom>
        </p:spPr>
      </p:pic>
      <p:sp>
        <p:nvSpPr>
          <p:cNvPr id="10" name="Rectangle 9"/>
          <p:cNvSpPr/>
          <p:nvPr/>
        </p:nvSpPr>
        <p:spPr>
          <a:xfrm>
            <a:off x="8661366" y="238074"/>
            <a:ext cx="3110610" cy="1521646"/>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8624167" y="1776183"/>
            <a:ext cx="3379775" cy="1359899"/>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3"/>
          <a:stretch>
            <a:fillRect/>
          </a:stretch>
        </p:blipFill>
        <p:spPr>
          <a:xfrm>
            <a:off x="10657788" y="5668538"/>
            <a:ext cx="1452500" cy="1274326"/>
          </a:xfrm>
          <a:prstGeom prst="rect">
            <a:avLst/>
          </a:prstGeom>
        </p:spPr>
      </p:pic>
      <p:pic>
        <p:nvPicPr>
          <p:cNvPr id="3" name="Picture 2"/>
          <p:cNvPicPr>
            <a:picLocks noChangeAspect="1"/>
          </p:cNvPicPr>
          <p:nvPr/>
        </p:nvPicPr>
        <p:blipFill>
          <a:blip r:embed="rId4"/>
          <a:stretch>
            <a:fillRect/>
          </a:stretch>
        </p:blipFill>
        <p:spPr>
          <a:xfrm>
            <a:off x="10540473" y="2973347"/>
            <a:ext cx="1246743" cy="825546"/>
          </a:xfrm>
          <a:prstGeom prst="rect">
            <a:avLst/>
          </a:prstGeom>
        </p:spPr>
      </p:pic>
      <p:pic>
        <p:nvPicPr>
          <p:cNvPr id="4" name="Picture 3"/>
          <p:cNvPicPr>
            <a:picLocks noChangeAspect="1"/>
          </p:cNvPicPr>
          <p:nvPr/>
        </p:nvPicPr>
        <p:blipFill>
          <a:blip r:embed="rId5"/>
          <a:stretch>
            <a:fillRect/>
          </a:stretch>
        </p:blipFill>
        <p:spPr>
          <a:xfrm>
            <a:off x="10793795" y="4883938"/>
            <a:ext cx="1339773" cy="850851"/>
          </a:xfrm>
          <a:prstGeom prst="rect">
            <a:avLst/>
          </a:prstGeom>
        </p:spPr>
      </p:pic>
      <p:pic>
        <p:nvPicPr>
          <p:cNvPr id="18" name="Picture 17"/>
          <p:cNvPicPr>
            <a:picLocks noChangeAspect="1"/>
          </p:cNvPicPr>
          <p:nvPr/>
        </p:nvPicPr>
        <p:blipFill>
          <a:blip r:embed="rId6"/>
          <a:stretch>
            <a:fillRect/>
          </a:stretch>
        </p:blipFill>
        <p:spPr>
          <a:xfrm>
            <a:off x="10801332" y="3657428"/>
            <a:ext cx="1097518" cy="943105"/>
          </a:xfrm>
          <a:prstGeom prst="rect">
            <a:avLst/>
          </a:prstGeom>
        </p:spPr>
      </p:pic>
      <p:sp>
        <p:nvSpPr>
          <p:cNvPr id="20" name="TextBox 19"/>
          <p:cNvSpPr txBox="1"/>
          <p:nvPr/>
        </p:nvSpPr>
        <p:spPr>
          <a:xfrm>
            <a:off x="2865066" y="4302491"/>
            <a:ext cx="1191577" cy="253916"/>
          </a:xfrm>
          <a:prstGeom prst="rect">
            <a:avLst/>
          </a:prstGeom>
          <a:solidFill>
            <a:schemeClr val="bg1"/>
          </a:solidFill>
        </p:spPr>
        <p:txBody>
          <a:bodyPr wrap="square" rtlCol="0">
            <a:spAutoFit/>
          </a:bodyPr>
          <a:lstStyle/>
          <a:p>
            <a:r>
              <a:rPr lang="en-AU" sz="1050" dirty="0"/>
              <a:t>Normal price level</a:t>
            </a:r>
          </a:p>
        </p:txBody>
      </p:sp>
      <p:sp>
        <p:nvSpPr>
          <p:cNvPr id="21" name="TextBox 20"/>
          <p:cNvSpPr txBox="1"/>
          <p:nvPr/>
        </p:nvSpPr>
        <p:spPr>
          <a:xfrm>
            <a:off x="6419355" y="3884271"/>
            <a:ext cx="1005737" cy="369332"/>
          </a:xfrm>
          <a:prstGeom prst="rect">
            <a:avLst/>
          </a:prstGeom>
          <a:solidFill>
            <a:schemeClr val="bg1"/>
          </a:solidFill>
        </p:spPr>
        <p:txBody>
          <a:bodyPr wrap="square" rtlCol="0">
            <a:spAutoFit/>
          </a:bodyPr>
          <a:lstStyle/>
          <a:p>
            <a:r>
              <a:rPr lang="en-AU" dirty="0"/>
              <a:t>normal</a:t>
            </a:r>
          </a:p>
        </p:txBody>
      </p:sp>
      <p:sp>
        <p:nvSpPr>
          <p:cNvPr id="22" name="Right Arrow 21"/>
          <p:cNvSpPr/>
          <p:nvPr/>
        </p:nvSpPr>
        <p:spPr>
          <a:xfrm rot="12505542">
            <a:off x="2232563" y="4098114"/>
            <a:ext cx="667315" cy="171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p:cNvSpPr/>
          <p:nvPr/>
        </p:nvSpPr>
        <p:spPr>
          <a:xfrm>
            <a:off x="2102159" y="3857890"/>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p:cNvSpPr/>
          <p:nvPr/>
        </p:nvSpPr>
        <p:spPr>
          <a:xfrm>
            <a:off x="4179609" y="3500152"/>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ight Arrow 24"/>
          <p:cNvSpPr/>
          <p:nvPr/>
        </p:nvSpPr>
        <p:spPr>
          <a:xfrm rot="18793158">
            <a:off x="3469298" y="3889897"/>
            <a:ext cx="808358" cy="14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ight Arrow 25"/>
          <p:cNvSpPr/>
          <p:nvPr/>
        </p:nvSpPr>
        <p:spPr>
          <a:xfrm rot="13670293">
            <a:off x="6279501" y="3483993"/>
            <a:ext cx="808358" cy="14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2491639" y="2521403"/>
            <a:ext cx="1884931" cy="369332"/>
          </a:xfrm>
          <a:prstGeom prst="rect">
            <a:avLst/>
          </a:prstGeom>
          <a:solidFill>
            <a:schemeClr val="bg1"/>
          </a:solidFill>
        </p:spPr>
        <p:txBody>
          <a:bodyPr wrap="square" rtlCol="0">
            <a:spAutoFit/>
          </a:bodyPr>
          <a:lstStyle/>
          <a:p>
            <a:r>
              <a:rPr lang="en-AU" dirty="0"/>
              <a:t>Higher price level</a:t>
            </a:r>
          </a:p>
        </p:txBody>
      </p:sp>
      <p:sp>
        <p:nvSpPr>
          <p:cNvPr id="28" name="TextBox 27"/>
          <p:cNvSpPr txBox="1"/>
          <p:nvPr/>
        </p:nvSpPr>
        <p:spPr>
          <a:xfrm>
            <a:off x="4610988" y="4253603"/>
            <a:ext cx="1477844" cy="276999"/>
          </a:xfrm>
          <a:prstGeom prst="rect">
            <a:avLst/>
          </a:prstGeom>
          <a:solidFill>
            <a:schemeClr val="bg1"/>
          </a:solidFill>
        </p:spPr>
        <p:txBody>
          <a:bodyPr wrap="square" rtlCol="0">
            <a:spAutoFit/>
          </a:bodyPr>
          <a:lstStyle/>
          <a:p>
            <a:r>
              <a:rPr lang="en-AU" sz="1200" dirty="0"/>
              <a:t>Lower price level</a:t>
            </a:r>
          </a:p>
        </p:txBody>
      </p:sp>
      <p:sp>
        <p:nvSpPr>
          <p:cNvPr id="29" name="Oval 28"/>
          <p:cNvSpPr/>
          <p:nvPr/>
        </p:nvSpPr>
        <p:spPr>
          <a:xfrm>
            <a:off x="3217582" y="2981026"/>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p:cNvSpPr/>
          <p:nvPr/>
        </p:nvSpPr>
        <p:spPr>
          <a:xfrm>
            <a:off x="5160689" y="3952597"/>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p:cNvSpPr/>
          <p:nvPr/>
        </p:nvSpPr>
        <p:spPr>
          <a:xfrm>
            <a:off x="6329086" y="3098236"/>
            <a:ext cx="129762" cy="1295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8769142" y="3500152"/>
            <a:ext cx="2082458" cy="1200329"/>
          </a:xfrm>
          <a:prstGeom prst="rect">
            <a:avLst/>
          </a:prstGeom>
          <a:noFill/>
        </p:spPr>
        <p:txBody>
          <a:bodyPr wrap="square" rtlCol="0">
            <a:spAutoFit/>
          </a:bodyPr>
          <a:lstStyle/>
          <a:p>
            <a:r>
              <a:rPr lang="en-US" b="1" u="sng" dirty="0"/>
              <a:t>Positive Output Gap:</a:t>
            </a:r>
          </a:p>
          <a:p>
            <a:r>
              <a:rPr lang="en-AU" dirty="0"/>
              <a:t>Higher Price Level</a:t>
            </a:r>
          </a:p>
          <a:p>
            <a:endParaRPr lang="en-US" dirty="0"/>
          </a:p>
        </p:txBody>
      </p:sp>
      <p:pic>
        <p:nvPicPr>
          <p:cNvPr id="33" name="Picture 32"/>
          <p:cNvPicPr>
            <a:picLocks noChangeAspect="1"/>
          </p:cNvPicPr>
          <p:nvPr/>
        </p:nvPicPr>
        <p:blipFill>
          <a:blip r:embed="rId7"/>
          <a:stretch>
            <a:fillRect/>
          </a:stretch>
        </p:blipFill>
        <p:spPr>
          <a:xfrm>
            <a:off x="7989254" y="3725259"/>
            <a:ext cx="714475" cy="666843"/>
          </a:xfrm>
          <a:prstGeom prst="rect">
            <a:avLst/>
          </a:prstGeom>
        </p:spPr>
      </p:pic>
      <p:pic>
        <p:nvPicPr>
          <p:cNvPr id="34" name="Picture 33"/>
          <p:cNvPicPr>
            <a:picLocks noChangeAspect="1"/>
          </p:cNvPicPr>
          <p:nvPr/>
        </p:nvPicPr>
        <p:blipFill>
          <a:blip r:embed="rId8"/>
          <a:stretch>
            <a:fillRect/>
          </a:stretch>
        </p:blipFill>
        <p:spPr>
          <a:xfrm>
            <a:off x="8294699" y="4872260"/>
            <a:ext cx="685896" cy="685896"/>
          </a:xfrm>
          <a:prstGeom prst="rect">
            <a:avLst/>
          </a:prstGeom>
        </p:spPr>
      </p:pic>
      <p:sp>
        <p:nvSpPr>
          <p:cNvPr id="35" name="TextBox 34"/>
          <p:cNvSpPr txBox="1"/>
          <p:nvPr/>
        </p:nvSpPr>
        <p:spPr>
          <a:xfrm>
            <a:off x="8965437" y="4887940"/>
            <a:ext cx="2082458" cy="1200329"/>
          </a:xfrm>
          <a:prstGeom prst="rect">
            <a:avLst/>
          </a:prstGeom>
          <a:noFill/>
        </p:spPr>
        <p:txBody>
          <a:bodyPr wrap="square" rtlCol="0">
            <a:spAutoFit/>
          </a:bodyPr>
          <a:lstStyle/>
          <a:p>
            <a:r>
              <a:rPr lang="en-US" b="1" u="sng" dirty="0"/>
              <a:t>Negative Output Gap:</a:t>
            </a:r>
          </a:p>
          <a:p>
            <a:r>
              <a:rPr lang="en-AU" dirty="0"/>
              <a:t>Lower Price Level</a:t>
            </a:r>
          </a:p>
          <a:p>
            <a:endParaRPr lang="en-US" dirty="0"/>
          </a:p>
        </p:txBody>
      </p:sp>
      <p:pic>
        <p:nvPicPr>
          <p:cNvPr id="38" name="Picture 37"/>
          <p:cNvPicPr>
            <a:picLocks noChangeAspect="1"/>
          </p:cNvPicPr>
          <p:nvPr/>
        </p:nvPicPr>
        <p:blipFill>
          <a:blip r:embed="rId7"/>
          <a:stretch>
            <a:fillRect/>
          </a:stretch>
        </p:blipFill>
        <p:spPr>
          <a:xfrm>
            <a:off x="3120821" y="2924515"/>
            <a:ext cx="259923" cy="242595"/>
          </a:xfrm>
          <a:prstGeom prst="rect">
            <a:avLst/>
          </a:prstGeom>
        </p:spPr>
      </p:pic>
      <p:pic>
        <p:nvPicPr>
          <p:cNvPr id="39" name="Picture 38"/>
          <p:cNvPicPr>
            <a:picLocks noChangeAspect="1"/>
          </p:cNvPicPr>
          <p:nvPr/>
        </p:nvPicPr>
        <p:blipFill>
          <a:blip r:embed="rId8"/>
          <a:stretch>
            <a:fillRect/>
          </a:stretch>
        </p:blipFill>
        <p:spPr>
          <a:xfrm>
            <a:off x="5125893" y="3903190"/>
            <a:ext cx="228388" cy="228388"/>
          </a:xfrm>
          <a:prstGeom prst="rect">
            <a:avLst/>
          </a:prstGeom>
        </p:spPr>
      </p:pic>
      <p:sp>
        <p:nvSpPr>
          <p:cNvPr id="12" name="TextBox 11"/>
          <p:cNvSpPr txBox="1"/>
          <p:nvPr/>
        </p:nvSpPr>
        <p:spPr>
          <a:xfrm>
            <a:off x="5661452" y="301700"/>
            <a:ext cx="2845239"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b="1" dirty="0">
                <a:solidFill>
                  <a:srgbClr val="FF0000"/>
                </a:solidFill>
              </a:rPr>
              <a:t>Positive Output Gap: </a:t>
            </a:r>
          </a:p>
          <a:p>
            <a:r>
              <a:rPr lang="en-US" sz="1400" dirty="0">
                <a:solidFill>
                  <a:srgbClr val="FF0000"/>
                </a:solidFill>
              </a:rPr>
              <a:t>Higher demand -&gt; Higher price level</a:t>
            </a:r>
          </a:p>
          <a:p>
            <a:r>
              <a:rPr lang="en-US" sz="1400" b="1" dirty="0">
                <a:solidFill>
                  <a:srgbClr val="FF0000"/>
                </a:solidFill>
              </a:rPr>
              <a:t>Negative Output Gap:</a:t>
            </a:r>
          </a:p>
          <a:p>
            <a:r>
              <a:rPr lang="en-US" sz="1400" dirty="0">
                <a:solidFill>
                  <a:srgbClr val="FF0000"/>
                </a:solidFill>
              </a:rPr>
              <a:t>Lower demand -&gt; Lower price level</a:t>
            </a:r>
          </a:p>
        </p:txBody>
      </p:sp>
      <p:sp>
        <p:nvSpPr>
          <p:cNvPr id="16" name="TextBox 15"/>
          <p:cNvSpPr txBox="1"/>
          <p:nvPr/>
        </p:nvSpPr>
        <p:spPr>
          <a:xfrm>
            <a:off x="1313411" y="5734789"/>
            <a:ext cx="5105944" cy="646331"/>
          </a:xfrm>
          <a:prstGeom prst="rect">
            <a:avLst/>
          </a:prstGeom>
          <a:noFill/>
        </p:spPr>
        <p:txBody>
          <a:bodyPr wrap="square" rtlCol="0">
            <a:spAutoFit/>
          </a:bodyPr>
          <a:lstStyle/>
          <a:p>
            <a:r>
              <a:rPr lang="en-US" dirty="0"/>
              <a:t>Note: We will go into more depth about the causes of inflation in the following units. </a:t>
            </a:r>
          </a:p>
        </p:txBody>
      </p:sp>
    </p:spTree>
    <p:extLst>
      <p:ext uri="{BB962C8B-B14F-4D97-AF65-F5344CB8AC3E}">
        <p14:creationId xmlns:p14="http://schemas.microsoft.com/office/powerpoint/2010/main" val="174103209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101780" y="1825625"/>
            <a:ext cx="3252019" cy="4351338"/>
          </a:xfrm>
        </p:spPr>
        <p:txBody>
          <a:bodyPr/>
          <a:lstStyle/>
          <a:p>
            <a:r>
              <a:rPr lang="en-AU" dirty="0">
                <a:solidFill>
                  <a:srgbClr val="FF0000"/>
                </a:solidFill>
              </a:rPr>
              <a:t>Answer: B</a:t>
            </a:r>
          </a:p>
          <a:p>
            <a:endParaRPr lang="en-AU" dirty="0">
              <a:solidFill>
                <a:srgbClr val="FF0000"/>
              </a:solidFill>
            </a:endParaRPr>
          </a:p>
          <a:p>
            <a:endParaRPr lang="en-AU" dirty="0">
              <a:solidFill>
                <a:srgbClr val="FF0000"/>
              </a:solidFill>
            </a:endParaRPr>
          </a:p>
          <a:p>
            <a:endParaRPr lang="en-AU" dirty="0"/>
          </a:p>
          <a:p>
            <a:endParaRPr lang="en-AU" dirty="0"/>
          </a:p>
        </p:txBody>
      </p:sp>
      <p:pic>
        <p:nvPicPr>
          <p:cNvPr id="4" name="Picture 3"/>
          <p:cNvPicPr/>
          <p:nvPr/>
        </p:nvPicPr>
        <p:blipFill>
          <a:blip r:embed="rId2"/>
          <a:stretch>
            <a:fillRect/>
          </a:stretch>
        </p:blipFill>
        <p:spPr>
          <a:xfrm>
            <a:off x="381132" y="553064"/>
            <a:ext cx="7720649" cy="5326626"/>
          </a:xfrm>
          <a:prstGeom prst="rect">
            <a:avLst/>
          </a:prstGeom>
        </p:spPr>
      </p:pic>
      <p:pic>
        <p:nvPicPr>
          <p:cNvPr id="5" name="Picture 4"/>
          <p:cNvPicPr>
            <a:picLocks noChangeAspect="1"/>
          </p:cNvPicPr>
          <p:nvPr/>
        </p:nvPicPr>
        <p:blipFill>
          <a:blip r:embed="rId3"/>
          <a:stretch>
            <a:fillRect/>
          </a:stretch>
        </p:blipFill>
        <p:spPr>
          <a:xfrm>
            <a:off x="8101779" y="2713702"/>
            <a:ext cx="3994650" cy="2182763"/>
          </a:xfrm>
          <a:prstGeom prst="rect">
            <a:avLst/>
          </a:prstGeom>
        </p:spPr>
      </p:pic>
    </p:spTree>
    <p:extLst>
      <p:ext uri="{BB962C8B-B14F-4D97-AF65-F5344CB8AC3E}">
        <p14:creationId xmlns:p14="http://schemas.microsoft.com/office/powerpoint/2010/main" val="332249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the 3 main things that define an unemployed person?</a:t>
            </a:r>
          </a:p>
          <a:p>
            <a:r>
              <a:rPr lang="en-US" dirty="0">
                <a:solidFill>
                  <a:srgbClr val="FF0000"/>
                </a:solidFill>
              </a:rPr>
              <a:t>Able to work – working age, not in prison</a:t>
            </a:r>
          </a:p>
          <a:p>
            <a:r>
              <a:rPr lang="en-US" dirty="0">
                <a:solidFill>
                  <a:srgbClr val="FF0000"/>
                </a:solidFill>
              </a:rPr>
              <a:t>No job</a:t>
            </a:r>
          </a:p>
          <a:p>
            <a:r>
              <a:rPr lang="en-US" dirty="0">
                <a:solidFill>
                  <a:srgbClr val="FF0000"/>
                </a:solidFill>
              </a:rPr>
              <a:t>Actively looking for a job (has applied for a job in the past 4 weeks)</a:t>
            </a:r>
          </a:p>
          <a:p>
            <a:r>
              <a:rPr lang="en-US" dirty="0"/>
              <a:t>How is the unemployment rate calculated?</a:t>
            </a:r>
          </a:p>
          <a:p>
            <a:r>
              <a:rPr lang="en-US" dirty="0">
                <a:solidFill>
                  <a:srgbClr val="FF0000"/>
                </a:solidFill>
              </a:rPr>
              <a:t>Unemployment rate = unemployed / labor force</a:t>
            </a:r>
          </a:p>
          <a:p>
            <a:pPr marL="3200400" lvl="7" indent="0">
              <a:buNone/>
            </a:pPr>
            <a:r>
              <a:rPr lang="en-US" sz="2800" dirty="0">
                <a:solidFill>
                  <a:srgbClr val="FF0000"/>
                </a:solidFill>
              </a:rPr>
              <a:t>= unemployed / (employed + unemployed)</a:t>
            </a:r>
          </a:p>
          <a:p>
            <a:endParaRPr lang="en-US" dirty="0"/>
          </a:p>
        </p:txBody>
      </p:sp>
    </p:spTree>
    <p:extLst>
      <p:ext uri="{BB962C8B-B14F-4D97-AF65-F5344CB8AC3E}">
        <p14:creationId xmlns:p14="http://schemas.microsoft.com/office/powerpoint/2010/main" val="33375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870325"/>
            <a:ext cx="10515600" cy="2306638"/>
          </a:xfrm>
        </p:spPr>
        <p:txBody>
          <a:bodyPr/>
          <a:lstStyle/>
          <a:p>
            <a:r>
              <a:rPr lang="en-US" dirty="0"/>
              <a:t>An economy has cyclical unemployment that is NEGATIVE. Is this a positive output gap, negative output gap or at potential output?</a:t>
            </a:r>
          </a:p>
          <a:p>
            <a:r>
              <a:rPr lang="en-US" dirty="0">
                <a:solidFill>
                  <a:srgbClr val="FF0000"/>
                </a:solidFill>
              </a:rPr>
              <a:t>Positive output gap </a:t>
            </a:r>
            <a:r>
              <a:rPr lang="en-US" dirty="0" err="1">
                <a:solidFill>
                  <a:srgbClr val="FF0000"/>
                </a:solidFill>
              </a:rPr>
              <a:t>ie</a:t>
            </a:r>
            <a:r>
              <a:rPr lang="en-US" dirty="0">
                <a:solidFill>
                  <a:srgbClr val="FF0000"/>
                </a:solidFill>
              </a:rPr>
              <a:t>. Point A</a:t>
            </a:r>
          </a:p>
        </p:txBody>
      </p:sp>
      <p:pic>
        <p:nvPicPr>
          <p:cNvPr id="5" name="Picture 4"/>
          <p:cNvPicPr>
            <a:picLocks noChangeAspect="1"/>
          </p:cNvPicPr>
          <p:nvPr/>
        </p:nvPicPr>
        <p:blipFill>
          <a:blip r:embed="rId2"/>
          <a:stretch>
            <a:fillRect/>
          </a:stretch>
        </p:blipFill>
        <p:spPr>
          <a:xfrm>
            <a:off x="228600" y="272473"/>
            <a:ext cx="5867400" cy="3505200"/>
          </a:xfrm>
          <a:prstGeom prst="rect">
            <a:avLst/>
          </a:prstGeom>
        </p:spPr>
      </p:pic>
    </p:spTree>
    <p:extLst>
      <p:ext uri="{BB962C8B-B14F-4D97-AF65-F5344CB8AC3E}">
        <p14:creationId xmlns:p14="http://schemas.microsoft.com/office/powerpoint/2010/main" val="350587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870325"/>
            <a:ext cx="10515600" cy="2306638"/>
          </a:xfrm>
        </p:spPr>
        <p:txBody>
          <a:bodyPr/>
          <a:lstStyle/>
          <a:p>
            <a:r>
              <a:rPr lang="en-US" dirty="0"/>
              <a:t>An economy has lower price level than usual. Is this most likely to be a positive output gap, negative output gap or at potential output?</a:t>
            </a:r>
          </a:p>
          <a:p>
            <a:r>
              <a:rPr lang="en-US" dirty="0">
                <a:solidFill>
                  <a:srgbClr val="FF0000"/>
                </a:solidFill>
              </a:rPr>
              <a:t>Negative output gap </a:t>
            </a:r>
            <a:r>
              <a:rPr lang="en-US" dirty="0" err="1">
                <a:solidFill>
                  <a:srgbClr val="FF0000"/>
                </a:solidFill>
              </a:rPr>
              <a:t>ie</a:t>
            </a:r>
            <a:r>
              <a:rPr lang="en-US" dirty="0">
                <a:solidFill>
                  <a:srgbClr val="FF0000"/>
                </a:solidFill>
              </a:rPr>
              <a:t>. Point C</a:t>
            </a:r>
          </a:p>
        </p:txBody>
      </p:sp>
      <p:pic>
        <p:nvPicPr>
          <p:cNvPr id="5" name="Picture 4"/>
          <p:cNvPicPr>
            <a:picLocks noChangeAspect="1"/>
          </p:cNvPicPr>
          <p:nvPr/>
        </p:nvPicPr>
        <p:blipFill>
          <a:blip r:embed="rId2"/>
          <a:stretch>
            <a:fillRect/>
          </a:stretch>
        </p:blipFill>
        <p:spPr>
          <a:xfrm>
            <a:off x="228600" y="272473"/>
            <a:ext cx="5867400" cy="3505200"/>
          </a:xfrm>
          <a:prstGeom prst="rect">
            <a:avLst/>
          </a:prstGeom>
        </p:spPr>
      </p:pic>
    </p:spTree>
    <p:extLst>
      <p:ext uri="{BB962C8B-B14F-4D97-AF65-F5344CB8AC3E}">
        <p14:creationId xmlns:p14="http://schemas.microsoft.com/office/powerpoint/2010/main" val="218319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870325"/>
            <a:ext cx="10515600" cy="2306638"/>
          </a:xfrm>
        </p:spPr>
        <p:txBody>
          <a:bodyPr/>
          <a:lstStyle/>
          <a:p>
            <a:r>
              <a:rPr lang="en-US" dirty="0"/>
              <a:t>An economy is producing at a long term, sustainable level. Is this most likely to be a positive output gap, negative output gap or at potential output?</a:t>
            </a:r>
          </a:p>
          <a:p>
            <a:r>
              <a:rPr lang="en-US" dirty="0">
                <a:solidFill>
                  <a:srgbClr val="FF0000"/>
                </a:solidFill>
              </a:rPr>
              <a:t>Output = Potential Output </a:t>
            </a:r>
            <a:r>
              <a:rPr lang="en-US" dirty="0" err="1">
                <a:solidFill>
                  <a:srgbClr val="FF0000"/>
                </a:solidFill>
              </a:rPr>
              <a:t>ie</a:t>
            </a:r>
            <a:r>
              <a:rPr lang="en-US" dirty="0">
                <a:solidFill>
                  <a:srgbClr val="FF0000"/>
                </a:solidFill>
              </a:rPr>
              <a:t>. Point B. </a:t>
            </a:r>
          </a:p>
        </p:txBody>
      </p:sp>
      <p:pic>
        <p:nvPicPr>
          <p:cNvPr id="5" name="Picture 4"/>
          <p:cNvPicPr>
            <a:picLocks noChangeAspect="1"/>
          </p:cNvPicPr>
          <p:nvPr/>
        </p:nvPicPr>
        <p:blipFill>
          <a:blip r:embed="rId2"/>
          <a:stretch>
            <a:fillRect/>
          </a:stretch>
        </p:blipFill>
        <p:spPr>
          <a:xfrm>
            <a:off x="228600" y="272473"/>
            <a:ext cx="5867400" cy="3505200"/>
          </a:xfrm>
          <a:prstGeom prst="rect">
            <a:avLst/>
          </a:prstGeom>
        </p:spPr>
      </p:pic>
    </p:spTree>
    <p:extLst>
      <p:ext uri="{BB962C8B-B14F-4D97-AF65-F5344CB8AC3E}">
        <p14:creationId xmlns:p14="http://schemas.microsoft.com/office/powerpoint/2010/main" val="6531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When there is a </a:t>
            </a:r>
            <a:r>
              <a:rPr lang="en-US" b="1" dirty="0"/>
              <a:t>positive output gap</a:t>
            </a:r>
            <a:r>
              <a:rPr lang="en-US" dirty="0"/>
              <a:t>, explain each of the following:</a:t>
            </a:r>
          </a:p>
          <a:p>
            <a:pPr lvl="1"/>
            <a:r>
              <a:rPr lang="en-US" dirty="0"/>
              <a:t>Actual Output vs Potential Output</a:t>
            </a:r>
          </a:p>
          <a:p>
            <a:pPr lvl="2"/>
            <a:r>
              <a:rPr lang="en-US" dirty="0">
                <a:solidFill>
                  <a:srgbClr val="FF0000"/>
                </a:solidFill>
              </a:rPr>
              <a:t>Actual Output &gt; Potential Output</a:t>
            </a:r>
          </a:p>
          <a:p>
            <a:pPr lvl="1"/>
            <a:r>
              <a:rPr lang="en-US" dirty="0"/>
              <a:t>Actual Rate of Unemployment vs NRU</a:t>
            </a:r>
          </a:p>
          <a:p>
            <a:pPr lvl="2"/>
            <a:r>
              <a:rPr lang="en-US" dirty="0">
                <a:solidFill>
                  <a:srgbClr val="FF0000"/>
                </a:solidFill>
              </a:rPr>
              <a:t>Actual UR &lt; NRU</a:t>
            </a:r>
          </a:p>
          <a:p>
            <a:pPr lvl="1"/>
            <a:r>
              <a:rPr lang="en-US" dirty="0"/>
              <a:t>Price Level</a:t>
            </a:r>
          </a:p>
          <a:p>
            <a:pPr lvl="2"/>
            <a:r>
              <a:rPr lang="en-US" dirty="0">
                <a:solidFill>
                  <a:srgbClr val="FF0000"/>
                </a:solidFill>
              </a:rPr>
              <a:t>Higher (inflation)</a:t>
            </a:r>
          </a:p>
          <a:p>
            <a:r>
              <a:rPr lang="en-US" dirty="0"/>
              <a:t>When there is a </a:t>
            </a:r>
            <a:r>
              <a:rPr lang="en-US" b="1" dirty="0"/>
              <a:t>negative output gap</a:t>
            </a:r>
            <a:r>
              <a:rPr lang="en-US" dirty="0"/>
              <a:t>, explain each of the following:</a:t>
            </a:r>
          </a:p>
          <a:p>
            <a:pPr lvl="1"/>
            <a:r>
              <a:rPr lang="en-US" dirty="0"/>
              <a:t>Actual Output vs Potential Output</a:t>
            </a:r>
          </a:p>
          <a:p>
            <a:pPr lvl="2"/>
            <a:r>
              <a:rPr lang="en-US" dirty="0">
                <a:solidFill>
                  <a:srgbClr val="FF0000"/>
                </a:solidFill>
              </a:rPr>
              <a:t>Actual Output &lt; Potential Output</a:t>
            </a:r>
            <a:endParaRPr lang="en-US" dirty="0"/>
          </a:p>
          <a:p>
            <a:pPr lvl="1"/>
            <a:r>
              <a:rPr lang="en-US" dirty="0"/>
              <a:t>Actual Rate of Unemployment vs NRU</a:t>
            </a:r>
          </a:p>
          <a:p>
            <a:pPr lvl="2"/>
            <a:r>
              <a:rPr lang="en-US" dirty="0">
                <a:solidFill>
                  <a:srgbClr val="FF0000"/>
                </a:solidFill>
              </a:rPr>
              <a:t>Actual UR &gt; NRU</a:t>
            </a:r>
            <a:endParaRPr lang="en-US" dirty="0"/>
          </a:p>
          <a:p>
            <a:pPr lvl="1"/>
            <a:r>
              <a:rPr lang="en-US" dirty="0"/>
              <a:t>Price Level</a:t>
            </a:r>
          </a:p>
          <a:p>
            <a:pPr lvl="2"/>
            <a:r>
              <a:rPr lang="en-US" dirty="0">
                <a:solidFill>
                  <a:srgbClr val="FF0000"/>
                </a:solidFill>
              </a:rPr>
              <a:t>Lower (deflation)</a:t>
            </a:r>
          </a:p>
          <a:p>
            <a:endParaRPr lang="en-US" dirty="0"/>
          </a:p>
        </p:txBody>
      </p:sp>
    </p:spTree>
    <p:extLst>
      <p:ext uri="{BB962C8B-B14F-4D97-AF65-F5344CB8AC3E}">
        <p14:creationId xmlns:p14="http://schemas.microsoft.com/office/powerpoint/2010/main" val="15957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2 Revision</a:t>
            </a:r>
          </a:p>
        </p:txBody>
      </p:sp>
      <p:sp>
        <p:nvSpPr>
          <p:cNvPr id="3" name="Content Placeholder 2"/>
          <p:cNvSpPr>
            <a:spLocks noGrp="1"/>
          </p:cNvSpPr>
          <p:nvPr>
            <p:ph idx="1"/>
          </p:nvPr>
        </p:nvSpPr>
        <p:spPr/>
        <p:txBody>
          <a:bodyPr/>
          <a:lstStyle/>
          <a:p>
            <a:r>
              <a:rPr lang="en-US" dirty="0"/>
              <a:t>We have completed the Unit 2 Content for the course! </a:t>
            </a:r>
          </a:p>
        </p:txBody>
      </p:sp>
    </p:spTree>
    <p:extLst>
      <p:ext uri="{BB962C8B-B14F-4D97-AF65-F5344CB8AC3E}">
        <p14:creationId xmlns:p14="http://schemas.microsoft.com/office/powerpoint/2010/main" val="298931959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17" y="0"/>
            <a:ext cx="10515600" cy="943897"/>
          </a:xfrm>
        </p:spPr>
        <p:txBody>
          <a:bodyPr/>
          <a:lstStyle/>
          <a:p>
            <a:r>
              <a:rPr lang="en-AU" dirty="0"/>
              <a:t>Coverage For Quiz 6</a:t>
            </a:r>
          </a:p>
        </p:txBody>
      </p:sp>
      <p:sp>
        <p:nvSpPr>
          <p:cNvPr id="3" name="Content Placeholder 2"/>
          <p:cNvSpPr>
            <a:spLocks noGrp="1"/>
          </p:cNvSpPr>
          <p:nvPr>
            <p:ph idx="1"/>
          </p:nvPr>
        </p:nvSpPr>
        <p:spPr>
          <a:xfrm>
            <a:off x="385917" y="862063"/>
            <a:ext cx="10515600" cy="5406002"/>
          </a:xfrm>
        </p:spPr>
        <p:txBody>
          <a:bodyPr numCol="2">
            <a:normAutofit/>
          </a:bodyPr>
          <a:lstStyle/>
          <a:p>
            <a:pPr marL="0" indent="0">
              <a:buNone/>
            </a:pPr>
            <a:r>
              <a:rPr lang="en-AU" b="1" dirty="0"/>
              <a:t>Inflation:</a:t>
            </a:r>
          </a:p>
          <a:p>
            <a:r>
              <a:rPr lang="en-AU" dirty="0"/>
              <a:t>What is inflation? Deflation? Disinflation? Hyperinflation?</a:t>
            </a:r>
          </a:p>
          <a:p>
            <a:r>
              <a:rPr lang="en-AU" dirty="0"/>
              <a:t>What are the costs of inflation?</a:t>
            </a:r>
          </a:p>
          <a:p>
            <a:r>
              <a:rPr lang="en-AU" dirty="0"/>
              <a:t>Real vs Nominal Wage</a:t>
            </a:r>
          </a:p>
          <a:p>
            <a:r>
              <a:rPr lang="en-AU" dirty="0"/>
              <a:t>Real vs Nominal Interest</a:t>
            </a:r>
          </a:p>
          <a:p>
            <a:pPr marL="0" indent="0">
              <a:buNone/>
            </a:pPr>
            <a:r>
              <a:rPr lang="en-AU" b="1" dirty="0"/>
              <a:t>Price Indices:</a:t>
            </a:r>
          </a:p>
          <a:p>
            <a:r>
              <a:rPr lang="en-AU" dirty="0"/>
              <a:t>Price Indices – Consumer Price Index (CPI) and GDP Deflator</a:t>
            </a:r>
          </a:p>
          <a:p>
            <a:r>
              <a:rPr lang="en-AU" dirty="0"/>
              <a:t>How to calculate the CPI</a:t>
            </a:r>
          </a:p>
          <a:p>
            <a:r>
              <a:rPr lang="en-AU" dirty="0"/>
              <a:t>How to calculate the GDP deflator</a:t>
            </a:r>
          </a:p>
          <a:p>
            <a:r>
              <a:rPr lang="en-AU" dirty="0"/>
              <a:t>How to calculate the inflation rate</a:t>
            </a:r>
          </a:p>
          <a:p>
            <a:pPr marL="0" indent="0">
              <a:buNone/>
            </a:pPr>
            <a:r>
              <a:rPr lang="en-AU" b="1" dirty="0"/>
              <a:t>Real GDP vs Nominal GDP:</a:t>
            </a:r>
          </a:p>
          <a:p>
            <a:r>
              <a:rPr lang="en-AU" dirty="0"/>
              <a:t>How to calculate Real GDP from quantity and prices</a:t>
            </a:r>
          </a:p>
          <a:p>
            <a:r>
              <a:rPr lang="en-AU" dirty="0"/>
              <a:t>How to calculate Real GDP from Nominal GDP and Price Indices</a:t>
            </a:r>
          </a:p>
          <a:p>
            <a:pPr marL="0" indent="0">
              <a:buNone/>
            </a:pPr>
            <a:r>
              <a:rPr lang="en-AU" b="1" dirty="0"/>
              <a:t>Business Cycle</a:t>
            </a:r>
          </a:p>
          <a:p>
            <a:r>
              <a:rPr lang="en-AU" dirty="0"/>
              <a:t>Output Gaps</a:t>
            </a:r>
          </a:p>
          <a:p>
            <a:pPr lvl="1"/>
            <a:r>
              <a:rPr lang="en-AU" dirty="0"/>
              <a:t>Connection to Unemployment and Inflation</a:t>
            </a:r>
          </a:p>
          <a:p>
            <a:endParaRPr lang="en-AU" dirty="0"/>
          </a:p>
        </p:txBody>
      </p:sp>
    </p:spTree>
    <p:extLst>
      <p:ext uri="{BB962C8B-B14F-4D97-AF65-F5344CB8AC3E}">
        <p14:creationId xmlns:p14="http://schemas.microsoft.com/office/powerpoint/2010/main" val="98389064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Inflation 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3074604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101780" y="1825625"/>
            <a:ext cx="3252019" cy="4351338"/>
          </a:xfrm>
        </p:spPr>
        <p:txBody>
          <a:bodyPr/>
          <a:lstStyle/>
          <a:p>
            <a:r>
              <a:rPr lang="en-AU" dirty="0">
                <a:solidFill>
                  <a:srgbClr val="FF0000"/>
                </a:solidFill>
              </a:rPr>
              <a:t>Answer: A</a:t>
            </a:r>
          </a:p>
          <a:p>
            <a:r>
              <a:rPr lang="en-AU" dirty="0">
                <a:solidFill>
                  <a:srgbClr val="FF0000"/>
                </a:solidFill>
              </a:rPr>
              <a:t>CPI increased by 10%</a:t>
            </a:r>
          </a:p>
        </p:txBody>
      </p:sp>
      <p:pic>
        <p:nvPicPr>
          <p:cNvPr id="4" name="Picture 3"/>
          <p:cNvPicPr/>
          <p:nvPr/>
        </p:nvPicPr>
        <p:blipFill>
          <a:blip r:embed="rId2"/>
          <a:stretch>
            <a:fillRect/>
          </a:stretch>
        </p:blipFill>
        <p:spPr>
          <a:xfrm>
            <a:off x="248264" y="451977"/>
            <a:ext cx="7666704" cy="5073752"/>
          </a:xfrm>
          <a:prstGeom prst="rect">
            <a:avLst/>
          </a:prstGeom>
        </p:spPr>
      </p:pic>
      <p:sp>
        <p:nvSpPr>
          <p:cNvPr id="5" name="TextBox 4"/>
          <p:cNvSpPr txBox="1"/>
          <p:nvPr/>
        </p:nvSpPr>
        <p:spPr>
          <a:xfrm>
            <a:off x="2789382" y="365125"/>
            <a:ext cx="3380509" cy="369332"/>
          </a:xfrm>
          <a:prstGeom prst="rect">
            <a:avLst/>
          </a:prstGeom>
          <a:noFill/>
        </p:spPr>
        <p:txBody>
          <a:bodyPr wrap="square" rtlCol="0">
            <a:spAutoFit/>
          </a:bodyPr>
          <a:lstStyle/>
          <a:p>
            <a:r>
              <a:rPr lang="en-US" dirty="0"/>
              <a:t>AP Progress Check Questions</a:t>
            </a:r>
          </a:p>
        </p:txBody>
      </p:sp>
    </p:spTree>
    <p:extLst>
      <p:ext uri="{BB962C8B-B14F-4D97-AF65-F5344CB8AC3E}">
        <p14:creationId xmlns:p14="http://schemas.microsoft.com/office/powerpoint/2010/main" val="277874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7325032" y="1825625"/>
            <a:ext cx="4028767" cy="4351338"/>
          </a:xfrm>
        </p:spPr>
        <p:txBody>
          <a:bodyPr/>
          <a:lstStyle/>
          <a:p>
            <a:r>
              <a:rPr lang="en-AU" dirty="0">
                <a:solidFill>
                  <a:srgbClr val="FF0000"/>
                </a:solidFill>
              </a:rPr>
              <a:t>Answer: E</a:t>
            </a:r>
          </a:p>
          <a:p>
            <a:r>
              <a:rPr lang="en-AU" dirty="0">
                <a:solidFill>
                  <a:srgbClr val="FF0000"/>
                </a:solidFill>
              </a:rPr>
              <a:t>Real Wage = Nominal Wage x </a:t>
            </a:r>
            <a:r>
              <a:rPr lang="en-AU" dirty="0" err="1">
                <a:solidFill>
                  <a:srgbClr val="FF0000"/>
                </a:solidFill>
              </a:rPr>
              <a:t>PI</a:t>
            </a:r>
            <a:r>
              <a:rPr lang="en-AU" baseline="-25000" dirty="0" err="1">
                <a:solidFill>
                  <a:srgbClr val="FF0000"/>
                </a:solidFill>
              </a:rPr>
              <a:t>base</a:t>
            </a:r>
            <a:r>
              <a:rPr lang="en-AU" dirty="0">
                <a:solidFill>
                  <a:srgbClr val="FF0000"/>
                </a:solidFill>
              </a:rPr>
              <a:t> / </a:t>
            </a:r>
            <a:r>
              <a:rPr lang="en-AU" dirty="0" err="1">
                <a:solidFill>
                  <a:srgbClr val="FF0000"/>
                </a:solidFill>
              </a:rPr>
              <a:t>Pi</a:t>
            </a:r>
            <a:r>
              <a:rPr lang="en-AU" baseline="-25000" dirty="0" err="1">
                <a:solidFill>
                  <a:srgbClr val="FF0000"/>
                </a:solidFill>
              </a:rPr>
              <a:t>current</a:t>
            </a:r>
            <a:endParaRPr lang="en-AU" baseline="-25000" dirty="0">
              <a:solidFill>
                <a:srgbClr val="FF0000"/>
              </a:solidFill>
            </a:endParaRPr>
          </a:p>
          <a:p>
            <a:r>
              <a:rPr lang="en-AU" dirty="0">
                <a:solidFill>
                  <a:srgbClr val="FF0000"/>
                </a:solidFill>
              </a:rPr>
              <a:t>= 10 x 100/125 = 8</a:t>
            </a:r>
          </a:p>
          <a:p>
            <a:endParaRPr lang="en-AU" dirty="0">
              <a:solidFill>
                <a:srgbClr val="FF0000"/>
              </a:solidFill>
            </a:endParaRPr>
          </a:p>
        </p:txBody>
      </p:sp>
      <p:pic>
        <p:nvPicPr>
          <p:cNvPr id="4" name="Picture 3"/>
          <p:cNvPicPr/>
          <p:nvPr/>
        </p:nvPicPr>
        <p:blipFill>
          <a:blip r:embed="rId2"/>
          <a:stretch>
            <a:fillRect/>
          </a:stretch>
        </p:blipFill>
        <p:spPr>
          <a:xfrm>
            <a:off x="306132" y="461142"/>
            <a:ext cx="6841920" cy="4582806"/>
          </a:xfrm>
          <a:prstGeom prst="rect">
            <a:avLst/>
          </a:prstGeom>
        </p:spPr>
      </p:pic>
      <p:sp>
        <p:nvSpPr>
          <p:cNvPr id="7" name="TextBox 6"/>
          <p:cNvSpPr txBox="1"/>
          <p:nvPr/>
        </p:nvSpPr>
        <p:spPr>
          <a:xfrm>
            <a:off x="397164" y="1825625"/>
            <a:ext cx="6483927" cy="4062651"/>
          </a:xfrm>
          <a:prstGeom prst="rect">
            <a:avLst/>
          </a:prstGeom>
          <a:solidFill>
            <a:schemeClr val="bg1"/>
          </a:solidFill>
        </p:spPr>
        <p:txBody>
          <a:bodyPr wrap="square" rtlCol="0">
            <a:spAutoFit/>
          </a:bodyPr>
          <a:lstStyle/>
          <a:p>
            <a:pPr marL="342900" lvl="0" indent="-342900">
              <a:buFont typeface="+mj-lt"/>
              <a:buAutoNum type="alphaUcPeriod"/>
            </a:pPr>
            <a:r>
              <a:rPr lang="en-US" sz="2400" dirty="0"/>
              <a:t>Jan’s real wage at the end of this year is $10 an hour because the base year equals 100.</a:t>
            </a:r>
          </a:p>
          <a:p>
            <a:pPr marL="342900" lvl="0" indent="-342900">
              <a:buFont typeface="+mj-lt"/>
              <a:buAutoNum type="alphaUcPeriod"/>
            </a:pPr>
            <a:r>
              <a:rPr lang="en-US" sz="2400" dirty="0"/>
              <a:t>Jan’s real wage is $250 per hour at the end of the year due to inflation.</a:t>
            </a:r>
          </a:p>
          <a:p>
            <a:pPr marL="342900" lvl="0" indent="-342900">
              <a:buFont typeface="+mj-lt"/>
              <a:buAutoNum type="alphaUcPeriod"/>
            </a:pPr>
            <a:r>
              <a:rPr lang="en-US" sz="2400" dirty="0"/>
              <a:t>Jan’s real wage is 25% higher because the CPI increased from 100 to 125.</a:t>
            </a:r>
          </a:p>
          <a:p>
            <a:pPr marL="342900" lvl="0" indent="-342900">
              <a:buFont typeface="+mj-lt"/>
              <a:buAutoNum type="alphaUcPeriod"/>
            </a:pPr>
            <a:r>
              <a:rPr lang="en-US" sz="2400" dirty="0"/>
              <a:t>Jan’s real wages are equal to the nominal wages.</a:t>
            </a:r>
          </a:p>
          <a:p>
            <a:pPr marL="342900" lvl="0" indent="-342900">
              <a:buFont typeface="+mj-lt"/>
              <a:buAutoNum type="alphaUcPeriod"/>
            </a:pPr>
            <a:r>
              <a:rPr lang="en-US" sz="2400" dirty="0"/>
              <a:t>Jan’s real wage is 8 per hour at the end of the year. </a:t>
            </a:r>
          </a:p>
          <a:p>
            <a:endParaRPr lang="en-US" dirty="0"/>
          </a:p>
        </p:txBody>
      </p:sp>
    </p:spTree>
    <p:extLst>
      <p:ext uri="{BB962C8B-B14F-4D97-AF65-F5344CB8AC3E}">
        <p14:creationId xmlns:p14="http://schemas.microsoft.com/office/powerpoint/2010/main" val="11375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6528618" y="1825625"/>
            <a:ext cx="4825181" cy="4351338"/>
          </a:xfrm>
        </p:spPr>
        <p:txBody>
          <a:bodyPr/>
          <a:lstStyle/>
          <a:p>
            <a:r>
              <a:rPr lang="en-AU" dirty="0">
                <a:solidFill>
                  <a:srgbClr val="FF0000"/>
                </a:solidFill>
              </a:rPr>
              <a:t>Answer:</a:t>
            </a:r>
          </a:p>
          <a:p>
            <a:r>
              <a:rPr lang="en-AU" dirty="0">
                <a:solidFill>
                  <a:srgbClr val="FF0000"/>
                </a:solidFill>
              </a:rPr>
              <a:t>B. The price level increases but at a slowing rate. </a:t>
            </a:r>
          </a:p>
        </p:txBody>
      </p:sp>
      <p:pic>
        <p:nvPicPr>
          <p:cNvPr id="4" name="Picture 3"/>
          <p:cNvPicPr/>
          <p:nvPr/>
        </p:nvPicPr>
        <p:blipFill>
          <a:blip r:embed="rId2"/>
          <a:stretch>
            <a:fillRect/>
          </a:stretch>
        </p:blipFill>
        <p:spPr>
          <a:xfrm>
            <a:off x="587610" y="365125"/>
            <a:ext cx="6297295" cy="3883025"/>
          </a:xfrm>
          <a:prstGeom prst="rect">
            <a:avLst/>
          </a:prstGeom>
        </p:spPr>
      </p:pic>
    </p:spTree>
    <p:extLst>
      <p:ext uri="{BB962C8B-B14F-4D97-AF65-F5344CB8AC3E}">
        <p14:creationId xmlns:p14="http://schemas.microsoft.com/office/powerpoint/2010/main" val="90225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1" y="40251"/>
            <a:ext cx="10515600" cy="948012"/>
          </a:xfrm>
        </p:spPr>
        <p:txBody>
          <a:bodyPr/>
          <a:lstStyle/>
          <a:p>
            <a:r>
              <a:rPr lang="en-AU" dirty="0"/>
              <a:t>Jobless </a:t>
            </a:r>
            <a:r>
              <a:rPr lang="en-US" dirty="0"/>
              <a:t>≠</a:t>
            </a:r>
            <a:r>
              <a:rPr lang="en-AU" dirty="0"/>
              <a:t> Unemployed</a:t>
            </a:r>
          </a:p>
        </p:txBody>
      </p:sp>
      <p:sp>
        <p:nvSpPr>
          <p:cNvPr id="3" name="Content Placeholder 2"/>
          <p:cNvSpPr>
            <a:spLocks noGrp="1"/>
          </p:cNvSpPr>
          <p:nvPr>
            <p:ph idx="1"/>
          </p:nvPr>
        </p:nvSpPr>
        <p:spPr>
          <a:xfrm>
            <a:off x="325141" y="969391"/>
            <a:ext cx="4185899" cy="1537007"/>
          </a:xfrm>
        </p:spPr>
        <p:txBody>
          <a:bodyPr>
            <a:normAutofit fontScale="77500" lnSpcReduction="20000"/>
          </a:bodyPr>
          <a:lstStyle/>
          <a:p>
            <a:r>
              <a:rPr lang="en-AU" dirty="0"/>
              <a:t>Just because you don’t have a job, doesn’t mean you are unemployed. </a:t>
            </a:r>
          </a:p>
          <a:p>
            <a:r>
              <a:rPr lang="en-AU" dirty="0"/>
              <a:t>To be </a:t>
            </a:r>
            <a:r>
              <a:rPr lang="en-AU" dirty="0">
                <a:solidFill>
                  <a:srgbClr val="00B0F0"/>
                </a:solidFill>
              </a:rPr>
              <a:t>unemployed</a:t>
            </a:r>
            <a:r>
              <a:rPr lang="en-AU" dirty="0"/>
              <a:t> you have to also </a:t>
            </a:r>
            <a:r>
              <a:rPr lang="en-AU" dirty="0">
                <a:solidFill>
                  <a:srgbClr val="00B0F0"/>
                </a:solidFill>
              </a:rPr>
              <a:t>BE SEARCHING FOR A JOB</a:t>
            </a:r>
            <a:r>
              <a:rPr lang="en-AU" dirty="0"/>
              <a:t>. </a:t>
            </a:r>
          </a:p>
          <a:p>
            <a:pPr marL="0" indent="0">
              <a:buNone/>
            </a:pPr>
            <a:endParaRPr lang="en-AU" dirty="0"/>
          </a:p>
        </p:txBody>
      </p:sp>
      <p:sp>
        <p:nvSpPr>
          <p:cNvPr id="8" name="TextBox 7"/>
          <p:cNvSpPr txBox="1"/>
          <p:nvPr/>
        </p:nvSpPr>
        <p:spPr>
          <a:xfrm>
            <a:off x="929427" y="4144104"/>
            <a:ext cx="1238865" cy="369332"/>
          </a:xfrm>
          <a:prstGeom prst="rect">
            <a:avLst/>
          </a:prstGeom>
          <a:noFill/>
        </p:spPr>
        <p:txBody>
          <a:bodyPr wrap="square" rtlCol="0">
            <a:spAutoFit/>
          </a:bodyPr>
          <a:lstStyle/>
          <a:p>
            <a:r>
              <a:rPr lang="en-AU" dirty="0"/>
              <a:t>BUT</a:t>
            </a:r>
          </a:p>
        </p:txBody>
      </p:sp>
      <p:sp>
        <p:nvSpPr>
          <p:cNvPr id="9" name="TextBox 8"/>
          <p:cNvSpPr txBox="1"/>
          <p:nvPr/>
        </p:nvSpPr>
        <p:spPr>
          <a:xfrm>
            <a:off x="3423755" y="3965108"/>
            <a:ext cx="2949681" cy="646331"/>
          </a:xfrm>
          <a:prstGeom prst="rect">
            <a:avLst/>
          </a:prstGeom>
          <a:noFill/>
        </p:spPr>
        <p:txBody>
          <a:bodyPr wrap="square" rtlCol="0">
            <a:spAutoFit/>
          </a:bodyPr>
          <a:lstStyle/>
          <a:p>
            <a:r>
              <a:rPr lang="en-AU" dirty="0"/>
              <a:t>Not all jobless people are unemployed.</a:t>
            </a:r>
          </a:p>
        </p:txBody>
      </p:sp>
      <p:sp>
        <p:nvSpPr>
          <p:cNvPr id="10" name="TextBox 9"/>
          <p:cNvSpPr txBox="1"/>
          <p:nvPr/>
        </p:nvSpPr>
        <p:spPr>
          <a:xfrm>
            <a:off x="4362080" y="924747"/>
            <a:ext cx="3677265" cy="1938992"/>
          </a:xfrm>
          <a:prstGeom prst="rect">
            <a:avLst/>
          </a:prstGeom>
          <a:solidFill>
            <a:schemeClr val="accent1">
              <a:lumMod val="20000"/>
              <a:lumOff val="80000"/>
            </a:schemeClr>
          </a:solidFill>
        </p:spPr>
        <p:txBody>
          <a:bodyPr wrap="square" rtlCol="0">
            <a:spAutoFit/>
          </a:bodyPr>
          <a:lstStyle/>
          <a:p>
            <a:r>
              <a:rPr lang="en-AU" sz="2400" b="1" dirty="0"/>
              <a:t>Unemployed:</a:t>
            </a:r>
          </a:p>
          <a:p>
            <a:pPr marL="285750" indent="-285750">
              <a:buFont typeface="Arial" panose="020B0604020202020204" pitchFamily="34" charset="0"/>
              <a:buChar char="•"/>
            </a:pPr>
            <a:r>
              <a:rPr lang="en-AU" sz="2400" dirty="0"/>
              <a:t>No job.</a:t>
            </a:r>
          </a:p>
          <a:p>
            <a:pPr marL="285750" indent="-285750">
              <a:buFont typeface="Arial" panose="020B0604020202020204" pitchFamily="34" charset="0"/>
              <a:buChar char="•"/>
            </a:pPr>
            <a:r>
              <a:rPr lang="en-AU" sz="2400" dirty="0"/>
              <a:t>Working age, willing and able to work.</a:t>
            </a:r>
          </a:p>
          <a:p>
            <a:pPr marL="285750" indent="-285750">
              <a:buFont typeface="Arial" panose="020B0604020202020204" pitchFamily="34" charset="0"/>
              <a:buChar char="•"/>
            </a:pPr>
            <a:r>
              <a:rPr lang="en-AU" sz="2400" dirty="0">
                <a:solidFill>
                  <a:srgbClr val="FF0000"/>
                </a:solidFill>
              </a:rPr>
              <a:t>Looking for a job.</a:t>
            </a:r>
          </a:p>
        </p:txBody>
      </p:sp>
      <p:sp>
        <p:nvSpPr>
          <p:cNvPr id="14" name="TextBox 13"/>
          <p:cNvSpPr txBox="1"/>
          <p:nvPr/>
        </p:nvSpPr>
        <p:spPr>
          <a:xfrm>
            <a:off x="642731" y="4853196"/>
            <a:ext cx="2184442" cy="1600438"/>
          </a:xfrm>
          <a:prstGeom prst="rect">
            <a:avLst/>
          </a:prstGeom>
          <a:noFill/>
        </p:spPr>
        <p:txBody>
          <a:bodyPr wrap="square" rtlCol="0">
            <a:spAutoFit/>
          </a:bodyPr>
          <a:lstStyle/>
          <a:p>
            <a:r>
              <a:rPr lang="en-AU" sz="1400" dirty="0" err="1"/>
              <a:t>Eg</a:t>
            </a:r>
            <a:r>
              <a:rPr lang="en-AU" sz="1400" dirty="0"/>
              <a:t>. People who retire early</a:t>
            </a:r>
          </a:p>
          <a:p>
            <a:pPr marL="285750" indent="-285750">
              <a:buFont typeface="Arial" panose="020B0604020202020204" pitchFamily="34" charset="0"/>
              <a:buChar char="•"/>
            </a:pPr>
            <a:r>
              <a:rPr lang="en-AU" sz="1400" dirty="0"/>
              <a:t>Discouraged workers</a:t>
            </a:r>
          </a:p>
          <a:p>
            <a:pPr marL="285750" indent="-285750">
              <a:buFont typeface="Arial" panose="020B0604020202020204" pitchFamily="34" charset="0"/>
              <a:buChar char="•"/>
            </a:pPr>
            <a:r>
              <a:rPr lang="en-AU" sz="1400" dirty="0"/>
              <a:t>Students</a:t>
            </a:r>
          </a:p>
          <a:p>
            <a:pPr marL="285750" indent="-285750">
              <a:buFont typeface="Arial" panose="020B0604020202020204" pitchFamily="34" charset="0"/>
              <a:buChar char="•"/>
            </a:pPr>
            <a:r>
              <a:rPr lang="en-AU" sz="1400" dirty="0"/>
              <a:t>Stay at home parents</a:t>
            </a:r>
          </a:p>
          <a:p>
            <a:pPr marL="285750" indent="-285750">
              <a:buFont typeface="Arial" panose="020B0604020202020204" pitchFamily="34" charset="0"/>
              <a:buChar char="•"/>
            </a:pPr>
            <a:r>
              <a:rPr lang="en-AU" sz="1400" dirty="0"/>
              <a:t>People who want to live off welfare</a:t>
            </a:r>
          </a:p>
          <a:p>
            <a:pPr marL="285750" indent="-285750">
              <a:buFont typeface="Arial" panose="020B0604020202020204" pitchFamily="34" charset="0"/>
              <a:buChar char="•"/>
            </a:pPr>
            <a:r>
              <a:rPr lang="en-AU" sz="1400" dirty="0"/>
              <a:t>Wealthy retired people</a:t>
            </a:r>
          </a:p>
        </p:txBody>
      </p:sp>
      <p:pic>
        <p:nvPicPr>
          <p:cNvPr id="16" name="Picture 15"/>
          <p:cNvPicPr>
            <a:picLocks noChangeAspect="1"/>
          </p:cNvPicPr>
          <p:nvPr/>
        </p:nvPicPr>
        <p:blipFill>
          <a:blip r:embed="rId2"/>
          <a:stretch>
            <a:fillRect/>
          </a:stretch>
        </p:blipFill>
        <p:spPr>
          <a:xfrm>
            <a:off x="4246041" y="4703018"/>
            <a:ext cx="1305107" cy="1514686"/>
          </a:xfrm>
          <a:prstGeom prst="rect">
            <a:avLst/>
          </a:prstGeom>
        </p:spPr>
      </p:pic>
      <p:pic>
        <p:nvPicPr>
          <p:cNvPr id="18" name="Picture 17"/>
          <p:cNvPicPr>
            <a:picLocks noChangeAspect="1"/>
          </p:cNvPicPr>
          <p:nvPr/>
        </p:nvPicPr>
        <p:blipFill>
          <a:blip r:embed="rId3"/>
          <a:stretch>
            <a:fillRect/>
          </a:stretch>
        </p:blipFill>
        <p:spPr>
          <a:xfrm>
            <a:off x="2967039" y="4828039"/>
            <a:ext cx="999269" cy="1222986"/>
          </a:xfrm>
          <a:prstGeom prst="rect">
            <a:avLst/>
          </a:prstGeom>
        </p:spPr>
      </p:pic>
      <p:pic>
        <p:nvPicPr>
          <p:cNvPr id="19" name="Picture 18"/>
          <p:cNvPicPr>
            <a:picLocks noChangeAspect="1"/>
          </p:cNvPicPr>
          <p:nvPr/>
        </p:nvPicPr>
        <p:blipFill>
          <a:blip r:embed="rId4"/>
          <a:stretch>
            <a:fillRect/>
          </a:stretch>
        </p:blipFill>
        <p:spPr>
          <a:xfrm>
            <a:off x="3312671" y="5671472"/>
            <a:ext cx="1714671" cy="1133895"/>
          </a:xfrm>
          <a:prstGeom prst="rect">
            <a:avLst/>
          </a:prstGeom>
        </p:spPr>
      </p:pic>
      <p:pic>
        <p:nvPicPr>
          <p:cNvPr id="17" name="Picture 16"/>
          <p:cNvPicPr>
            <a:picLocks noChangeAspect="1"/>
          </p:cNvPicPr>
          <p:nvPr/>
        </p:nvPicPr>
        <p:blipFill>
          <a:blip r:embed="rId5"/>
          <a:stretch>
            <a:fillRect/>
          </a:stretch>
        </p:blipFill>
        <p:spPr>
          <a:xfrm>
            <a:off x="4764723" y="5712808"/>
            <a:ext cx="1562318" cy="1009791"/>
          </a:xfrm>
          <a:prstGeom prst="rect">
            <a:avLst/>
          </a:prstGeom>
        </p:spPr>
      </p:pic>
      <p:sp>
        <p:nvSpPr>
          <p:cNvPr id="20" name="TextBox 19"/>
          <p:cNvSpPr txBox="1"/>
          <p:nvPr/>
        </p:nvSpPr>
        <p:spPr>
          <a:xfrm>
            <a:off x="1654433" y="2670768"/>
            <a:ext cx="2625213" cy="646331"/>
          </a:xfrm>
          <a:prstGeom prst="rect">
            <a:avLst/>
          </a:prstGeom>
          <a:noFill/>
        </p:spPr>
        <p:txBody>
          <a:bodyPr wrap="square" rtlCol="0">
            <a:spAutoFit/>
          </a:bodyPr>
          <a:lstStyle/>
          <a:p>
            <a:r>
              <a:rPr lang="en-AU" dirty="0"/>
              <a:t>All unemployed people are jobless. </a:t>
            </a:r>
          </a:p>
        </p:txBody>
      </p:sp>
      <p:pic>
        <p:nvPicPr>
          <p:cNvPr id="21" name="Picture 20"/>
          <p:cNvPicPr>
            <a:picLocks noChangeAspect="1"/>
          </p:cNvPicPr>
          <p:nvPr/>
        </p:nvPicPr>
        <p:blipFill>
          <a:blip r:embed="rId6"/>
          <a:stretch>
            <a:fillRect/>
          </a:stretch>
        </p:blipFill>
        <p:spPr>
          <a:xfrm>
            <a:off x="1747708" y="3301357"/>
            <a:ext cx="1219332" cy="1204279"/>
          </a:xfrm>
          <a:prstGeom prst="rect">
            <a:avLst/>
          </a:prstGeom>
        </p:spPr>
      </p:pic>
      <p:sp>
        <p:nvSpPr>
          <p:cNvPr id="22" name="TextBox 21"/>
          <p:cNvSpPr txBox="1"/>
          <p:nvPr/>
        </p:nvSpPr>
        <p:spPr>
          <a:xfrm>
            <a:off x="8686428" y="2974673"/>
            <a:ext cx="3283975" cy="369332"/>
          </a:xfrm>
          <a:prstGeom prst="rect">
            <a:avLst/>
          </a:prstGeom>
          <a:noFill/>
        </p:spPr>
        <p:txBody>
          <a:bodyPr wrap="square" rtlCol="0">
            <a:spAutoFit/>
          </a:bodyPr>
          <a:lstStyle/>
          <a:p>
            <a:r>
              <a:rPr lang="en-AU" dirty="0"/>
              <a:t>All cats have 4 legs.</a:t>
            </a:r>
          </a:p>
        </p:txBody>
      </p:sp>
      <p:sp>
        <p:nvSpPr>
          <p:cNvPr id="23" name="TextBox 22"/>
          <p:cNvSpPr txBox="1"/>
          <p:nvPr/>
        </p:nvSpPr>
        <p:spPr>
          <a:xfrm>
            <a:off x="8348988" y="4638017"/>
            <a:ext cx="3283975" cy="646331"/>
          </a:xfrm>
          <a:prstGeom prst="rect">
            <a:avLst/>
          </a:prstGeom>
          <a:noFill/>
        </p:spPr>
        <p:txBody>
          <a:bodyPr wrap="square" rtlCol="0">
            <a:spAutoFit/>
          </a:bodyPr>
          <a:lstStyle/>
          <a:p>
            <a:r>
              <a:rPr lang="en-AU" dirty="0"/>
              <a:t>Not all animals with 4 legs are cats.</a:t>
            </a:r>
          </a:p>
        </p:txBody>
      </p:sp>
      <p:sp>
        <p:nvSpPr>
          <p:cNvPr id="24" name="TextBox 23"/>
          <p:cNvSpPr txBox="1"/>
          <p:nvPr/>
        </p:nvSpPr>
        <p:spPr>
          <a:xfrm>
            <a:off x="7927913" y="4638017"/>
            <a:ext cx="1238865" cy="369332"/>
          </a:xfrm>
          <a:prstGeom prst="rect">
            <a:avLst/>
          </a:prstGeom>
          <a:noFill/>
        </p:spPr>
        <p:txBody>
          <a:bodyPr wrap="square" rtlCol="0">
            <a:spAutoFit/>
          </a:bodyPr>
          <a:lstStyle/>
          <a:p>
            <a:r>
              <a:rPr lang="en-AU" dirty="0"/>
              <a:t>BUT</a:t>
            </a:r>
          </a:p>
        </p:txBody>
      </p:sp>
      <p:pic>
        <p:nvPicPr>
          <p:cNvPr id="25" name="Picture 24"/>
          <p:cNvPicPr>
            <a:picLocks noChangeAspect="1"/>
          </p:cNvPicPr>
          <p:nvPr/>
        </p:nvPicPr>
        <p:blipFill>
          <a:blip r:embed="rId7"/>
          <a:stretch>
            <a:fillRect/>
          </a:stretch>
        </p:blipFill>
        <p:spPr>
          <a:xfrm>
            <a:off x="9205534" y="3422998"/>
            <a:ext cx="999032" cy="1124836"/>
          </a:xfrm>
          <a:prstGeom prst="rect">
            <a:avLst/>
          </a:prstGeom>
        </p:spPr>
      </p:pic>
      <p:pic>
        <p:nvPicPr>
          <p:cNvPr id="26" name="Picture 25"/>
          <p:cNvPicPr>
            <a:picLocks noChangeAspect="1"/>
          </p:cNvPicPr>
          <p:nvPr/>
        </p:nvPicPr>
        <p:blipFill>
          <a:blip r:embed="rId8"/>
          <a:stretch>
            <a:fillRect/>
          </a:stretch>
        </p:blipFill>
        <p:spPr>
          <a:xfrm>
            <a:off x="9819161" y="5213004"/>
            <a:ext cx="1813802" cy="1257683"/>
          </a:xfrm>
          <a:prstGeom prst="rect">
            <a:avLst/>
          </a:prstGeom>
        </p:spPr>
      </p:pic>
      <p:pic>
        <p:nvPicPr>
          <p:cNvPr id="27" name="Picture 26"/>
          <p:cNvPicPr>
            <a:picLocks noChangeAspect="1"/>
          </p:cNvPicPr>
          <p:nvPr/>
        </p:nvPicPr>
        <p:blipFill>
          <a:blip r:embed="rId7"/>
          <a:stretch>
            <a:fillRect/>
          </a:stretch>
        </p:blipFill>
        <p:spPr>
          <a:xfrm>
            <a:off x="8686428" y="5327474"/>
            <a:ext cx="999032" cy="1124836"/>
          </a:xfrm>
          <a:prstGeom prst="rect">
            <a:avLst/>
          </a:prstGeom>
        </p:spPr>
      </p:pic>
      <p:sp>
        <p:nvSpPr>
          <p:cNvPr id="28" name="Right Arrow 27"/>
          <p:cNvSpPr/>
          <p:nvPr/>
        </p:nvSpPr>
        <p:spPr>
          <a:xfrm>
            <a:off x="6373436" y="4144104"/>
            <a:ext cx="1073844" cy="1352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547345" y="312599"/>
            <a:ext cx="3085618" cy="1200329"/>
          </a:xfrm>
          <a:prstGeom prst="rect">
            <a:avLst/>
          </a:prstGeom>
          <a:solidFill>
            <a:srgbClr val="FFFF00"/>
          </a:solidFill>
          <a:ln>
            <a:solidFill>
              <a:srgbClr val="FFFF00"/>
            </a:solidFill>
          </a:ln>
        </p:spPr>
        <p:txBody>
          <a:bodyPr wrap="square" rtlCol="0">
            <a:spAutoFit/>
          </a:bodyPr>
          <a:lstStyle/>
          <a:p>
            <a:r>
              <a:rPr lang="en-US" dirty="0">
                <a:solidFill>
                  <a:srgbClr val="FF0000"/>
                </a:solidFill>
              </a:rPr>
              <a:t>Summary</a:t>
            </a:r>
          </a:p>
          <a:p>
            <a:r>
              <a:rPr lang="en-US" dirty="0">
                <a:solidFill>
                  <a:srgbClr val="FF0000"/>
                </a:solidFill>
              </a:rPr>
              <a:t>Jobless is not the same as Unemployed. Though all unemployed are jobless.</a:t>
            </a:r>
          </a:p>
        </p:txBody>
      </p:sp>
    </p:spTree>
    <p:extLst>
      <p:ext uri="{BB962C8B-B14F-4D97-AF65-F5344CB8AC3E}">
        <p14:creationId xmlns:p14="http://schemas.microsoft.com/office/powerpoint/2010/main" val="16819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20"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262250" y="2381527"/>
            <a:ext cx="3325901" cy="2820201"/>
          </a:xfrm>
        </p:spPr>
        <p:txBody>
          <a:bodyPr>
            <a:normAutofit fontScale="77500" lnSpcReduction="20000"/>
          </a:bodyPr>
          <a:lstStyle/>
          <a:p>
            <a:r>
              <a:rPr lang="en-AU" dirty="0">
                <a:solidFill>
                  <a:srgbClr val="FF0000"/>
                </a:solidFill>
              </a:rPr>
              <a:t>Approach 2:</a:t>
            </a:r>
          </a:p>
          <a:p>
            <a:r>
              <a:rPr lang="en-AU" dirty="0">
                <a:solidFill>
                  <a:srgbClr val="FF0000"/>
                </a:solidFill>
              </a:rPr>
              <a:t>Prices have fallen by 5% = unexpected deflation</a:t>
            </a:r>
          </a:p>
          <a:p>
            <a:r>
              <a:rPr lang="en-AU" dirty="0">
                <a:solidFill>
                  <a:srgbClr val="FF0000"/>
                </a:solidFill>
              </a:rPr>
              <a:t>Therefore lenders benefit and borrowers lose.</a:t>
            </a:r>
          </a:p>
          <a:p>
            <a:r>
              <a:rPr lang="en-AU" dirty="0">
                <a:solidFill>
                  <a:srgbClr val="FF0000"/>
                </a:solidFill>
              </a:rPr>
              <a:t>In this case Myron is lending to the bank so Myron gains and bank loses. </a:t>
            </a:r>
          </a:p>
        </p:txBody>
      </p:sp>
      <p:pic>
        <p:nvPicPr>
          <p:cNvPr id="4" name="Picture 3"/>
          <p:cNvPicPr/>
          <p:nvPr/>
        </p:nvPicPr>
        <p:blipFill>
          <a:blip r:embed="rId2"/>
          <a:stretch>
            <a:fillRect/>
          </a:stretch>
        </p:blipFill>
        <p:spPr>
          <a:xfrm>
            <a:off x="451311" y="489815"/>
            <a:ext cx="6858000" cy="4330065"/>
          </a:xfrm>
          <a:prstGeom prst="rect">
            <a:avLst/>
          </a:prstGeom>
        </p:spPr>
      </p:pic>
      <p:sp>
        <p:nvSpPr>
          <p:cNvPr id="5" name="Rectangle 4"/>
          <p:cNvSpPr/>
          <p:nvPr/>
        </p:nvSpPr>
        <p:spPr>
          <a:xfrm>
            <a:off x="4730151" y="2372264"/>
            <a:ext cx="3421811" cy="2862322"/>
          </a:xfrm>
          <a:prstGeom prst="rect">
            <a:avLst/>
          </a:prstGeom>
        </p:spPr>
        <p:txBody>
          <a:bodyPr wrap="square">
            <a:spAutoFit/>
          </a:bodyPr>
          <a:lstStyle/>
          <a:p>
            <a:r>
              <a:rPr lang="en-AU" dirty="0">
                <a:solidFill>
                  <a:srgbClr val="FF0000"/>
                </a:solidFill>
              </a:rPr>
              <a:t>Approach 1: </a:t>
            </a:r>
          </a:p>
          <a:p>
            <a:r>
              <a:rPr lang="en-AU" dirty="0">
                <a:solidFill>
                  <a:srgbClr val="FF0000"/>
                </a:solidFill>
              </a:rPr>
              <a:t>Real interest = nominal interest – inflation</a:t>
            </a:r>
          </a:p>
          <a:p>
            <a:r>
              <a:rPr lang="en-AU" dirty="0">
                <a:solidFill>
                  <a:srgbClr val="FF0000"/>
                </a:solidFill>
              </a:rPr>
              <a:t>Let’s say inflation = x</a:t>
            </a:r>
          </a:p>
          <a:p>
            <a:r>
              <a:rPr lang="en-AU" dirty="0">
                <a:solidFill>
                  <a:srgbClr val="FF0000"/>
                </a:solidFill>
              </a:rPr>
              <a:t>Before: RIR = 3 – x</a:t>
            </a:r>
          </a:p>
          <a:p>
            <a:r>
              <a:rPr lang="en-AU" dirty="0">
                <a:solidFill>
                  <a:srgbClr val="FF0000"/>
                </a:solidFill>
              </a:rPr>
              <a:t>After: RIR = 3 – (x – 5) = 8-x</a:t>
            </a:r>
          </a:p>
          <a:p>
            <a:r>
              <a:rPr lang="en-AU" dirty="0">
                <a:solidFill>
                  <a:srgbClr val="FF0000"/>
                </a:solidFill>
              </a:rPr>
              <a:t>8-x &gt; 3-x</a:t>
            </a:r>
          </a:p>
          <a:p>
            <a:r>
              <a:rPr lang="en-AU" dirty="0">
                <a:solidFill>
                  <a:srgbClr val="FF0000"/>
                </a:solidFill>
              </a:rPr>
              <a:t>Therefore RIR has increased! So the banks must pay Myron a higher RIR </a:t>
            </a:r>
          </a:p>
        </p:txBody>
      </p:sp>
      <p:sp>
        <p:nvSpPr>
          <p:cNvPr id="6" name="TextBox 5"/>
          <p:cNvSpPr txBox="1"/>
          <p:nvPr/>
        </p:nvSpPr>
        <p:spPr>
          <a:xfrm>
            <a:off x="6642340" y="5374257"/>
            <a:ext cx="3692105" cy="461665"/>
          </a:xfrm>
          <a:prstGeom prst="rect">
            <a:avLst/>
          </a:prstGeom>
          <a:noFill/>
        </p:spPr>
        <p:txBody>
          <a:bodyPr wrap="square" rtlCol="0">
            <a:spAutoFit/>
          </a:bodyPr>
          <a:lstStyle/>
          <a:p>
            <a:r>
              <a:rPr lang="en-US" sz="2400" dirty="0">
                <a:solidFill>
                  <a:srgbClr val="FF0000"/>
                </a:solidFill>
              </a:rPr>
              <a:t>Answer: C </a:t>
            </a:r>
          </a:p>
        </p:txBody>
      </p:sp>
    </p:spTree>
    <p:extLst>
      <p:ext uri="{BB962C8B-B14F-4D97-AF65-F5344CB8AC3E}">
        <p14:creationId xmlns:p14="http://schemas.microsoft.com/office/powerpoint/2010/main" val="26502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p:nvPr/>
        </p:nvPicPr>
        <p:blipFill>
          <a:blip r:embed="rId2"/>
          <a:stretch>
            <a:fillRect/>
          </a:stretch>
        </p:blipFill>
        <p:spPr>
          <a:xfrm>
            <a:off x="241540" y="0"/>
            <a:ext cx="7608498" cy="5175849"/>
          </a:xfrm>
          <a:prstGeom prst="rect">
            <a:avLst/>
          </a:prstGeom>
        </p:spPr>
      </p:pic>
      <p:sp>
        <p:nvSpPr>
          <p:cNvPr id="5" name="TextBox 4"/>
          <p:cNvSpPr txBox="1"/>
          <p:nvPr/>
        </p:nvSpPr>
        <p:spPr>
          <a:xfrm>
            <a:off x="120769" y="4998952"/>
            <a:ext cx="8246853" cy="1754326"/>
          </a:xfrm>
          <a:prstGeom prst="rect">
            <a:avLst/>
          </a:prstGeom>
          <a:solidFill>
            <a:schemeClr val="accent1">
              <a:lumMod val="20000"/>
              <a:lumOff val="80000"/>
            </a:schemeClr>
          </a:solidFill>
        </p:spPr>
        <p:txBody>
          <a:bodyPr wrap="square" rtlCol="0">
            <a:spAutoFit/>
          </a:bodyPr>
          <a:lstStyle/>
          <a:p>
            <a:r>
              <a:rPr lang="en-US" dirty="0"/>
              <a:t>Note: Variable interest rate loans mean that the Nominal Interest Rate will adjust automatically and keep RIR constant. So no one gains or loses.</a:t>
            </a:r>
          </a:p>
          <a:p>
            <a:endParaRPr lang="en-US" dirty="0"/>
          </a:p>
          <a:p>
            <a:r>
              <a:rPr lang="en-US" dirty="0"/>
              <a:t>Fixed interest rates will have winners and losers if there is unexpected inflation/deflation.</a:t>
            </a:r>
          </a:p>
          <a:p>
            <a:endParaRPr lang="en-US" dirty="0"/>
          </a:p>
        </p:txBody>
      </p:sp>
      <p:sp>
        <p:nvSpPr>
          <p:cNvPr id="3" name="Content Placeholder 2"/>
          <p:cNvSpPr>
            <a:spLocks noGrp="1"/>
          </p:cNvSpPr>
          <p:nvPr>
            <p:ph idx="1"/>
          </p:nvPr>
        </p:nvSpPr>
        <p:spPr>
          <a:xfrm>
            <a:off x="6432081" y="1027906"/>
            <a:ext cx="4832229" cy="4351338"/>
          </a:xfrm>
        </p:spPr>
        <p:txBody>
          <a:bodyPr/>
          <a:lstStyle/>
          <a:p>
            <a:r>
              <a:rPr lang="en-AU" dirty="0">
                <a:solidFill>
                  <a:srgbClr val="FF0000"/>
                </a:solidFill>
              </a:rPr>
              <a:t>Actual Inflation = Expected Inflation + Unexpected Inflation</a:t>
            </a:r>
          </a:p>
          <a:p>
            <a:r>
              <a:rPr lang="en-AU" dirty="0">
                <a:solidFill>
                  <a:srgbClr val="FF0000"/>
                </a:solidFill>
              </a:rPr>
              <a:t>Actual &gt; Expected</a:t>
            </a:r>
          </a:p>
          <a:p>
            <a:r>
              <a:rPr lang="en-AU" dirty="0" err="1">
                <a:solidFill>
                  <a:srgbClr val="FF0000"/>
                </a:solidFill>
              </a:rPr>
              <a:t>Eg</a:t>
            </a:r>
            <a:r>
              <a:rPr lang="en-AU" dirty="0">
                <a:solidFill>
                  <a:srgbClr val="FF0000"/>
                </a:solidFill>
              </a:rPr>
              <a:t>. 5 = 3 + 2, Therefore unexpected inflation</a:t>
            </a:r>
          </a:p>
          <a:p>
            <a:r>
              <a:rPr lang="en-AU" dirty="0">
                <a:solidFill>
                  <a:srgbClr val="FF0000"/>
                </a:solidFill>
              </a:rPr>
              <a:t>This benefits borrowers and harms lenders.</a:t>
            </a:r>
          </a:p>
          <a:p>
            <a:r>
              <a:rPr lang="en-AU" dirty="0">
                <a:solidFill>
                  <a:srgbClr val="FF0000"/>
                </a:solidFill>
              </a:rPr>
              <a:t>Answer: C</a:t>
            </a:r>
          </a:p>
          <a:p>
            <a:endParaRPr lang="en-AU" dirty="0">
              <a:solidFill>
                <a:srgbClr val="FF0000"/>
              </a:solidFill>
            </a:endParaRPr>
          </a:p>
          <a:p>
            <a:endParaRPr lang="en-AU" dirty="0">
              <a:solidFill>
                <a:srgbClr val="FF0000"/>
              </a:solidFill>
            </a:endParaRPr>
          </a:p>
          <a:p>
            <a:endParaRPr lang="en-AU" dirty="0">
              <a:solidFill>
                <a:srgbClr val="FF0000"/>
              </a:solidFill>
            </a:endParaRPr>
          </a:p>
        </p:txBody>
      </p:sp>
    </p:spTree>
    <p:extLst>
      <p:ext uri="{BB962C8B-B14F-4D97-AF65-F5344CB8AC3E}">
        <p14:creationId xmlns:p14="http://schemas.microsoft.com/office/powerpoint/2010/main" val="207440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p:nvPr/>
        </p:nvPicPr>
        <p:blipFill>
          <a:blip r:embed="rId2"/>
          <a:stretch>
            <a:fillRect/>
          </a:stretch>
        </p:blipFill>
        <p:spPr>
          <a:xfrm>
            <a:off x="454742" y="365125"/>
            <a:ext cx="6858000" cy="4401820"/>
          </a:xfrm>
          <a:prstGeom prst="rect">
            <a:avLst/>
          </a:prstGeom>
        </p:spPr>
      </p:pic>
      <p:sp>
        <p:nvSpPr>
          <p:cNvPr id="3" name="Content Placeholder 2"/>
          <p:cNvSpPr>
            <a:spLocks noGrp="1"/>
          </p:cNvSpPr>
          <p:nvPr>
            <p:ph idx="1"/>
          </p:nvPr>
        </p:nvSpPr>
        <p:spPr>
          <a:xfrm>
            <a:off x="6098875" y="1825625"/>
            <a:ext cx="5254924" cy="4351338"/>
          </a:xfrm>
        </p:spPr>
        <p:txBody>
          <a:bodyPr>
            <a:normAutofit/>
          </a:bodyPr>
          <a:lstStyle/>
          <a:p>
            <a:r>
              <a:rPr lang="en-AU" dirty="0">
                <a:solidFill>
                  <a:srgbClr val="FF0000"/>
                </a:solidFill>
              </a:rPr>
              <a:t>Answer: E</a:t>
            </a:r>
          </a:p>
          <a:p>
            <a:r>
              <a:rPr lang="en-AU" dirty="0">
                <a:solidFill>
                  <a:srgbClr val="FF0000"/>
                </a:solidFill>
              </a:rPr>
              <a:t>The workers are receiving 3% more salary but will have to pay 4% more for G&amp;S so they lose. Therefore employers gain.</a:t>
            </a:r>
          </a:p>
          <a:p>
            <a:endParaRPr lang="en-AU" dirty="0">
              <a:solidFill>
                <a:srgbClr val="FF0000"/>
              </a:solidFill>
            </a:endParaRPr>
          </a:p>
        </p:txBody>
      </p:sp>
    </p:spTree>
    <p:extLst>
      <p:ext uri="{BB962C8B-B14F-4D97-AF65-F5344CB8AC3E}">
        <p14:creationId xmlns:p14="http://schemas.microsoft.com/office/powerpoint/2010/main" val="12997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7954296" y="1825625"/>
            <a:ext cx="3399503" cy="4351338"/>
          </a:xfrm>
        </p:spPr>
        <p:txBody>
          <a:bodyPr/>
          <a:lstStyle/>
          <a:p>
            <a:r>
              <a:rPr lang="en-AU" dirty="0">
                <a:solidFill>
                  <a:srgbClr val="FF0000"/>
                </a:solidFill>
              </a:rPr>
              <a:t>Answer: B</a:t>
            </a:r>
          </a:p>
          <a:p>
            <a:endParaRPr lang="en-AU" dirty="0"/>
          </a:p>
        </p:txBody>
      </p:sp>
      <p:pic>
        <p:nvPicPr>
          <p:cNvPr id="4" name="Picture 3"/>
          <p:cNvPicPr/>
          <p:nvPr/>
        </p:nvPicPr>
        <p:blipFill>
          <a:blip r:embed="rId2"/>
          <a:stretch>
            <a:fillRect/>
          </a:stretch>
        </p:blipFill>
        <p:spPr>
          <a:xfrm>
            <a:off x="381419" y="365125"/>
            <a:ext cx="7671200" cy="5258927"/>
          </a:xfrm>
          <a:prstGeom prst="rect">
            <a:avLst/>
          </a:prstGeom>
        </p:spPr>
      </p:pic>
    </p:spTree>
    <p:extLst>
      <p:ext uri="{BB962C8B-B14F-4D97-AF65-F5344CB8AC3E}">
        <p14:creationId xmlns:p14="http://schemas.microsoft.com/office/powerpoint/2010/main" val="406382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p:nvPr/>
        </p:nvPicPr>
        <p:blipFill>
          <a:blip r:embed="rId2"/>
          <a:stretch>
            <a:fillRect/>
          </a:stretch>
        </p:blipFill>
        <p:spPr>
          <a:xfrm>
            <a:off x="455295" y="259028"/>
            <a:ext cx="8039776" cy="5777978"/>
          </a:xfrm>
          <a:prstGeom prst="rect">
            <a:avLst/>
          </a:prstGeom>
        </p:spPr>
      </p:pic>
      <p:sp>
        <p:nvSpPr>
          <p:cNvPr id="3" name="Content Placeholder 2"/>
          <p:cNvSpPr>
            <a:spLocks noGrp="1"/>
          </p:cNvSpPr>
          <p:nvPr>
            <p:ph idx="1"/>
          </p:nvPr>
        </p:nvSpPr>
        <p:spPr>
          <a:xfrm>
            <a:off x="6784258" y="1825625"/>
            <a:ext cx="4569542" cy="4351338"/>
          </a:xfrm>
        </p:spPr>
        <p:txBody>
          <a:bodyPr/>
          <a:lstStyle/>
          <a:p>
            <a:r>
              <a:rPr lang="en-AU" dirty="0">
                <a:solidFill>
                  <a:srgbClr val="FF0000"/>
                </a:solidFill>
              </a:rPr>
              <a:t>Answer: A</a:t>
            </a:r>
          </a:p>
          <a:p>
            <a:r>
              <a:rPr lang="en-AU" dirty="0">
                <a:solidFill>
                  <a:srgbClr val="FF0000"/>
                </a:solidFill>
              </a:rPr>
              <a:t>Real GDP = Nominal / (Nominal / Real)</a:t>
            </a:r>
          </a:p>
          <a:p>
            <a:r>
              <a:rPr lang="en-AU" dirty="0">
                <a:solidFill>
                  <a:srgbClr val="FF0000"/>
                </a:solidFill>
              </a:rPr>
              <a:t>= Nominal / GDP Deflator</a:t>
            </a:r>
          </a:p>
        </p:txBody>
      </p:sp>
    </p:spTree>
    <p:extLst>
      <p:ext uri="{BB962C8B-B14F-4D97-AF65-F5344CB8AC3E}">
        <p14:creationId xmlns:p14="http://schemas.microsoft.com/office/powerpoint/2010/main" val="223677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101780" y="1825625"/>
            <a:ext cx="3252019" cy="4351338"/>
          </a:xfrm>
        </p:spPr>
        <p:txBody>
          <a:bodyPr/>
          <a:lstStyle/>
          <a:p>
            <a:r>
              <a:rPr lang="en-AU" dirty="0">
                <a:solidFill>
                  <a:srgbClr val="FF0000"/>
                </a:solidFill>
              </a:rPr>
              <a:t>Answer: B</a:t>
            </a:r>
          </a:p>
          <a:p>
            <a:endParaRPr lang="en-AU" dirty="0">
              <a:solidFill>
                <a:srgbClr val="FF0000"/>
              </a:solidFill>
            </a:endParaRPr>
          </a:p>
          <a:p>
            <a:endParaRPr lang="en-AU" dirty="0">
              <a:solidFill>
                <a:srgbClr val="FF0000"/>
              </a:solidFill>
            </a:endParaRPr>
          </a:p>
          <a:p>
            <a:endParaRPr lang="en-AU" dirty="0"/>
          </a:p>
          <a:p>
            <a:endParaRPr lang="en-AU" dirty="0"/>
          </a:p>
        </p:txBody>
      </p:sp>
      <p:pic>
        <p:nvPicPr>
          <p:cNvPr id="4" name="Picture 3"/>
          <p:cNvPicPr/>
          <p:nvPr/>
        </p:nvPicPr>
        <p:blipFill>
          <a:blip r:embed="rId2"/>
          <a:stretch>
            <a:fillRect/>
          </a:stretch>
        </p:blipFill>
        <p:spPr>
          <a:xfrm>
            <a:off x="381132" y="553064"/>
            <a:ext cx="7720649" cy="5326626"/>
          </a:xfrm>
          <a:prstGeom prst="rect">
            <a:avLst/>
          </a:prstGeom>
        </p:spPr>
      </p:pic>
      <p:pic>
        <p:nvPicPr>
          <p:cNvPr id="5" name="Picture 4"/>
          <p:cNvPicPr>
            <a:picLocks noChangeAspect="1"/>
          </p:cNvPicPr>
          <p:nvPr/>
        </p:nvPicPr>
        <p:blipFill>
          <a:blip r:embed="rId3"/>
          <a:stretch>
            <a:fillRect/>
          </a:stretch>
        </p:blipFill>
        <p:spPr>
          <a:xfrm>
            <a:off x="8101779" y="2713702"/>
            <a:ext cx="3994650" cy="2182763"/>
          </a:xfrm>
          <a:prstGeom prst="rect">
            <a:avLst/>
          </a:prstGeom>
        </p:spPr>
      </p:pic>
    </p:spTree>
    <p:extLst>
      <p:ext uri="{BB962C8B-B14F-4D97-AF65-F5344CB8AC3E}">
        <p14:creationId xmlns:p14="http://schemas.microsoft.com/office/powerpoint/2010/main" val="34458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038" y="365125"/>
            <a:ext cx="4087761" cy="1325563"/>
          </a:xfrm>
        </p:spPr>
        <p:txBody>
          <a:bodyPr/>
          <a:lstStyle/>
          <a:p>
            <a:endParaRPr lang="en-AU" dirty="0"/>
          </a:p>
        </p:txBody>
      </p:sp>
      <p:sp>
        <p:nvSpPr>
          <p:cNvPr id="3" name="Content Placeholder 2"/>
          <p:cNvSpPr>
            <a:spLocks noGrp="1"/>
          </p:cNvSpPr>
          <p:nvPr>
            <p:ph idx="1"/>
          </p:nvPr>
        </p:nvSpPr>
        <p:spPr>
          <a:xfrm>
            <a:off x="7138218" y="1690688"/>
            <a:ext cx="4215581" cy="4486275"/>
          </a:xfrm>
        </p:spPr>
        <p:txBody>
          <a:bodyPr/>
          <a:lstStyle/>
          <a:p>
            <a:r>
              <a:rPr lang="en-AU" dirty="0">
                <a:solidFill>
                  <a:srgbClr val="FF0000"/>
                </a:solidFill>
              </a:rPr>
              <a:t>Answer: D</a:t>
            </a:r>
          </a:p>
          <a:p>
            <a:endParaRPr lang="en-AU" dirty="0">
              <a:solidFill>
                <a:srgbClr val="FF0000"/>
              </a:solidFill>
            </a:endParaRPr>
          </a:p>
          <a:p>
            <a:r>
              <a:rPr lang="en-AU" dirty="0">
                <a:solidFill>
                  <a:srgbClr val="FF0000"/>
                </a:solidFill>
              </a:rPr>
              <a:t>The natural rate of unemployment = ‘full rate of employment’</a:t>
            </a:r>
          </a:p>
          <a:p>
            <a:r>
              <a:rPr lang="en-AU" dirty="0">
                <a:solidFill>
                  <a:srgbClr val="FF0000"/>
                </a:solidFill>
              </a:rPr>
              <a:t>This DOES NOT mean 0% unemployment/ 100% employment!</a:t>
            </a:r>
          </a:p>
        </p:txBody>
      </p:sp>
      <p:pic>
        <p:nvPicPr>
          <p:cNvPr id="4" name="Picture 3"/>
          <p:cNvPicPr/>
          <p:nvPr/>
        </p:nvPicPr>
        <p:blipFill>
          <a:blip r:embed="rId2"/>
          <a:stretch>
            <a:fillRect/>
          </a:stretch>
        </p:blipFill>
        <p:spPr>
          <a:xfrm>
            <a:off x="553065" y="237203"/>
            <a:ext cx="6486832" cy="6183262"/>
          </a:xfrm>
          <a:prstGeom prst="rect">
            <a:avLst/>
          </a:prstGeom>
        </p:spPr>
      </p:pic>
    </p:spTree>
    <p:extLst>
      <p:ext uri="{BB962C8B-B14F-4D97-AF65-F5344CB8AC3E}">
        <p14:creationId xmlns:p14="http://schemas.microsoft.com/office/powerpoint/2010/main" val="2539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Why are not all jobless people considered unemployed?</a:t>
            </a:r>
          </a:p>
          <a:p>
            <a:r>
              <a:rPr lang="en-US" dirty="0">
                <a:solidFill>
                  <a:srgbClr val="FF0000"/>
                </a:solidFill>
              </a:rPr>
              <a:t>No, some people without jobs aren’t looking for jobs. </a:t>
            </a:r>
            <a:r>
              <a:rPr lang="en-US" dirty="0" err="1">
                <a:solidFill>
                  <a:srgbClr val="FF0000"/>
                </a:solidFill>
              </a:rPr>
              <a:t>Eg</a:t>
            </a:r>
            <a:r>
              <a:rPr lang="en-US" dirty="0">
                <a:solidFill>
                  <a:srgbClr val="FF0000"/>
                </a:solidFill>
              </a:rPr>
              <a:t>. Retired people, very rich people, housewives/husbands, students etc.</a:t>
            </a:r>
          </a:p>
        </p:txBody>
      </p:sp>
    </p:spTree>
    <p:extLst>
      <p:ext uri="{BB962C8B-B14F-4D97-AF65-F5344CB8AC3E}">
        <p14:creationId xmlns:p14="http://schemas.microsoft.com/office/powerpoint/2010/main" val="5432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8180"/>
          </a:xfrm>
        </p:spPr>
        <p:txBody>
          <a:bodyPr/>
          <a:lstStyle/>
          <a:p>
            <a:r>
              <a:rPr lang="en-AU" dirty="0"/>
              <a:t>Unemployment Equations</a:t>
            </a:r>
          </a:p>
        </p:txBody>
      </p:sp>
      <p:sp>
        <p:nvSpPr>
          <p:cNvPr id="3" name="Content Placeholder 2"/>
          <p:cNvSpPr>
            <a:spLocks noGrp="1"/>
          </p:cNvSpPr>
          <p:nvPr>
            <p:ph idx="1"/>
          </p:nvPr>
        </p:nvSpPr>
        <p:spPr>
          <a:xfrm>
            <a:off x="6783307" y="637680"/>
            <a:ext cx="5656521" cy="1370384"/>
          </a:xfrm>
          <a:solidFill>
            <a:schemeClr val="accent6">
              <a:lumMod val="20000"/>
              <a:lumOff val="80000"/>
            </a:schemeClr>
          </a:solidFill>
        </p:spPr>
        <p:txBody>
          <a:bodyPr>
            <a:noAutofit/>
          </a:bodyPr>
          <a:lstStyle/>
          <a:p>
            <a:r>
              <a:rPr lang="en-AU" sz="2400" b="1" dirty="0"/>
              <a:t>Unemployment Rate </a:t>
            </a:r>
            <a:r>
              <a:rPr lang="en-US" sz="2400" dirty="0"/>
              <a:t>= unemployed / labor force</a:t>
            </a:r>
          </a:p>
          <a:p>
            <a:r>
              <a:rPr lang="en-US" sz="2000" dirty="0"/>
              <a:t>= unemployed / (employed + unemployed)</a:t>
            </a:r>
          </a:p>
          <a:p>
            <a:endParaRPr lang="en-AU" sz="2400" dirty="0"/>
          </a:p>
          <a:p>
            <a:endParaRPr lang="en-AU" sz="2400" dirty="0"/>
          </a:p>
        </p:txBody>
      </p:sp>
      <p:sp>
        <p:nvSpPr>
          <p:cNvPr id="5" name="Rectangle 4"/>
          <p:cNvSpPr/>
          <p:nvPr/>
        </p:nvSpPr>
        <p:spPr>
          <a:xfrm>
            <a:off x="364709" y="2208028"/>
            <a:ext cx="4115852" cy="1938992"/>
          </a:xfrm>
          <a:prstGeom prst="rect">
            <a:avLst/>
          </a:prstGeom>
          <a:solidFill>
            <a:schemeClr val="accent2">
              <a:lumMod val="20000"/>
              <a:lumOff val="80000"/>
            </a:schemeClr>
          </a:solidFill>
        </p:spPr>
        <p:txBody>
          <a:bodyPr wrap="square">
            <a:spAutoFit/>
          </a:bodyPr>
          <a:lstStyle/>
          <a:p>
            <a:r>
              <a:rPr lang="en-AU" sz="2400" b="1" dirty="0" err="1"/>
              <a:t>Labor</a:t>
            </a:r>
            <a:r>
              <a:rPr lang="en-AU" sz="2400" b="1" dirty="0"/>
              <a:t> Force Participation Rate (LFPR) </a:t>
            </a:r>
            <a:r>
              <a:rPr lang="en-US" sz="2400" dirty="0"/>
              <a:t>= labor force / working age population</a:t>
            </a:r>
          </a:p>
          <a:p>
            <a:r>
              <a:rPr lang="en-US" sz="2400" dirty="0"/>
              <a:t>= (employed + unemployed) / Working age population</a:t>
            </a:r>
          </a:p>
        </p:txBody>
      </p:sp>
      <p:sp>
        <p:nvSpPr>
          <p:cNvPr id="6" name="TextBox 5"/>
          <p:cNvSpPr txBox="1"/>
          <p:nvPr/>
        </p:nvSpPr>
        <p:spPr>
          <a:xfrm>
            <a:off x="256552" y="1452437"/>
            <a:ext cx="6134415" cy="523220"/>
          </a:xfrm>
          <a:prstGeom prst="rect">
            <a:avLst/>
          </a:prstGeom>
          <a:solidFill>
            <a:schemeClr val="accent2">
              <a:lumMod val="40000"/>
              <a:lumOff val="60000"/>
            </a:schemeClr>
          </a:solidFill>
        </p:spPr>
        <p:txBody>
          <a:bodyPr wrap="square" rtlCol="0">
            <a:spAutoFit/>
          </a:bodyPr>
          <a:lstStyle/>
          <a:p>
            <a:r>
              <a:rPr lang="en-AU" sz="2800" b="1" dirty="0" err="1"/>
              <a:t>Labor</a:t>
            </a:r>
            <a:r>
              <a:rPr lang="en-AU" sz="2800" b="1" dirty="0"/>
              <a:t> Force </a:t>
            </a:r>
            <a:r>
              <a:rPr lang="en-AU" sz="2800" dirty="0"/>
              <a:t>= employed + unemployed</a:t>
            </a:r>
          </a:p>
        </p:txBody>
      </p:sp>
      <p:pic>
        <p:nvPicPr>
          <p:cNvPr id="7" name="Picture 6"/>
          <p:cNvPicPr>
            <a:picLocks noChangeAspect="1"/>
          </p:cNvPicPr>
          <p:nvPr/>
        </p:nvPicPr>
        <p:blipFill>
          <a:blip r:embed="rId2"/>
          <a:stretch>
            <a:fillRect/>
          </a:stretch>
        </p:blipFill>
        <p:spPr>
          <a:xfrm>
            <a:off x="4591737" y="2208028"/>
            <a:ext cx="4278457" cy="4493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Oval 7"/>
          <p:cNvSpPr/>
          <p:nvPr/>
        </p:nvSpPr>
        <p:spPr>
          <a:xfrm>
            <a:off x="1839449" y="4101566"/>
            <a:ext cx="503948" cy="532910"/>
          </a:xfrm>
          <a:prstGeom prst="ellipse">
            <a:avLst/>
          </a:prstGeom>
          <a:solidFill>
            <a:srgbClr val="7BAB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66090" y="5098986"/>
            <a:ext cx="1001624" cy="109581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48601" y="4822880"/>
            <a:ext cx="1263534" cy="1311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qual 10"/>
          <p:cNvSpPr/>
          <p:nvPr/>
        </p:nvSpPr>
        <p:spPr>
          <a:xfrm>
            <a:off x="636751" y="4634476"/>
            <a:ext cx="700674" cy="587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a:blip r:embed="rId3"/>
          <a:stretch>
            <a:fillRect/>
          </a:stretch>
        </p:blipFill>
        <p:spPr>
          <a:xfrm>
            <a:off x="10416620" y="2208028"/>
            <a:ext cx="955193" cy="1043488"/>
          </a:xfrm>
          <a:prstGeom prst="rect">
            <a:avLst/>
          </a:prstGeom>
        </p:spPr>
      </p:pic>
      <p:pic>
        <p:nvPicPr>
          <p:cNvPr id="13" name="Picture 12"/>
          <p:cNvPicPr>
            <a:picLocks noChangeAspect="1"/>
          </p:cNvPicPr>
          <p:nvPr/>
        </p:nvPicPr>
        <p:blipFill>
          <a:blip r:embed="rId4"/>
          <a:stretch>
            <a:fillRect/>
          </a:stretch>
        </p:blipFill>
        <p:spPr>
          <a:xfrm>
            <a:off x="9935385" y="3602983"/>
            <a:ext cx="1792403" cy="1171413"/>
          </a:xfrm>
          <a:prstGeom prst="rect">
            <a:avLst/>
          </a:prstGeom>
        </p:spPr>
      </p:pic>
      <p:sp>
        <p:nvSpPr>
          <p:cNvPr id="14" name="Rectangle 13"/>
          <p:cNvSpPr/>
          <p:nvPr/>
        </p:nvSpPr>
        <p:spPr>
          <a:xfrm>
            <a:off x="10217396" y="3330457"/>
            <a:ext cx="1263534" cy="1311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qual 14"/>
          <p:cNvSpPr/>
          <p:nvPr/>
        </p:nvSpPr>
        <p:spPr>
          <a:xfrm>
            <a:off x="9371922" y="3036628"/>
            <a:ext cx="700674" cy="587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76101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Link</a:t>
            </a:r>
            <a:r>
              <a:rPr lang="en-US" dirty="0"/>
              <a:t> (Unemployment)</a:t>
            </a:r>
          </a:p>
        </p:txBody>
      </p:sp>
      <p:sp>
        <p:nvSpPr>
          <p:cNvPr id="3" name="Content Placeholder 2"/>
          <p:cNvSpPr>
            <a:spLocks noGrp="1"/>
          </p:cNvSpPr>
          <p:nvPr>
            <p:ph idx="1"/>
          </p:nvPr>
        </p:nvSpPr>
        <p:spPr/>
        <p:txBody>
          <a:bodyPr/>
          <a:lstStyle/>
          <a:p>
            <a:r>
              <a:rPr lang="en-US" dirty="0"/>
              <a:t>Really explains the labor force and basics of unemployment</a:t>
            </a:r>
          </a:p>
        </p:txBody>
      </p:sp>
    </p:spTree>
    <p:extLst>
      <p:ext uri="{BB962C8B-B14F-4D97-AF65-F5344CB8AC3E}">
        <p14:creationId xmlns:p14="http://schemas.microsoft.com/office/powerpoint/2010/main" val="4132216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Picture 3"/>
          <p:cNvPicPr>
            <a:picLocks noChangeAspect="1"/>
          </p:cNvPicPr>
          <p:nvPr/>
        </p:nvPicPr>
        <p:blipFill>
          <a:blip r:embed="rId2"/>
          <a:stretch>
            <a:fillRect/>
          </a:stretch>
        </p:blipFill>
        <p:spPr>
          <a:xfrm>
            <a:off x="144216" y="1027906"/>
            <a:ext cx="7834989" cy="3279087"/>
          </a:xfrm>
          <a:prstGeom prst="rect">
            <a:avLst/>
          </a:prstGeom>
        </p:spPr>
      </p:pic>
      <p:sp>
        <p:nvSpPr>
          <p:cNvPr id="3" name="Content Placeholder 2"/>
          <p:cNvSpPr>
            <a:spLocks noGrp="1"/>
          </p:cNvSpPr>
          <p:nvPr>
            <p:ph idx="1"/>
          </p:nvPr>
        </p:nvSpPr>
        <p:spPr>
          <a:xfrm>
            <a:off x="5630238" y="1784528"/>
            <a:ext cx="5928189" cy="4351338"/>
          </a:xfrm>
        </p:spPr>
        <p:txBody>
          <a:bodyPr>
            <a:normAutofit/>
          </a:bodyPr>
          <a:lstStyle/>
          <a:p>
            <a:r>
              <a:rPr lang="en-AU" dirty="0">
                <a:solidFill>
                  <a:srgbClr val="FF0000"/>
                </a:solidFill>
              </a:rPr>
              <a:t>A. </a:t>
            </a:r>
            <a:r>
              <a:rPr lang="en-AU" dirty="0" err="1">
                <a:solidFill>
                  <a:srgbClr val="FF0000"/>
                </a:solidFill>
              </a:rPr>
              <a:t>Labor</a:t>
            </a:r>
            <a:r>
              <a:rPr lang="en-AU" dirty="0">
                <a:solidFill>
                  <a:srgbClr val="FF0000"/>
                </a:solidFill>
              </a:rPr>
              <a:t> force = all people looking for a job = employed + unemployed = 6 million</a:t>
            </a:r>
          </a:p>
          <a:p>
            <a:r>
              <a:rPr lang="en-AU" dirty="0">
                <a:solidFill>
                  <a:srgbClr val="FF0000"/>
                </a:solidFill>
              </a:rPr>
              <a:t>B. </a:t>
            </a:r>
            <a:r>
              <a:rPr lang="en-AU" dirty="0" err="1">
                <a:solidFill>
                  <a:srgbClr val="FF0000"/>
                </a:solidFill>
              </a:rPr>
              <a:t>Labor</a:t>
            </a:r>
            <a:r>
              <a:rPr lang="en-AU" dirty="0">
                <a:solidFill>
                  <a:srgbClr val="FF0000"/>
                </a:solidFill>
              </a:rPr>
              <a:t> force participation rate = 6 million / working age population = 6/12 = 50%</a:t>
            </a:r>
          </a:p>
          <a:p>
            <a:r>
              <a:rPr lang="en-AU" dirty="0">
                <a:solidFill>
                  <a:srgbClr val="FF0000"/>
                </a:solidFill>
              </a:rPr>
              <a:t>C. Unemployment rate = unemployed / </a:t>
            </a:r>
            <a:r>
              <a:rPr lang="en-AU" dirty="0" err="1">
                <a:solidFill>
                  <a:srgbClr val="FF0000"/>
                </a:solidFill>
              </a:rPr>
              <a:t>labor</a:t>
            </a:r>
            <a:r>
              <a:rPr lang="en-AU" dirty="0">
                <a:solidFill>
                  <a:srgbClr val="FF0000"/>
                </a:solidFill>
              </a:rPr>
              <a:t> force = unemployed / (employed + unemployed) = 1/(5+1) = 16.7%</a:t>
            </a:r>
          </a:p>
        </p:txBody>
      </p:sp>
    </p:spTree>
    <p:extLst>
      <p:ext uri="{BB962C8B-B14F-4D97-AF65-F5344CB8AC3E}">
        <p14:creationId xmlns:p14="http://schemas.microsoft.com/office/powerpoint/2010/main" val="388358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732155"/>
          </a:xfrm>
        </p:spPr>
        <p:txBody>
          <a:bodyPr>
            <a:normAutofit/>
          </a:bodyPr>
          <a:lstStyle/>
          <a:p>
            <a:r>
              <a:rPr lang="en-GB" dirty="0"/>
              <a:t>3 Crucial Economic Indicators</a:t>
            </a:r>
            <a:endParaRPr lang="en-US" dirty="0"/>
          </a:p>
        </p:txBody>
      </p:sp>
      <p:graphicFrame>
        <p:nvGraphicFramePr>
          <p:cNvPr id="8" name="Diagram 7"/>
          <p:cNvGraphicFramePr/>
          <p:nvPr>
            <p:extLst>
              <p:ext uri="{D42A27DB-BD31-4B8C-83A1-F6EECF244321}">
                <p14:modId xmlns:p14="http://schemas.microsoft.com/office/powerpoint/2010/main" val="1599023172"/>
              </p:ext>
            </p:extLst>
          </p:nvPr>
        </p:nvGraphicFramePr>
        <p:xfrm>
          <a:off x="5288280" y="1280160"/>
          <a:ext cx="6570938" cy="3526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0298206" y="6012136"/>
            <a:ext cx="2111188" cy="646331"/>
          </a:xfrm>
          <a:prstGeom prst="rect">
            <a:avLst/>
          </a:prstGeom>
          <a:noFill/>
        </p:spPr>
        <p:txBody>
          <a:bodyPr wrap="square" rtlCol="0">
            <a:spAutoFit/>
          </a:bodyPr>
          <a:lstStyle/>
          <a:p>
            <a:r>
              <a:rPr lang="en-US" dirty="0">
                <a:hlinkClick r:id="rId7" action="ppaction://hlinksldjump"/>
              </a:rPr>
              <a:t>3 Economic Indicators</a:t>
            </a:r>
            <a:endParaRPr lang="en-US" dirty="0"/>
          </a:p>
        </p:txBody>
      </p:sp>
      <p:sp>
        <p:nvSpPr>
          <p:cNvPr id="2" name="TextBox 1"/>
          <p:cNvSpPr txBox="1"/>
          <p:nvPr/>
        </p:nvSpPr>
        <p:spPr>
          <a:xfrm>
            <a:off x="220659" y="1406563"/>
            <a:ext cx="484888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three biggest economic indicators used in Macroeconomics are:</a:t>
            </a:r>
          </a:p>
          <a:p>
            <a:pPr marL="742950" lvl="1" indent="-285750">
              <a:buFont typeface="Arial" panose="020B0604020202020204" pitchFamily="34" charset="0"/>
              <a:buChar char="•"/>
            </a:pPr>
            <a:r>
              <a:rPr lang="en-US" sz="2800" dirty="0">
                <a:solidFill>
                  <a:srgbClr val="00B0F0"/>
                </a:solidFill>
              </a:rPr>
              <a:t>Gross Domestic Product </a:t>
            </a:r>
            <a:r>
              <a:rPr lang="en-US" sz="2800" dirty="0"/>
              <a:t>(how big is the economy)</a:t>
            </a:r>
          </a:p>
          <a:p>
            <a:pPr marL="742950" lvl="1" indent="-285750">
              <a:buFont typeface="Arial" panose="020B0604020202020204" pitchFamily="34" charset="0"/>
              <a:buChar char="•"/>
            </a:pPr>
            <a:r>
              <a:rPr lang="en-US" sz="2800" dirty="0">
                <a:solidFill>
                  <a:srgbClr val="00B0F0"/>
                </a:solidFill>
              </a:rPr>
              <a:t>Unemployment</a:t>
            </a:r>
            <a:r>
              <a:rPr lang="en-US" sz="2800" dirty="0"/>
              <a:t> (how many people have jobs)</a:t>
            </a:r>
          </a:p>
          <a:p>
            <a:pPr marL="742950" lvl="1" indent="-285750">
              <a:buFont typeface="Arial" panose="020B0604020202020204" pitchFamily="34" charset="0"/>
              <a:buChar char="•"/>
            </a:pPr>
            <a:r>
              <a:rPr lang="en-US" sz="2800" dirty="0">
                <a:solidFill>
                  <a:srgbClr val="00B0F0"/>
                </a:solidFill>
              </a:rPr>
              <a:t>Inflation </a:t>
            </a:r>
            <a:r>
              <a:rPr lang="en-US" sz="2800" dirty="0"/>
              <a:t>(how stable are the prices of goods and services)</a:t>
            </a:r>
          </a:p>
        </p:txBody>
      </p:sp>
      <p:pic>
        <p:nvPicPr>
          <p:cNvPr id="3" name="Picture 2"/>
          <p:cNvPicPr>
            <a:picLocks noChangeAspect="1"/>
          </p:cNvPicPr>
          <p:nvPr/>
        </p:nvPicPr>
        <p:blipFill>
          <a:blip r:embed="rId8"/>
          <a:stretch>
            <a:fillRect/>
          </a:stretch>
        </p:blipFill>
        <p:spPr>
          <a:xfrm>
            <a:off x="5288280" y="4352019"/>
            <a:ext cx="1982612" cy="1134381"/>
          </a:xfrm>
          <a:prstGeom prst="rect">
            <a:avLst/>
          </a:prstGeom>
        </p:spPr>
      </p:pic>
      <p:pic>
        <p:nvPicPr>
          <p:cNvPr id="4" name="Picture 3"/>
          <p:cNvPicPr>
            <a:picLocks noChangeAspect="1"/>
          </p:cNvPicPr>
          <p:nvPr/>
        </p:nvPicPr>
        <p:blipFill>
          <a:blip r:embed="rId9"/>
          <a:stretch>
            <a:fillRect/>
          </a:stretch>
        </p:blipFill>
        <p:spPr>
          <a:xfrm>
            <a:off x="7611190" y="4385362"/>
            <a:ext cx="1852850" cy="1115862"/>
          </a:xfrm>
          <a:prstGeom prst="rect">
            <a:avLst/>
          </a:prstGeom>
        </p:spPr>
      </p:pic>
      <p:pic>
        <p:nvPicPr>
          <p:cNvPr id="5" name="Picture 4"/>
          <p:cNvPicPr>
            <a:picLocks noChangeAspect="1"/>
          </p:cNvPicPr>
          <p:nvPr/>
        </p:nvPicPr>
        <p:blipFill>
          <a:blip r:embed="rId10"/>
          <a:stretch>
            <a:fillRect/>
          </a:stretch>
        </p:blipFill>
        <p:spPr>
          <a:xfrm>
            <a:off x="10020636" y="4385362"/>
            <a:ext cx="1838582" cy="1181265"/>
          </a:xfrm>
          <a:prstGeom prst="rect">
            <a:avLst/>
          </a:prstGeom>
        </p:spPr>
      </p:pic>
      <p:sp>
        <p:nvSpPr>
          <p:cNvPr id="7" name="TextBox 6"/>
          <p:cNvSpPr txBox="1"/>
          <p:nvPr/>
        </p:nvSpPr>
        <p:spPr>
          <a:xfrm>
            <a:off x="7826479" y="1406563"/>
            <a:ext cx="1258529" cy="523220"/>
          </a:xfrm>
          <a:prstGeom prst="rect">
            <a:avLst/>
          </a:prstGeom>
          <a:solidFill>
            <a:schemeClr val="accent4">
              <a:lumMod val="40000"/>
              <a:lumOff val="60000"/>
            </a:schemeClr>
          </a:solidFill>
        </p:spPr>
        <p:txBody>
          <a:bodyPr wrap="square" rtlCol="0">
            <a:spAutoFit/>
          </a:bodyPr>
          <a:lstStyle/>
          <a:p>
            <a:r>
              <a:rPr lang="en-US" sz="2800" dirty="0"/>
              <a:t>Unit 2</a:t>
            </a:r>
          </a:p>
        </p:txBody>
      </p:sp>
    </p:spTree>
    <p:extLst>
      <p:ext uri="{BB962C8B-B14F-4D97-AF65-F5344CB8AC3E}">
        <p14:creationId xmlns:p14="http://schemas.microsoft.com/office/powerpoint/2010/main" val="167188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 name="Picture 7"/>
          <p:cNvPicPr>
            <a:picLocks noChangeAspect="1"/>
          </p:cNvPicPr>
          <p:nvPr/>
        </p:nvPicPr>
        <p:blipFill>
          <a:blip r:embed="rId2"/>
          <a:stretch>
            <a:fillRect/>
          </a:stretch>
        </p:blipFill>
        <p:spPr>
          <a:xfrm>
            <a:off x="6250173" y="548243"/>
            <a:ext cx="3891354" cy="724001"/>
          </a:xfrm>
          <a:prstGeom prst="rect">
            <a:avLst/>
          </a:prstGeom>
        </p:spPr>
      </p:pic>
      <p:pic>
        <p:nvPicPr>
          <p:cNvPr id="9" name="Picture 8"/>
          <p:cNvPicPr>
            <a:picLocks noChangeAspect="1"/>
          </p:cNvPicPr>
          <p:nvPr/>
        </p:nvPicPr>
        <p:blipFill>
          <a:blip r:embed="rId3"/>
          <a:stretch>
            <a:fillRect/>
          </a:stretch>
        </p:blipFill>
        <p:spPr>
          <a:xfrm>
            <a:off x="6886704" y="548243"/>
            <a:ext cx="1876687" cy="181000"/>
          </a:xfrm>
          <a:prstGeom prst="rect">
            <a:avLst/>
          </a:prstGeom>
        </p:spPr>
      </p:pic>
      <p:pic>
        <p:nvPicPr>
          <p:cNvPr id="10" name="Picture 9"/>
          <p:cNvPicPr>
            <a:picLocks noChangeAspect="1"/>
          </p:cNvPicPr>
          <p:nvPr/>
        </p:nvPicPr>
        <p:blipFill>
          <a:blip r:embed="rId3"/>
          <a:stretch>
            <a:fillRect/>
          </a:stretch>
        </p:blipFill>
        <p:spPr>
          <a:xfrm>
            <a:off x="6886704" y="722239"/>
            <a:ext cx="1876687" cy="181000"/>
          </a:xfrm>
          <a:prstGeom prst="rect">
            <a:avLst/>
          </a:prstGeom>
        </p:spPr>
      </p:pic>
      <p:pic>
        <p:nvPicPr>
          <p:cNvPr id="11" name="Picture 10"/>
          <p:cNvPicPr>
            <a:picLocks noChangeAspect="1"/>
          </p:cNvPicPr>
          <p:nvPr/>
        </p:nvPicPr>
        <p:blipFill>
          <a:blip r:embed="rId3"/>
          <a:stretch>
            <a:fillRect/>
          </a:stretch>
        </p:blipFill>
        <p:spPr>
          <a:xfrm>
            <a:off x="7039104" y="700643"/>
            <a:ext cx="1876687" cy="181000"/>
          </a:xfrm>
          <a:prstGeom prst="rect">
            <a:avLst/>
          </a:prstGeom>
        </p:spPr>
      </p:pic>
      <p:pic>
        <p:nvPicPr>
          <p:cNvPr id="12" name="Picture 11"/>
          <p:cNvPicPr>
            <a:picLocks noChangeAspect="1"/>
          </p:cNvPicPr>
          <p:nvPr/>
        </p:nvPicPr>
        <p:blipFill>
          <a:blip r:embed="rId3"/>
          <a:stretch>
            <a:fillRect/>
          </a:stretch>
        </p:blipFill>
        <p:spPr>
          <a:xfrm>
            <a:off x="7191504" y="853043"/>
            <a:ext cx="1876687" cy="181000"/>
          </a:xfrm>
          <a:prstGeom prst="rect">
            <a:avLst/>
          </a:prstGeom>
        </p:spPr>
      </p:pic>
      <p:pic>
        <p:nvPicPr>
          <p:cNvPr id="13" name="Picture 12"/>
          <p:cNvPicPr>
            <a:picLocks noChangeAspect="1"/>
          </p:cNvPicPr>
          <p:nvPr/>
        </p:nvPicPr>
        <p:blipFill>
          <a:blip r:embed="rId3"/>
          <a:stretch>
            <a:fillRect/>
          </a:stretch>
        </p:blipFill>
        <p:spPr>
          <a:xfrm>
            <a:off x="7343904" y="1005443"/>
            <a:ext cx="1876687" cy="181000"/>
          </a:xfrm>
          <a:prstGeom prst="rect">
            <a:avLst/>
          </a:prstGeom>
        </p:spPr>
      </p:pic>
      <p:pic>
        <p:nvPicPr>
          <p:cNvPr id="14" name="Picture 13"/>
          <p:cNvPicPr>
            <a:picLocks noChangeAspect="1"/>
          </p:cNvPicPr>
          <p:nvPr/>
        </p:nvPicPr>
        <p:blipFill>
          <a:blip r:embed="rId3"/>
          <a:stretch>
            <a:fillRect/>
          </a:stretch>
        </p:blipFill>
        <p:spPr>
          <a:xfrm>
            <a:off x="8594863" y="757843"/>
            <a:ext cx="1876687" cy="181000"/>
          </a:xfrm>
          <a:prstGeom prst="rect">
            <a:avLst/>
          </a:prstGeom>
        </p:spPr>
      </p:pic>
      <p:pic>
        <p:nvPicPr>
          <p:cNvPr id="15" name="Picture 14"/>
          <p:cNvPicPr>
            <a:picLocks noChangeAspect="1"/>
          </p:cNvPicPr>
          <p:nvPr/>
        </p:nvPicPr>
        <p:blipFill>
          <a:blip r:embed="rId3"/>
          <a:stretch>
            <a:fillRect/>
          </a:stretch>
        </p:blipFill>
        <p:spPr>
          <a:xfrm>
            <a:off x="7496304" y="1157843"/>
            <a:ext cx="1876687" cy="181000"/>
          </a:xfrm>
          <a:prstGeom prst="rect">
            <a:avLst/>
          </a:prstGeom>
        </p:spPr>
      </p:pic>
      <p:pic>
        <p:nvPicPr>
          <p:cNvPr id="16" name="Picture 15"/>
          <p:cNvPicPr>
            <a:picLocks noChangeAspect="1"/>
          </p:cNvPicPr>
          <p:nvPr/>
        </p:nvPicPr>
        <p:blipFill>
          <a:blip r:embed="rId3"/>
          <a:stretch>
            <a:fillRect/>
          </a:stretch>
        </p:blipFill>
        <p:spPr>
          <a:xfrm>
            <a:off x="5213852" y="478515"/>
            <a:ext cx="1876687" cy="181000"/>
          </a:xfrm>
          <a:prstGeom prst="rect">
            <a:avLst/>
          </a:prstGeom>
        </p:spPr>
      </p:pic>
      <p:pic>
        <p:nvPicPr>
          <p:cNvPr id="17" name="Picture 16"/>
          <p:cNvPicPr>
            <a:picLocks noChangeAspect="1"/>
          </p:cNvPicPr>
          <p:nvPr/>
        </p:nvPicPr>
        <p:blipFill>
          <a:blip r:embed="rId3"/>
          <a:stretch>
            <a:fillRect/>
          </a:stretch>
        </p:blipFill>
        <p:spPr>
          <a:xfrm>
            <a:off x="7648704" y="1310243"/>
            <a:ext cx="1876687" cy="181000"/>
          </a:xfrm>
          <a:prstGeom prst="rect">
            <a:avLst/>
          </a:prstGeom>
        </p:spPr>
      </p:pic>
      <p:pic>
        <p:nvPicPr>
          <p:cNvPr id="18" name="Picture 17"/>
          <p:cNvPicPr>
            <a:picLocks noChangeAspect="1"/>
          </p:cNvPicPr>
          <p:nvPr/>
        </p:nvPicPr>
        <p:blipFill>
          <a:blip r:embed="rId3"/>
          <a:stretch>
            <a:fillRect/>
          </a:stretch>
        </p:blipFill>
        <p:spPr>
          <a:xfrm>
            <a:off x="5302521" y="705586"/>
            <a:ext cx="1876687" cy="181000"/>
          </a:xfrm>
          <a:prstGeom prst="rect">
            <a:avLst/>
          </a:prstGeom>
        </p:spPr>
      </p:pic>
      <p:pic>
        <p:nvPicPr>
          <p:cNvPr id="19" name="Picture 18"/>
          <p:cNvPicPr>
            <a:picLocks noChangeAspect="1"/>
          </p:cNvPicPr>
          <p:nvPr/>
        </p:nvPicPr>
        <p:blipFill>
          <a:blip r:embed="rId3"/>
          <a:stretch>
            <a:fillRect/>
          </a:stretch>
        </p:blipFill>
        <p:spPr>
          <a:xfrm>
            <a:off x="5238617" y="915293"/>
            <a:ext cx="1876687" cy="181000"/>
          </a:xfrm>
          <a:prstGeom prst="rect">
            <a:avLst/>
          </a:prstGeom>
        </p:spPr>
      </p:pic>
      <p:pic>
        <p:nvPicPr>
          <p:cNvPr id="20" name="Picture 19"/>
          <p:cNvPicPr>
            <a:picLocks noChangeAspect="1"/>
          </p:cNvPicPr>
          <p:nvPr/>
        </p:nvPicPr>
        <p:blipFill>
          <a:blip r:embed="rId3"/>
          <a:stretch>
            <a:fillRect/>
          </a:stretch>
        </p:blipFill>
        <p:spPr>
          <a:xfrm>
            <a:off x="5289594" y="1184216"/>
            <a:ext cx="1876687" cy="181000"/>
          </a:xfrm>
          <a:prstGeom prst="rect">
            <a:avLst/>
          </a:prstGeom>
        </p:spPr>
      </p:pic>
      <p:pic>
        <p:nvPicPr>
          <p:cNvPr id="22" name="Picture 21"/>
          <p:cNvPicPr>
            <a:picLocks noChangeAspect="1"/>
          </p:cNvPicPr>
          <p:nvPr/>
        </p:nvPicPr>
        <p:blipFill>
          <a:blip r:embed="rId4"/>
          <a:stretch>
            <a:fillRect/>
          </a:stretch>
        </p:blipFill>
        <p:spPr>
          <a:xfrm>
            <a:off x="4015206" y="659515"/>
            <a:ext cx="7619681" cy="6001708"/>
          </a:xfrm>
          <a:prstGeom prst="rect">
            <a:avLst/>
          </a:prstGeom>
        </p:spPr>
      </p:pic>
      <p:sp>
        <p:nvSpPr>
          <p:cNvPr id="4" name="TextBox 3"/>
          <p:cNvSpPr txBox="1"/>
          <p:nvPr/>
        </p:nvSpPr>
        <p:spPr>
          <a:xfrm>
            <a:off x="832442" y="2393430"/>
            <a:ext cx="3373798" cy="1569660"/>
          </a:xfrm>
          <a:prstGeom prst="rect">
            <a:avLst/>
          </a:prstGeom>
          <a:noFill/>
        </p:spPr>
        <p:txBody>
          <a:bodyPr wrap="square" rtlCol="0">
            <a:spAutoFit/>
          </a:bodyPr>
          <a:lstStyle/>
          <a:p>
            <a:r>
              <a:rPr lang="en-US" sz="2400" dirty="0"/>
              <a:t>The unemployment rate </a:t>
            </a:r>
            <a:r>
              <a:rPr lang="en-US" sz="2400" dirty="0">
                <a:solidFill>
                  <a:srgbClr val="00B0F0"/>
                </a:solidFill>
              </a:rPr>
              <a:t>doesn’t tell the whole story </a:t>
            </a:r>
            <a:r>
              <a:rPr lang="en-US" sz="2400" dirty="0"/>
              <a:t>about problems with employment.</a:t>
            </a:r>
          </a:p>
        </p:txBody>
      </p:sp>
      <p:pic>
        <p:nvPicPr>
          <p:cNvPr id="7" name="Picture 6"/>
          <p:cNvPicPr>
            <a:picLocks noChangeAspect="1"/>
          </p:cNvPicPr>
          <p:nvPr/>
        </p:nvPicPr>
        <p:blipFill>
          <a:blip r:embed="rId5"/>
          <a:stretch>
            <a:fillRect/>
          </a:stretch>
        </p:blipFill>
        <p:spPr>
          <a:xfrm rot="2829249">
            <a:off x="5126897" y="2350260"/>
            <a:ext cx="924054" cy="333422"/>
          </a:xfrm>
          <a:prstGeom prst="rect">
            <a:avLst/>
          </a:prstGeom>
        </p:spPr>
      </p:pic>
      <p:pic>
        <p:nvPicPr>
          <p:cNvPr id="23" name="Picture 22"/>
          <p:cNvPicPr>
            <a:picLocks noChangeAspect="1"/>
          </p:cNvPicPr>
          <p:nvPr/>
        </p:nvPicPr>
        <p:blipFill>
          <a:blip r:embed="rId6"/>
          <a:stretch>
            <a:fillRect/>
          </a:stretch>
        </p:blipFill>
        <p:spPr>
          <a:xfrm>
            <a:off x="5520451" y="2136046"/>
            <a:ext cx="504895" cy="285790"/>
          </a:xfrm>
          <a:prstGeom prst="rect">
            <a:avLst/>
          </a:prstGeom>
        </p:spPr>
      </p:pic>
      <p:pic>
        <p:nvPicPr>
          <p:cNvPr id="27" name="Picture 26"/>
          <p:cNvPicPr>
            <a:picLocks noChangeAspect="1"/>
          </p:cNvPicPr>
          <p:nvPr/>
        </p:nvPicPr>
        <p:blipFill>
          <a:blip r:embed="rId7"/>
          <a:stretch>
            <a:fillRect/>
          </a:stretch>
        </p:blipFill>
        <p:spPr>
          <a:xfrm rot="880055">
            <a:off x="5334672" y="1687238"/>
            <a:ext cx="1030628" cy="220991"/>
          </a:xfrm>
          <a:prstGeom prst="rect">
            <a:avLst/>
          </a:prstGeom>
        </p:spPr>
      </p:pic>
    </p:spTree>
    <p:extLst>
      <p:ext uri="{BB962C8B-B14F-4D97-AF65-F5344CB8AC3E}">
        <p14:creationId xmlns:p14="http://schemas.microsoft.com/office/powerpoint/2010/main" val="2708021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79" y="137063"/>
            <a:ext cx="6280355" cy="1325563"/>
          </a:xfrm>
          <a:solidFill>
            <a:schemeClr val="bg1"/>
          </a:solidFill>
        </p:spPr>
        <p:txBody>
          <a:bodyPr>
            <a:noAutofit/>
          </a:bodyPr>
          <a:lstStyle/>
          <a:p>
            <a:r>
              <a:rPr lang="en-US" sz="3600" b="1" dirty="0"/>
              <a:t>Problem with Unemployment statistic - Underemployed and Discouraged workers</a:t>
            </a:r>
          </a:p>
        </p:txBody>
      </p:sp>
      <p:sp>
        <p:nvSpPr>
          <p:cNvPr id="3" name="Content Placeholder 2"/>
          <p:cNvSpPr>
            <a:spLocks noGrp="1"/>
          </p:cNvSpPr>
          <p:nvPr>
            <p:ph idx="1"/>
          </p:nvPr>
        </p:nvSpPr>
        <p:spPr>
          <a:xfrm>
            <a:off x="200863" y="1538509"/>
            <a:ext cx="10535082" cy="461665"/>
          </a:xfrm>
        </p:spPr>
        <p:txBody>
          <a:bodyPr>
            <a:normAutofit lnSpcReduction="10000"/>
          </a:bodyPr>
          <a:lstStyle/>
          <a:p>
            <a:r>
              <a:rPr lang="en-US" dirty="0"/>
              <a:t>There are two common criticisms of the unemployment rate:</a:t>
            </a:r>
          </a:p>
          <a:p>
            <a:endParaRPr lang="en-US" dirty="0"/>
          </a:p>
          <a:p>
            <a:endParaRPr lang="en-US" dirty="0"/>
          </a:p>
          <a:p>
            <a:endParaRPr lang="en-US" dirty="0"/>
          </a:p>
          <a:p>
            <a:endParaRPr lang="en-US" dirty="0"/>
          </a:p>
          <a:p>
            <a:endParaRPr lang="en-US" dirty="0"/>
          </a:p>
          <a:p>
            <a:endParaRPr lang="en-US" dirty="0"/>
          </a:p>
          <a:p>
            <a:endParaRPr lang="en-US" dirty="0"/>
          </a:p>
          <a:p>
            <a:pPr lvl="2"/>
            <a:endParaRPr lang="en-US" dirty="0"/>
          </a:p>
        </p:txBody>
      </p:sp>
      <p:pic>
        <p:nvPicPr>
          <p:cNvPr id="4" name="Picture 3"/>
          <p:cNvPicPr>
            <a:picLocks noChangeAspect="1"/>
          </p:cNvPicPr>
          <p:nvPr/>
        </p:nvPicPr>
        <p:blipFill>
          <a:blip r:embed="rId2"/>
          <a:stretch>
            <a:fillRect/>
          </a:stretch>
        </p:blipFill>
        <p:spPr>
          <a:xfrm>
            <a:off x="8373242" y="4146514"/>
            <a:ext cx="2989469" cy="1965188"/>
          </a:xfrm>
          <a:prstGeom prst="rect">
            <a:avLst/>
          </a:prstGeom>
        </p:spPr>
      </p:pic>
      <p:sp>
        <p:nvSpPr>
          <p:cNvPr id="6" name="TextBox 5"/>
          <p:cNvSpPr txBox="1"/>
          <p:nvPr/>
        </p:nvSpPr>
        <p:spPr>
          <a:xfrm>
            <a:off x="6349211" y="61181"/>
            <a:ext cx="5789417" cy="1477328"/>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Discouraged workers – given up searching</a:t>
            </a:r>
          </a:p>
          <a:p>
            <a:r>
              <a:rPr lang="en-AU" dirty="0">
                <a:solidFill>
                  <a:srgbClr val="FF0000"/>
                </a:solidFill>
              </a:rPr>
              <a:t>Underemployed – not enough hours or not using full skills</a:t>
            </a:r>
          </a:p>
          <a:p>
            <a:r>
              <a:rPr lang="en-AU" dirty="0">
                <a:solidFill>
                  <a:srgbClr val="FF0000"/>
                </a:solidFill>
              </a:rPr>
              <a:t>Neither of these count as unemployed but they are jobless/underutilized</a:t>
            </a:r>
          </a:p>
        </p:txBody>
      </p:sp>
      <p:sp>
        <p:nvSpPr>
          <p:cNvPr id="7" name="Rectangle 6"/>
          <p:cNvSpPr/>
          <p:nvPr/>
        </p:nvSpPr>
        <p:spPr>
          <a:xfrm>
            <a:off x="6952023" y="1939266"/>
            <a:ext cx="4410688" cy="2031325"/>
          </a:xfrm>
          <a:prstGeom prst="rect">
            <a:avLst/>
          </a:prstGeom>
          <a:solidFill>
            <a:schemeClr val="accent3">
              <a:lumMod val="20000"/>
              <a:lumOff val="80000"/>
            </a:schemeClr>
          </a:solidFill>
        </p:spPr>
        <p:txBody>
          <a:bodyPr wrap="square">
            <a:spAutoFit/>
          </a:bodyPr>
          <a:lstStyle/>
          <a:p>
            <a:pPr marL="285750" indent="-285750">
              <a:buFont typeface="Wingdings" panose="05000000000000000000" pitchFamily="2" charset="2"/>
              <a:buChar char="v"/>
            </a:pPr>
            <a:r>
              <a:rPr lang="en-US" b="1" u="sng" dirty="0"/>
              <a:t>Discouraged workers</a:t>
            </a:r>
          </a:p>
          <a:p>
            <a:pPr marL="285750" indent="-285750">
              <a:buFont typeface="Arial" panose="020B0604020202020204" pitchFamily="34" charset="0"/>
              <a:buChar char="•"/>
            </a:pPr>
            <a:r>
              <a:rPr lang="en-US" dirty="0"/>
              <a:t>Members of the work force may become tired of not finding employment and may give up the search.</a:t>
            </a:r>
          </a:p>
          <a:p>
            <a:pPr marL="285750" indent="-285750">
              <a:buFont typeface="Arial" panose="020B0604020202020204" pitchFamily="34" charset="0"/>
              <a:buChar char="•"/>
            </a:pPr>
            <a:r>
              <a:rPr lang="en-US" dirty="0"/>
              <a:t>They are technically no longer unemployed because they have to be actively </a:t>
            </a:r>
            <a:r>
              <a:rPr lang="en-US" dirty="0">
                <a:solidFill>
                  <a:srgbClr val="7030A0"/>
                </a:solidFill>
              </a:rPr>
              <a:t>seeking work in the last 4 weeks</a:t>
            </a:r>
            <a:r>
              <a:rPr lang="en-US" dirty="0"/>
              <a:t>*</a:t>
            </a:r>
          </a:p>
        </p:txBody>
      </p:sp>
      <p:sp>
        <p:nvSpPr>
          <p:cNvPr id="8" name="Rectangle 7"/>
          <p:cNvSpPr/>
          <p:nvPr/>
        </p:nvSpPr>
        <p:spPr>
          <a:xfrm>
            <a:off x="341764" y="1939266"/>
            <a:ext cx="5789061" cy="2585323"/>
          </a:xfrm>
          <a:prstGeom prst="rect">
            <a:avLst/>
          </a:prstGeom>
          <a:solidFill>
            <a:schemeClr val="accent4">
              <a:lumMod val="20000"/>
              <a:lumOff val="80000"/>
            </a:schemeClr>
          </a:solidFill>
        </p:spPr>
        <p:txBody>
          <a:bodyPr wrap="square">
            <a:spAutoFit/>
          </a:bodyPr>
          <a:lstStyle/>
          <a:p>
            <a:pPr marL="285750" indent="-285750">
              <a:buFont typeface="Wingdings" panose="05000000000000000000" pitchFamily="2" charset="2"/>
              <a:buChar char="v"/>
            </a:pPr>
            <a:r>
              <a:rPr lang="en-US" b="1" u="sng" dirty="0"/>
              <a:t>Underemployed workers</a:t>
            </a:r>
          </a:p>
          <a:p>
            <a:pPr marL="285750" indent="-285750">
              <a:buFont typeface="Arial" panose="020B0604020202020204" pitchFamily="34" charset="0"/>
              <a:buChar char="•"/>
            </a:pPr>
            <a:r>
              <a:rPr lang="en-US" dirty="0"/>
              <a:t>They are technically </a:t>
            </a:r>
            <a:r>
              <a:rPr lang="en-US" dirty="0">
                <a:solidFill>
                  <a:srgbClr val="00B0F0"/>
                </a:solidFill>
              </a:rPr>
              <a:t>employed but can’t find enough work hours</a:t>
            </a:r>
            <a:r>
              <a:rPr lang="en-US" dirty="0"/>
              <a:t>. </a:t>
            </a:r>
            <a:r>
              <a:rPr lang="en-US" dirty="0" err="1"/>
              <a:t>Eg</a:t>
            </a:r>
            <a:r>
              <a:rPr lang="en-US" dirty="0"/>
              <a:t>. Only working part time when they want a full time job.</a:t>
            </a:r>
          </a:p>
          <a:p>
            <a:pPr marL="285750" indent="-285750">
              <a:buFont typeface="Arial" panose="020B0604020202020204" pitchFamily="34" charset="0"/>
              <a:buChar char="•"/>
            </a:pPr>
            <a:r>
              <a:rPr lang="en-US" dirty="0"/>
              <a:t>They may be </a:t>
            </a:r>
            <a:r>
              <a:rPr lang="en-US" dirty="0">
                <a:solidFill>
                  <a:srgbClr val="00B050"/>
                </a:solidFill>
              </a:rPr>
              <a:t>unable to find a satisfying job </a:t>
            </a:r>
            <a:r>
              <a:rPr lang="en-US" dirty="0"/>
              <a:t>that </a:t>
            </a:r>
            <a:r>
              <a:rPr lang="en-US" dirty="0">
                <a:solidFill>
                  <a:srgbClr val="00B050"/>
                </a:solidFill>
              </a:rPr>
              <a:t>makes full use of their skills </a:t>
            </a:r>
            <a:r>
              <a:rPr lang="en-US" dirty="0"/>
              <a:t>so they are underutilized.</a:t>
            </a:r>
          </a:p>
          <a:p>
            <a:pPr marL="285750" indent="-285750">
              <a:buFont typeface="Arial" panose="020B0604020202020204" pitchFamily="34" charset="0"/>
              <a:buChar char="•"/>
            </a:pPr>
            <a:r>
              <a:rPr lang="en-US" dirty="0" err="1"/>
              <a:t>Eg</a:t>
            </a:r>
            <a:r>
              <a:rPr lang="en-US" dirty="0"/>
              <a:t>. A college graduate can only find part time work as a waiter when they want to work full time work in a field relevant to their qualification.</a:t>
            </a:r>
          </a:p>
        </p:txBody>
      </p:sp>
      <p:sp>
        <p:nvSpPr>
          <p:cNvPr id="9" name="Rectangle 8"/>
          <p:cNvSpPr/>
          <p:nvPr/>
        </p:nvSpPr>
        <p:spPr>
          <a:xfrm>
            <a:off x="4538748" y="4821382"/>
            <a:ext cx="3360885" cy="1754326"/>
          </a:xfrm>
          <a:prstGeom prst="rect">
            <a:avLst/>
          </a:prstGeom>
        </p:spPr>
        <p:txBody>
          <a:bodyPr wrap="square">
            <a:spAutoFit/>
          </a:bodyPr>
          <a:lstStyle/>
          <a:p>
            <a:r>
              <a:rPr lang="en-US" dirty="0"/>
              <a:t>Both of these factors </a:t>
            </a:r>
            <a:r>
              <a:rPr lang="en-US" i="1" u="sng" dirty="0">
                <a:solidFill>
                  <a:srgbClr val="00B0F0"/>
                </a:solidFill>
              </a:rPr>
              <a:t>contribute to the rate of dissatisfaction</a:t>
            </a:r>
            <a:r>
              <a:rPr lang="en-US" dirty="0"/>
              <a:t> and are therefore a problem! However, </a:t>
            </a:r>
            <a:r>
              <a:rPr lang="en-US" i="1" u="sng" dirty="0">
                <a:solidFill>
                  <a:srgbClr val="00B0F0"/>
                </a:solidFill>
              </a:rPr>
              <a:t>neither of these things are measured in the unemployment rate</a:t>
            </a:r>
            <a:r>
              <a:rPr lang="en-US" dirty="0">
                <a:solidFill>
                  <a:srgbClr val="00B0F0"/>
                </a:solidFill>
              </a:rPr>
              <a:t>.</a:t>
            </a:r>
          </a:p>
        </p:txBody>
      </p:sp>
      <p:pic>
        <p:nvPicPr>
          <p:cNvPr id="10" name="Picture 9"/>
          <p:cNvPicPr>
            <a:picLocks noChangeAspect="1"/>
          </p:cNvPicPr>
          <p:nvPr/>
        </p:nvPicPr>
        <p:blipFill>
          <a:blip r:embed="rId3"/>
          <a:stretch>
            <a:fillRect/>
          </a:stretch>
        </p:blipFill>
        <p:spPr>
          <a:xfrm>
            <a:off x="532797" y="4441003"/>
            <a:ext cx="1656078" cy="2282555"/>
          </a:xfrm>
          <a:prstGeom prst="rect">
            <a:avLst/>
          </a:prstGeom>
        </p:spPr>
      </p:pic>
      <p:pic>
        <p:nvPicPr>
          <p:cNvPr id="11" name="Picture 10"/>
          <p:cNvPicPr>
            <a:picLocks noChangeAspect="1"/>
          </p:cNvPicPr>
          <p:nvPr/>
        </p:nvPicPr>
        <p:blipFill>
          <a:blip r:embed="rId4"/>
          <a:stretch>
            <a:fillRect/>
          </a:stretch>
        </p:blipFill>
        <p:spPr>
          <a:xfrm>
            <a:off x="2329776" y="4531755"/>
            <a:ext cx="1726810" cy="1916202"/>
          </a:xfrm>
          <a:prstGeom prst="rect">
            <a:avLst/>
          </a:prstGeom>
        </p:spPr>
      </p:pic>
      <p:pic>
        <p:nvPicPr>
          <p:cNvPr id="12" name="Picture 11"/>
          <p:cNvPicPr>
            <a:picLocks noChangeAspect="1"/>
          </p:cNvPicPr>
          <p:nvPr/>
        </p:nvPicPr>
        <p:blipFill>
          <a:blip r:embed="rId5"/>
          <a:stretch>
            <a:fillRect/>
          </a:stretch>
        </p:blipFill>
        <p:spPr>
          <a:xfrm>
            <a:off x="9835707" y="5129108"/>
            <a:ext cx="1800476" cy="1609950"/>
          </a:xfrm>
          <a:prstGeom prst="rect">
            <a:avLst/>
          </a:prstGeom>
        </p:spPr>
      </p:pic>
    </p:spTree>
    <p:extLst>
      <p:ext uri="{BB962C8B-B14F-4D97-AF65-F5344CB8AC3E}">
        <p14:creationId xmlns:p14="http://schemas.microsoft.com/office/powerpoint/2010/main" val="250495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928552" y="154170"/>
            <a:ext cx="7962960" cy="6412885"/>
          </a:xfrm>
          <a:prstGeom prst="rect">
            <a:avLst/>
          </a:prstGeom>
        </p:spPr>
      </p:pic>
    </p:spTree>
    <p:extLst>
      <p:ext uri="{BB962C8B-B14F-4D97-AF65-F5344CB8AC3E}">
        <p14:creationId xmlns:p14="http://schemas.microsoft.com/office/powerpoint/2010/main" val="2669435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5521036" cy="4351338"/>
          </a:xfrm>
        </p:spPr>
        <p:txBody>
          <a:bodyPr>
            <a:normAutofit fontScale="92500" lnSpcReduction="20000"/>
          </a:bodyPr>
          <a:lstStyle/>
          <a:p>
            <a:r>
              <a:rPr lang="en-US" dirty="0"/>
              <a:t>What is the difference between underemployed and unemployed?</a:t>
            </a:r>
          </a:p>
          <a:p>
            <a:r>
              <a:rPr lang="en-US" dirty="0">
                <a:solidFill>
                  <a:srgbClr val="FF0000"/>
                </a:solidFill>
              </a:rPr>
              <a:t>Underemployed workers – have jobs but want to work more or in better jobs</a:t>
            </a:r>
          </a:p>
          <a:p>
            <a:pPr lvl="1"/>
            <a:r>
              <a:rPr lang="en-US" dirty="0" err="1">
                <a:solidFill>
                  <a:srgbClr val="FF0000"/>
                </a:solidFill>
              </a:rPr>
              <a:t>Eg</a:t>
            </a:r>
            <a:r>
              <a:rPr lang="en-US" dirty="0">
                <a:solidFill>
                  <a:srgbClr val="FF0000"/>
                </a:solidFill>
              </a:rPr>
              <a:t>. A Ph.D. holder who works a very low skilled job.</a:t>
            </a:r>
          </a:p>
          <a:p>
            <a:pPr lvl="1"/>
            <a:r>
              <a:rPr lang="en-US" dirty="0" err="1">
                <a:solidFill>
                  <a:srgbClr val="FF0000"/>
                </a:solidFill>
              </a:rPr>
              <a:t>Eg</a:t>
            </a:r>
            <a:r>
              <a:rPr lang="en-US" dirty="0">
                <a:solidFill>
                  <a:srgbClr val="FF0000"/>
                </a:solidFill>
              </a:rPr>
              <a:t>. A worker who wants to work 40 hours a week but their job will only give them 20 </a:t>
            </a:r>
            <a:r>
              <a:rPr lang="en-US" dirty="0" err="1">
                <a:solidFill>
                  <a:srgbClr val="FF0000"/>
                </a:solidFill>
              </a:rPr>
              <a:t>hrs</a:t>
            </a:r>
            <a:r>
              <a:rPr lang="en-US" dirty="0">
                <a:solidFill>
                  <a:srgbClr val="FF0000"/>
                </a:solidFill>
              </a:rPr>
              <a:t> a week. </a:t>
            </a:r>
          </a:p>
          <a:p>
            <a:r>
              <a:rPr lang="en-US" dirty="0"/>
              <a:t>What is a discouraged worker?</a:t>
            </a:r>
          </a:p>
          <a:p>
            <a:r>
              <a:rPr lang="en-US" dirty="0">
                <a:solidFill>
                  <a:srgbClr val="FF0000"/>
                </a:solidFill>
              </a:rPr>
              <a:t>Discouraged workers – have left the labor force because they have given up looking for a job. </a:t>
            </a:r>
          </a:p>
          <a:p>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6466093" y="1426144"/>
            <a:ext cx="1846634" cy="2146899"/>
          </a:xfrm>
          <a:prstGeom prst="rect">
            <a:avLst/>
          </a:prstGeom>
        </p:spPr>
      </p:pic>
    </p:spTree>
    <p:extLst>
      <p:ext uri="{BB962C8B-B14F-4D97-AF65-F5344CB8AC3E}">
        <p14:creationId xmlns:p14="http://schemas.microsoft.com/office/powerpoint/2010/main" val="421017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8180"/>
          </a:xfrm>
        </p:spPr>
        <p:txBody>
          <a:bodyPr/>
          <a:lstStyle/>
          <a:p>
            <a:r>
              <a:rPr lang="en-AU" dirty="0"/>
              <a:t>Unemployment Equations</a:t>
            </a:r>
          </a:p>
        </p:txBody>
      </p:sp>
      <p:sp>
        <p:nvSpPr>
          <p:cNvPr id="3" name="Content Placeholder 2"/>
          <p:cNvSpPr>
            <a:spLocks noGrp="1"/>
          </p:cNvSpPr>
          <p:nvPr>
            <p:ph idx="1"/>
          </p:nvPr>
        </p:nvSpPr>
        <p:spPr>
          <a:xfrm>
            <a:off x="6535479" y="1206755"/>
            <a:ext cx="5656521" cy="1370384"/>
          </a:xfrm>
          <a:solidFill>
            <a:schemeClr val="accent6">
              <a:lumMod val="20000"/>
              <a:lumOff val="80000"/>
            </a:schemeClr>
          </a:solidFill>
        </p:spPr>
        <p:txBody>
          <a:bodyPr>
            <a:noAutofit/>
          </a:bodyPr>
          <a:lstStyle/>
          <a:p>
            <a:r>
              <a:rPr lang="en-AU" sz="2400" b="1" dirty="0"/>
              <a:t>Unemployment Rate </a:t>
            </a:r>
            <a:r>
              <a:rPr lang="en-US" sz="2400" dirty="0"/>
              <a:t>= unemployed / labor force</a:t>
            </a:r>
          </a:p>
          <a:p>
            <a:r>
              <a:rPr lang="en-US" sz="2000" dirty="0"/>
              <a:t>= unemployed / (employed + unemployed)</a:t>
            </a:r>
          </a:p>
          <a:p>
            <a:endParaRPr lang="en-AU" sz="2400" dirty="0"/>
          </a:p>
          <a:p>
            <a:endParaRPr lang="en-AU" sz="2400" dirty="0"/>
          </a:p>
        </p:txBody>
      </p:sp>
      <p:sp>
        <p:nvSpPr>
          <p:cNvPr id="5" name="Rectangle 4"/>
          <p:cNvSpPr/>
          <p:nvPr/>
        </p:nvSpPr>
        <p:spPr>
          <a:xfrm>
            <a:off x="364708" y="2208028"/>
            <a:ext cx="5865971" cy="1815882"/>
          </a:xfrm>
          <a:prstGeom prst="rect">
            <a:avLst/>
          </a:prstGeom>
          <a:solidFill>
            <a:schemeClr val="accent2">
              <a:lumMod val="20000"/>
              <a:lumOff val="80000"/>
            </a:schemeClr>
          </a:solidFill>
        </p:spPr>
        <p:txBody>
          <a:bodyPr wrap="square">
            <a:spAutoFit/>
          </a:bodyPr>
          <a:lstStyle/>
          <a:p>
            <a:r>
              <a:rPr lang="en-AU" sz="2800" b="1" dirty="0" err="1"/>
              <a:t>Labor</a:t>
            </a:r>
            <a:r>
              <a:rPr lang="en-AU" sz="2800" b="1" dirty="0"/>
              <a:t> Force Participation Rate (LFPR) </a:t>
            </a:r>
            <a:r>
              <a:rPr lang="en-US" sz="2800" dirty="0"/>
              <a:t>= labor force / working age population</a:t>
            </a:r>
          </a:p>
          <a:p>
            <a:r>
              <a:rPr lang="en-US" sz="2800" dirty="0"/>
              <a:t>= (employed + unemployed) / Working age population</a:t>
            </a:r>
          </a:p>
        </p:txBody>
      </p:sp>
      <p:sp>
        <p:nvSpPr>
          <p:cNvPr id="6" name="TextBox 5"/>
          <p:cNvSpPr txBox="1"/>
          <p:nvPr/>
        </p:nvSpPr>
        <p:spPr>
          <a:xfrm>
            <a:off x="256552" y="1452437"/>
            <a:ext cx="6134415" cy="523220"/>
          </a:xfrm>
          <a:prstGeom prst="rect">
            <a:avLst/>
          </a:prstGeom>
          <a:solidFill>
            <a:schemeClr val="accent2">
              <a:lumMod val="40000"/>
              <a:lumOff val="60000"/>
            </a:schemeClr>
          </a:solidFill>
        </p:spPr>
        <p:txBody>
          <a:bodyPr wrap="square" rtlCol="0">
            <a:spAutoFit/>
          </a:bodyPr>
          <a:lstStyle/>
          <a:p>
            <a:r>
              <a:rPr lang="en-AU" sz="2800" b="1" dirty="0" err="1"/>
              <a:t>Labor</a:t>
            </a:r>
            <a:r>
              <a:rPr lang="en-AU" sz="2800" b="1" dirty="0"/>
              <a:t> Force </a:t>
            </a:r>
            <a:r>
              <a:rPr lang="en-AU" sz="2800" dirty="0"/>
              <a:t>= employed + unemployed</a:t>
            </a:r>
          </a:p>
        </p:txBody>
      </p:sp>
      <p:sp>
        <p:nvSpPr>
          <p:cNvPr id="7" name="TextBox 6"/>
          <p:cNvSpPr txBox="1"/>
          <p:nvPr/>
        </p:nvSpPr>
        <p:spPr>
          <a:xfrm>
            <a:off x="6785060" y="2674548"/>
            <a:ext cx="4954772" cy="1846659"/>
          </a:xfrm>
          <a:prstGeom prst="rect">
            <a:avLst/>
          </a:prstGeom>
          <a:solidFill>
            <a:schemeClr val="accent6">
              <a:lumMod val="40000"/>
              <a:lumOff val="60000"/>
            </a:schemeClr>
          </a:solidFill>
        </p:spPr>
        <p:txBody>
          <a:bodyPr wrap="square" rtlCol="0">
            <a:spAutoFit/>
          </a:bodyPr>
          <a:lstStyle/>
          <a:p>
            <a:r>
              <a:rPr lang="en-AU" sz="2400" b="1" dirty="0"/>
              <a:t>Unemployment Rate with MORE discouraged workers</a:t>
            </a:r>
          </a:p>
          <a:p>
            <a:r>
              <a:rPr lang="en-AU" sz="2400" dirty="0"/>
              <a:t>= (Unemployed – X) / (</a:t>
            </a:r>
            <a:r>
              <a:rPr lang="en-AU" sz="2400" dirty="0" err="1"/>
              <a:t>Labor</a:t>
            </a:r>
            <a:r>
              <a:rPr lang="en-AU" sz="2400" dirty="0"/>
              <a:t> force – X)</a:t>
            </a:r>
          </a:p>
          <a:p>
            <a:r>
              <a:rPr lang="en-AU" sz="2400" dirty="0"/>
              <a:t>↓UR </a:t>
            </a:r>
            <a:r>
              <a:rPr lang="en-AU" dirty="0"/>
              <a:t>because top decreases by larger proportion than bottom</a:t>
            </a:r>
          </a:p>
        </p:txBody>
      </p:sp>
      <p:sp>
        <p:nvSpPr>
          <p:cNvPr id="8" name="TextBox 7"/>
          <p:cNvSpPr txBox="1"/>
          <p:nvPr/>
        </p:nvSpPr>
        <p:spPr>
          <a:xfrm>
            <a:off x="6785060" y="4712839"/>
            <a:ext cx="4954772" cy="1846659"/>
          </a:xfrm>
          <a:prstGeom prst="rect">
            <a:avLst/>
          </a:prstGeom>
          <a:solidFill>
            <a:schemeClr val="accent4">
              <a:lumMod val="40000"/>
              <a:lumOff val="60000"/>
            </a:schemeClr>
          </a:solidFill>
        </p:spPr>
        <p:txBody>
          <a:bodyPr wrap="square" rtlCol="0">
            <a:spAutoFit/>
          </a:bodyPr>
          <a:lstStyle/>
          <a:p>
            <a:r>
              <a:rPr lang="en-AU" sz="2000" b="1" dirty="0"/>
              <a:t>Unemployment Rate with LESS discouraged workers who don’t find jobs</a:t>
            </a:r>
          </a:p>
          <a:p>
            <a:r>
              <a:rPr lang="en-AU" sz="2400" dirty="0"/>
              <a:t>= (Unemployed + X) / (</a:t>
            </a:r>
            <a:r>
              <a:rPr lang="en-AU" sz="2400" dirty="0" err="1"/>
              <a:t>Labor</a:t>
            </a:r>
            <a:r>
              <a:rPr lang="en-AU" sz="2400" dirty="0"/>
              <a:t> force + X)</a:t>
            </a:r>
          </a:p>
          <a:p>
            <a:r>
              <a:rPr lang="en-AU" sz="3200" dirty="0"/>
              <a:t>↑UR </a:t>
            </a:r>
            <a:r>
              <a:rPr lang="en-AU" dirty="0"/>
              <a:t>because top increases by larger proportion than bottom</a:t>
            </a:r>
          </a:p>
        </p:txBody>
      </p:sp>
    </p:spTree>
    <p:extLst>
      <p:ext uri="{BB962C8B-B14F-4D97-AF65-F5344CB8AC3E}">
        <p14:creationId xmlns:p14="http://schemas.microsoft.com/office/powerpoint/2010/main" val="36014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8645"/>
          </a:xfrm>
        </p:spPr>
        <p:txBody>
          <a:bodyPr>
            <a:normAutofit fontScale="90000"/>
          </a:bodyPr>
          <a:lstStyle/>
          <a:p>
            <a:r>
              <a:rPr lang="en-AU" dirty="0"/>
              <a:t>Module 12 - Krugman</a:t>
            </a:r>
          </a:p>
        </p:txBody>
      </p:sp>
      <p:pic>
        <p:nvPicPr>
          <p:cNvPr id="4" name="Picture 3"/>
          <p:cNvPicPr>
            <a:picLocks noChangeAspect="1"/>
          </p:cNvPicPr>
          <p:nvPr/>
        </p:nvPicPr>
        <p:blipFill>
          <a:blip r:embed="rId3"/>
          <a:stretch>
            <a:fillRect/>
          </a:stretch>
        </p:blipFill>
        <p:spPr>
          <a:xfrm>
            <a:off x="152038" y="833770"/>
            <a:ext cx="11046639" cy="1502667"/>
          </a:xfrm>
          <a:prstGeom prst="rect">
            <a:avLst/>
          </a:prstGeom>
        </p:spPr>
      </p:pic>
      <p:pic>
        <p:nvPicPr>
          <p:cNvPr id="5" name="Picture 4"/>
          <p:cNvPicPr>
            <a:picLocks noChangeAspect="1"/>
          </p:cNvPicPr>
          <p:nvPr/>
        </p:nvPicPr>
        <p:blipFill>
          <a:blip r:embed="rId4"/>
          <a:stretch>
            <a:fillRect/>
          </a:stretch>
        </p:blipFill>
        <p:spPr>
          <a:xfrm>
            <a:off x="223158" y="2153601"/>
            <a:ext cx="7309608" cy="3034176"/>
          </a:xfrm>
          <a:prstGeom prst="rect">
            <a:avLst/>
          </a:prstGeom>
        </p:spPr>
      </p:pic>
      <p:sp>
        <p:nvSpPr>
          <p:cNvPr id="3" name="Content Placeholder 2"/>
          <p:cNvSpPr>
            <a:spLocks noGrp="1"/>
          </p:cNvSpPr>
          <p:nvPr>
            <p:ph idx="1"/>
          </p:nvPr>
        </p:nvSpPr>
        <p:spPr>
          <a:xfrm>
            <a:off x="7168242" y="1825625"/>
            <a:ext cx="4185557" cy="4351338"/>
          </a:xfrm>
        </p:spPr>
        <p:txBody>
          <a:bodyPr/>
          <a:lstStyle/>
          <a:p>
            <a:r>
              <a:rPr lang="en-AU" dirty="0">
                <a:solidFill>
                  <a:srgbClr val="FF0000"/>
                </a:solidFill>
              </a:rPr>
              <a:t>A) not unemployed. Discouraged.</a:t>
            </a:r>
          </a:p>
          <a:p>
            <a:r>
              <a:rPr lang="en-AU" dirty="0">
                <a:solidFill>
                  <a:srgbClr val="FF0000"/>
                </a:solidFill>
              </a:rPr>
              <a:t>B. Employed.</a:t>
            </a:r>
          </a:p>
          <a:p>
            <a:r>
              <a:rPr lang="en-AU" dirty="0">
                <a:solidFill>
                  <a:srgbClr val="FF0000"/>
                </a:solidFill>
              </a:rPr>
              <a:t>C. Unemployed – because she’s looking for a job.</a:t>
            </a:r>
          </a:p>
          <a:p>
            <a:r>
              <a:rPr lang="en-AU" dirty="0">
                <a:solidFill>
                  <a:srgbClr val="FF0000"/>
                </a:solidFill>
              </a:rPr>
              <a:t>D. Employed but underemployed. </a:t>
            </a:r>
          </a:p>
        </p:txBody>
      </p:sp>
    </p:spTree>
    <p:extLst>
      <p:ext uri="{BB962C8B-B14F-4D97-AF65-F5344CB8AC3E}">
        <p14:creationId xmlns:p14="http://schemas.microsoft.com/office/powerpoint/2010/main" val="406516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5417"/>
          </a:xfrm>
        </p:spPr>
        <p:txBody>
          <a:bodyPr/>
          <a:lstStyle/>
          <a:p>
            <a:r>
              <a:rPr lang="en-AU" dirty="0"/>
              <a:t>Module 12 Krugman</a:t>
            </a:r>
          </a:p>
        </p:txBody>
      </p:sp>
      <p:pic>
        <p:nvPicPr>
          <p:cNvPr id="5" name="Picture 4"/>
          <p:cNvPicPr>
            <a:picLocks noChangeAspect="1"/>
          </p:cNvPicPr>
          <p:nvPr/>
        </p:nvPicPr>
        <p:blipFill>
          <a:blip r:embed="rId2"/>
          <a:stretch>
            <a:fillRect/>
          </a:stretch>
        </p:blipFill>
        <p:spPr>
          <a:xfrm>
            <a:off x="98731" y="1140542"/>
            <a:ext cx="7186971" cy="4079608"/>
          </a:xfrm>
          <a:prstGeom prst="rect">
            <a:avLst/>
          </a:prstGeom>
        </p:spPr>
      </p:pic>
      <p:sp>
        <p:nvSpPr>
          <p:cNvPr id="3" name="Content Placeholder 2"/>
          <p:cNvSpPr>
            <a:spLocks noGrp="1"/>
          </p:cNvSpPr>
          <p:nvPr>
            <p:ph idx="1"/>
          </p:nvPr>
        </p:nvSpPr>
        <p:spPr>
          <a:xfrm>
            <a:off x="7285702" y="1347019"/>
            <a:ext cx="4906298" cy="4829944"/>
          </a:xfrm>
        </p:spPr>
        <p:txBody>
          <a:bodyPr/>
          <a:lstStyle/>
          <a:p>
            <a:pPr marL="514350" indent="-514350">
              <a:buAutoNum type="alphaLcParenR"/>
            </a:pPr>
            <a:r>
              <a:rPr lang="en-AU" dirty="0">
                <a:solidFill>
                  <a:srgbClr val="FF0000"/>
                </a:solidFill>
              </a:rPr>
              <a:t>Employed but underemployed.</a:t>
            </a:r>
          </a:p>
          <a:p>
            <a:pPr marL="514350" indent="-514350">
              <a:buAutoNum type="alphaLcParenR"/>
            </a:pPr>
            <a:r>
              <a:rPr lang="en-AU" dirty="0">
                <a:solidFill>
                  <a:srgbClr val="FF0000"/>
                </a:solidFill>
              </a:rPr>
              <a:t>discouraged worker. (but not unemployed)</a:t>
            </a:r>
          </a:p>
          <a:p>
            <a:pPr marL="514350" indent="-514350">
              <a:buAutoNum type="alphaLcParenR"/>
            </a:pPr>
            <a:r>
              <a:rPr lang="en-AU" dirty="0">
                <a:solidFill>
                  <a:srgbClr val="FF0000"/>
                </a:solidFill>
              </a:rPr>
              <a:t>Employed – no problems.</a:t>
            </a:r>
          </a:p>
          <a:p>
            <a:pPr marL="514350" indent="-514350">
              <a:buAutoNum type="alphaLcParenR"/>
            </a:pPr>
            <a:r>
              <a:rPr lang="en-AU" dirty="0">
                <a:solidFill>
                  <a:srgbClr val="FF0000"/>
                </a:solidFill>
              </a:rPr>
              <a:t>Not unemployed because he isn’t looking for a job.</a:t>
            </a:r>
          </a:p>
        </p:txBody>
      </p:sp>
    </p:spTree>
    <p:extLst>
      <p:ext uri="{BB962C8B-B14F-4D97-AF65-F5344CB8AC3E}">
        <p14:creationId xmlns:p14="http://schemas.microsoft.com/office/powerpoint/2010/main" val="14322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8101"/>
          </a:xfrm>
        </p:spPr>
        <p:txBody>
          <a:bodyPr>
            <a:normAutofit fontScale="90000"/>
          </a:bodyPr>
          <a:lstStyle/>
          <a:p>
            <a:r>
              <a:rPr lang="en-AU" dirty="0"/>
              <a:t>Module 12 Krugman</a:t>
            </a:r>
          </a:p>
        </p:txBody>
      </p:sp>
      <p:sp>
        <p:nvSpPr>
          <p:cNvPr id="3" name="Content Placeholder 2"/>
          <p:cNvSpPr>
            <a:spLocks noGrp="1"/>
          </p:cNvSpPr>
          <p:nvPr>
            <p:ph idx="1"/>
          </p:nvPr>
        </p:nvSpPr>
        <p:spPr/>
        <p:txBody>
          <a:bodyPr/>
          <a:lstStyle/>
          <a:p>
            <a:endParaRPr lang="en-AU" dirty="0"/>
          </a:p>
        </p:txBody>
      </p:sp>
      <p:pic>
        <p:nvPicPr>
          <p:cNvPr id="4" name="Picture 3"/>
          <p:cNvPicPr>
            <a:picLocks noChangeAspect="1"/>
          </p:cNvPicPr>
          <p:nvPr/>
        </p:nvPicPr>
        <p:blipFill>
          <a:blip r:embed="rId2"/>
          <a:stretch>
            <a:fillRect/>
          </a:stretch>
        </p:blipFill>
        <p:spPr>
          <a:xfrm>
            <a:off x="408162" y="983226"/>
            <a:ext cx="9581412" cy="5710003"/>
          </a:xfrm>
          <a:prstGeom prst="rect">
            <a:avLst/>
          </a:prstGeom>
        </p:spPr>
      </p:pic>
      <p:sp>
        <p:nvSpPr>
          <p:cNvPr id="5" name="TextBox 4"/>
          <p:cNvSpPr txBox="1"/>
          <p:nvPr/>
        </p:nvSpPr>
        <p:spPr>
          <a:xfrm>
            <a:off x="3028335" y="2379406"/>
            <a:ext cx="1917291" cy="369332"/>
          </a:xfrm>
          <a:prstGeom prst="rect">
            <a:avLst/>
          </a:prstGeom>
          <a:noFill/>
        </p:spPr>
        <p:txBody>
          <a:bodyPr wrap="square" rtlCol="0">
            <a:spAutoFit/>
          </a:bodyPr>
          <a:lstStyle/>
          <a:p>
            <a:r>
              <a:rPr lang="en-AU" dirty="0">
                <a:solidFill>
                  <a:srgbClr val="FF0000"/>
                </a:solidFill>
              </a:rPr>
              <a:t>Answer: E</a:t>
            </a:r>
          </a:p>
        </p:txBody>
      </p:sp>
      <p:sp>
        <p:nvSpPr>
          <p:cNvPr id="6" name="TextBox 5"/>
          <p:cNvSpPr txBox="1"/>
          <p:nvPr/>
        </p:nvSpPr>
        <p:spPr>
          <a:xfrm>
            <a:off x="2580968" y="5881098"/>
            <a:ext cx="1917291" cy="646331"/>
          </a:xfrm>
          <a:prstGeom prst="rect">
            <a:avLst/>
          </a:prstGeom>
          <a:noFill/>
        </p:spPr>
        <p:txBody>
          <a:bodyPr wrap="square" rtlCol="0">
            <a:spAutoFit/>
          </a:bodyPr>
          <a:lstStyle/>
          <a:p>
            <a:r>
              <a:rPr lang="en-AU" dirty="0">
                <a:solidFill>
                  <a:srgbClr val="FF0000"/>
                </a:solidFill>
              </a:rPr>
              <a:t>Answer: B</a:t>
            </a:r>
          </a:p>
          <a:p>
            <a:r>
              <a:rPr lang="en-AU" dirty="0">
                <a:solidFill>
                  <a:srgbClr val="FF0000"/>
                </a:solidFill>
              </a:rPr>
              <a:t>100/200 = 50%</a:t>
            </a:r>
          </a:p>
        </p:txBody>
      </p:sp>
      <p:sp>
        <p:nvSpPr>
          <p:cNvPr id="7" name="TextBox 6"/>
          <p:cNvSpPr txBox="1"/>
          <p:nvPr/>
        </p:nvSpPr>
        <p:spPr>
          <a:xfrm>
            <a:off x="7511845" y="2425572"/>
            <a:ext cx="1917291" cy="646331"/>
          </a:xfrm>
          <a:prstGeom prst="rect">
            <a:avLst/>
          </a:prstGeom>
          <a:noFill/>
        </p:spPr>
        <p:txBody>
          <a:bodyPr wrap="square" rtlCol="0">
            <a:spAutoFit/>
          </a:bodyPr>
          <a:lstStyle/>
          <a:p>
            <a:r>
              <a:rPr lang="en-AU" dirty="0">
                <a:solidFill>
                  <a:srgbClr val="FF0000"/>
                </a:solidFill>
              </a:rPr>
              <a:t>Answer: A</a:t>
            </a:r>
          </a:p>
          <a:p>
            <a:r>
              <a:rPr lang="en-AU" dirty="0">
                <a:solidFill>
                  <a:srgbClr val="FF0000"/>
                </a:solidFill>
              </a:rPr>
              <a:t>100 – 20 – 70 = 10</a:t>
            </a:r>
          </a:p>
        </p:txBody>
      </p:sp>
      <p:sp>
        <p:nvSpPr>
          <p:cNvPr id="8" name="TextBox 7"/>
          <p:cNvSpPr txBox="1"/>
          <p:nvPr/>
        </p:nvSpPr>
        <p:spPr>
          <a:xfrm>
            <a:off x="7202128" y="3838227"/>
            <a:ext cx="1917291" cy="646331"/>
          </a:xfrm>
          <a:prstGeom prst="rect">
            <a:avLst/>
          </a:prstGeom>
          <a:noFill/>
        </p:spPr>
        <p:txBody>
          <a:bodyPr wrap="square" rtlCol="0">
            <a:spAutoFit/>
          </a:bodyPr>
          <a:lstStyle/>
          <a:p>
            <a:r>
              <a:rPr lang="en-AU" dirty="0">
                <a:solidFill>
                  <a:srgbClr val="FF0000"/>
                </a:solidFill>
              </a:rPr>
              <a:t>Answer: D</a:t>
            </a:r>
          </a:p>
          <a:p>
            <a:r>
              <a:rPr lang="en-AU" dirty="0">
                <a:solidFill>
                  <a:srgbClr val="FF0000"/>
                </a:solidFill>
              </a:rPr>
              <a:t>10/100 = 10%</a:t>
            </a:r>
          </a:p>
        </p:txBody>
      </p:sp>
      <p:sp>
        <p:nvSpPr>
          <p:cNvPr id="9" name="TextBox 8"/>
          <p:cNvSpPr txBox="1"/>
          <p:nvPr/>
        </p:nvSpPr>
        <p:spPr>
          <a:xfrm>
            <a:off x="9460966" y="5382700"/>
            <a:ext cx="1917291" cy="369332"/>
          </a:xfrm>
          <a:prstGeom prst="rect">
            <a:avLst/>
          </a:prstGeom>
          <a:noFill/>
        </p:spPr>
        <p:txBody>
          <a:bodyPr wrap="square" rtlCol="0">
            <a:spAutoFit/>
          </a:bodyPr>
          <a:lstStyle/>
          <a:p>
            <a:r>
              <a:rPr lang="en-AU" dirty="0">
                <a:solidFill>
                  <a:srgbClr val="FF0000"/>
                </a:solidFill>
              </a:rPr>
              <a:t>Answer: B</a:t>
            </a:r>
          </a:p>
        </p:txBody>
      </p:sp>
    </p:spTree>
    <p:extLst>
      <p:ext uri="{BB962C8B-B14F-4D97-AF65-F5344CB8AC3E}">
        <p14:creationId xmlns:p14="http://schemas.microsoft.com/office/powerpoint/2010/main" val="26755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2111219"/>
            <a:ext cx="10515600" cy="4065743"/>
          </a:xfrm>
        </p:spPr>
        <p:txBody>
          <a:bodyPr>
            <a:normAutofit fontScale="77500" lnSpcReduction="20000"/>
          </a:bodyPr>
          <a:lstStyle/>
          <a:p>
            <a:pPr lvl="0"/>
            <a:r>
              <a:rPr lang="en-US" dirty="0"/>
              <a:t>Number of workers in labor force</a:t>
            </a:r>
            <a:endParaRPr lang="en-AU" dirty="0"/>
          </a:p>
          <a:p>
            <a:r>
              <a:rPr lang="en-US" dirty="0">
                <a:solidFill>
                  <a:srgbClr val="FF0000"/>
                </a:solidFill>
              </a:rPr>
              <a:t> Labor force = 900 + 140 + 90 = 1130</a:t>
            </a:r>
            <a:endParaRPr lang="en-AU" dirty="0">
              <a:solidFill>
                <a:srgbClr val="FF0000"/>
              </a:solidFill>
            </a:endParaRPr>
          </a:p>
          <a:p>
            <a:pPr lvl="0"/>
            <a:r>
              <a:rPr lang="en-US" dirty="0"/>
              <a:t>Labor force participation rate</a:t>
            </a:r>
            <a:endParaRPr lang="en-AU" dirty="0"/>
          </a:p>
          <a:p>
            <a:r>
              <a:rPr lang="en-US" dirty="0">
                <a:solidFill>
                  <a:srgbClr val="FF0000"/>
                </a:solidFill>
              </a:rPr>
              <a:t> = labor force / working age population = 1130 / 2000</a:t>
            </a:r>
            <a:r>
              <a:rPr lang="en-AU">
                <a:solidFill>
                  <a:srgbClr val="FF0000"/>
                </a:solidFill>
              </a:rPr>
              <a:t> x 100% = </a:t>
            </a:r>
            <a:r>
              <a:rPr lang="en-AU" dirty="0">
                <a:solidFill>
                  <a:srgbClr val="FF0000"/>
                </a:solidFill>
              </a:rPr>
              <a:t>56.5%</a:t>
            </a:r>
            <a:endParaRPr lang="en-AU" dirty="0"/>
          </a:p>
          <a:p>
            <a:pPr lvl="0"/>
            <a:r>
              <a:rPr lang="en-US" dirty="0"/>
              <a:t>Unemployment rate (show working)</a:t>
            </a:r>
            <a:endParaRPr lang="en-AU" dirty="0"/>
          </a:p>
          <a:p>
            <a:r>
              <a:rPr lang="en-US" dirty="0">
                <a:solidFill>
                  <a:srgbClr val="FF0000"/>
                </a:solidFill>
              </a:rPr>
              <a:t> = unemployed / labor force = 90 / 1130 x 100% = 7.96%</a:t>
            </a:r>
            <a:endParaRPr lang="en-AU" dirty="0">
              <a:solidFill>
                <a:srgbClr val="FF0000"/>
              </a:solidFill>
            </a:endParaRPr>
          </a:p>
          <a:p>
            <a:pPr lvl="0"/>
            <a:r>
              <a:rPr lang="en-US" dirty="0"/>
              <a:t>Assume that 30 of the unemployed now become discouraged workers. What is the new unemployment rate?</a:t>
            </a:r>
          </a:p>
          <a:p>
            <a:r>
              <a:rPr lang="en-US" dirty="0">
                <a:solidFill>
                  <a:srgbClr val="FF0000"/>
                </a:solidFill>
              </a:rPr>
              <a:t>(90-30) / (1130 – 30) x 100% = 5.45%</a:t>
            </a:r>
          </a:p>
          <a:p>
            <a:r>
              <a:rPr lang="en-US" dirty="0"/>
              <a:t>What is misleading about the new unemployment rate?</a:t>
            </a:r>
          </a:p>
          <a:p>
            <a:r>
              <a:rPr lang="en-US" dirty="0">
                <a:solidFill>
                  <a:srgbClr val="FF0000"/>
                </a:solidFill>
              </a:rPr>
              <a:t>It is lower than before, which seems like a good thing, even though the discouraged workers are a negative thing for the economy.</a:t>
            </a:r>
            <a:endParaRPr lang="en-AU" dirty="0">
              <a:solidFill>
                <a:srgbClr val="FF0000"/>
              </a:solidFill>
            </a:endParaRPr>
          </a:p>
          <a:p>
            <a:pPr lvl="0"/>
            <a:endParaRPr lang="en-US" dirty="0"/>
          </a:p>
          <a:p>
            <a:pPr lvl="0"/>
            <a:endParaRPr lang="en-AU" dirty="0"/>
          </a:p>
          <a:p>
            <a:endParaRPr lang="en-AU" dirty="0"/>
          </a:p>
        </p:txBody>
      </p:sp>
      <p:graphicFrame>
        <p:nvGraphicFramePr>
          <p:cNvPr id="5" name="Table 4"/>
          <p:cNvGraphicFramePr>
            <a:graphicFrameLocks noGrp="1"/>
          </p:cNvGraphicFramePr>
          <p:nvPr>
            <p:extLst>
              <p:ext uri="{D42A27DB-BD31-4B8C-83A1-F6EECF244321}">
                <p14:modId xmlns:p14="http://schemas.microsoft.com/office/powerpoint/2010/main" val="3287364155"/>
              </p:ext>
            </p:extLst>
          </p:nvPr>
        </p:nvGraphicFramePr>
        <p:xfrm>
          <a:off x="541491" y="230188"/>
          <a:ext cx="11070406" cy="1746095"/>
        </p:xfrm>
        <a:graphic>
          <a:graphicData uri="http://schemas.openxmlformats.org/drawingml/2006/table">
            <a:tbl>
              <a:tblPr firstRow="1" firstCol="1" bandRow="1">
                <a:tableStyleId>{5C22544A-7EE6-4342-B048-85BDC9FD1C3A}</a:tableStyleId>
              </a:tblPr>
              <a:tblGrid>
                <a:gridCol w="5535203">
                  <a:extLst>
                    <a:ext uri="{9D8B030D-6E8A-4147-A177-3AD203B41FA5}">
                      <a16:colId xmlns:a16="http://schemas.microsoft.com/office/drawing/2014/main" val="1684513503"/>
                    </a:ext>
                  </a:extLst>
                </a:gridCol>
                <a:gridCol w="5535203">
                  <a:extLst>
                    <a:ext uri="{9D8B030D-6E8A-4147-A177-3AD203B41FA5}">
                      <a16:colId xmlns:a16="http://schemas.microsoft.com/office/drawing/2014/main" val="1695249923"/>
                    </a:ext>
                  </a:extLst>
                </a:gridCol>
              </a:tblGrid>
              <a:tr h="349219">
                <a:tc>
                  <a:txBody>
                    <a:bodyPr/>
                    <a:lstStyle/>
                    <a:p>
                      <a:pPr>
                        <a:lnSpc>
                          <a:spcPct val="107000"/>
                        </a:lnSpc>
                        <a:spcAft>
                          <a:spcPts val="0"/>
                        </a:spcAft>
                      </a:pPr>
                      <a:r>
                        <a:rPr lang="en-US" sz="2000">
                          <a:effectLst/>
                        </a:rPr>
                        <a:t>Total Adult Population</a:t>
                      </a:r>
                      <a:endParaRPr lang="en-AU"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sz="2000">
                          <a:effectLst/>
                        </a:rPr>
                        <a:t>2000</a:t>
                      </a:r>
                      <a:endParaRPr lang="en-AU"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654658934"/>
                  </a:ext>
                </a:extLst>
              </a:tr>
              <a:tr h="349219">
                <a:tc>
                  <a:txBody>
                    <a:bodyPr/>
                    <a:lstStyle/>
                    <a:p>
                      <a:pPr>
                        <a:lnSpc>
                          <a:spcPct val="107000"/>
                        </a:lnSpc>
                        <a:spcAft>
                          <a:spcPts val="0"/>
                        </a:spcAft>
                      </a:pPr>
                      <a:r>
                        <a:rPr lang="en-US" sz="2000">
                          <a:effectLst/>
                        </a:rPr>
                        <a:t>Full time workers</a:t>
                      </a:r>
                      <a:endParaRPr lang="en-AU"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900</a:t>
                      </a:r>
                      <a:endParaRPr lang="en-AU"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9368097"/>
                  </a:ext>
                </a:extLst>
              </a:tr>
              <a:tr h="349219">
                <a:tc>
                  <a:txBody>
                    <a:bodyPr/>
                    <a:lstStyle/>
                    <a:p>
                      <a:pPr>
                        <a:lnSpc>
                          <a:spcPct val="107000"/>
                        </a:lnSpc>
                        <a:spcAft>
                          <a:spcPts val="0"/>
                        </a:spcAft>
                      </a:pPr>
                      <a:r>
                        <a:rPr lang="en-US" sz="2000">
                          <a:effectLst/>
                        </a:rPr>
                        <a:t>Part time workers</a:t>
                      </a:r>
                      <a:endParaRPr lang="en-AU"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140</a:t>
                      </a:r>
                      <a:endParaRPr lang="en-AU"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14691062"/>
                  </a:ext>
                </a:extLst>
              </a:tr>
              <a:tr h="349219">
                <a:tc>
                  <a:txBody>
                    <a:bodyPr/>
                    <a:lstStyle/>
                    <a:p>
                      <a:pPr>
                        <a:lnSpc>
                          <a:spcPct val="107000"/>
                        </a:lnSpc>
                        <a:spcAft>
                          <a:spcPts val="0"/>
                        </a:spcAft>
                      </a:pPr>
                      <a:r>
                        <a:rPr lang="en-US" sz="2000">
                          <a:effectLst/>
                        </a:rPr>
                        <a:t>Unemployed</a:t>
                      </a:r>
                      <a:endParaRPr lang="en-AU"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90</a:t>
                      </a:r>
                      <a:endParaRPr lang="en-AU"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21243503"/>
                  </a:ext>
                </a:extLst>
              </a:tr>
              <a:tr h="349219">
                <a:tc>
                  <a:txBody>
                    <a:bodyPr/>
                    <a:lstStyle/>
                    <a:p>
                      <a:pPr>
                        <a:lnSpc>
                          <a:spcPct val="107000"/>
                        </a:lnSpc>
                        <a:spcAft>
                          <a:spcPts val="0"/>
                        </a:spcAft>
                      </a:pPr>
                      <a:r>
                        <a:rPr lang="en-US" sz="2000" dirty="0">
                          <a:effectLst/>
                        </a:rPr>
                        <a:t>Discouraged Workers</a:t>
                      </a:r>
                      <a:endParaRPr lang="en-AU"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latin typeface="+mn-lt"/>
                          <a:ea typeface="+mn-ea"/>
                          <a:cs typeface="+mn-cs"/>
                        </a:rPr>
                        <a:t>30</a:t>
                      </a:r>
                      <a:endParaRPr lang="en-AU"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46253662"/>
                  </a:ext>
                </a:extLst>
              </a:tr>
            </a:tbl>
          </a:graphicData>
        </a:graphic>
      </p:graphicFrame>
    </p:spTree>
    <p:extLst>
      <p:ext uri="{BB962C8B-B14F-4D97-AF65-F5344CB8AC3E}">
        <p14:creationId xmlns:p14="http://schemas.microsoft.com/office/powerpoint/2010/main" val="28384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blipFill>
            <a:blip r:embed="rId2"/>
            <a:tile tx="0" ty="0" sx="100000" sy="100000" flip="none" algn="tl"/>
          </a:blipFill>
        </p:spPr>
        <p:txBody>
          <a:bodyPr/>
          <a:lstStyle/>
          <a:p>
            <a:r>
              <a:rPr lang="en-US" dirty="0"/>
              <a:t>Types of Unemployment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3067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851358" cy="1325563"/>
          </a:xfrm>
        </p:spPr>
        <p:txBody>
          <a:bodyPr/>
          <a:lstStyle/>
          <a:p>
            <a:r>
              <a:rPr lang="en-AU" dirty="0"/>
              <a:t>What is unemployment?</a:t>
            </a:r>
          </a:p>
        </p:txBody>
      </p:sp>
      <p:sp>
        <p:nvSpPr>
          <p:cNvPr id="5" name="Content Placeholder 4"/>
          <p:cNvSpPr>
            <a:spLocks noGrp="1"/>
          </p:cNvSpPr>
          <p:nvPr>
            <p:ph idx="1"/>
          </p:nvPr>
        </p:nvSpPr>
        <p:spPr>
          <a:xfrm>
            <a:off x="838200" y="1825625"/>
            <a:ext cx="5601929" cy="4351338"/>
          </a:xfrm>
        </p:spPr>
        <p:txBody>
          <a:bodyPr>
            <a:normAutofit fontScale="92500"/>
          </a:bodyPr>
          <a:lstStyle/>
          <a:p>
            <a:r>
              <a:rPr lang="en-AU" dirty="0"/>
              <a:t>Most people have an understanding of unemployment already; when people do not have a job. </a:t>
            </a:r>
          </a:p>
          <a:p>
            <a:r>
              <a:rPr lang="en-AU" dirty="0"/>
              <a:t>In this section we will learn a more exact definition for unemployment and terms such as:</a:t>
            </a:r>
          </a:p>
          <a:p>
            <a:pPr lvl="1"/>
            <a:r>
              <a:rPr lang="en-AU" dirty="0"/>
              <a:t>Working Age Population</a:t>
            </a:r>
          </a:p>
          <a:p>
            <a:pPr lvl="1"/>
            <a:r>
              <a:rPr lang="en-AU" dirty="0"/>
              <a:t>The </a:t>
            </a:r>
            <a:r>
              <a:rPr lang="en-AU" dirty="0" err="1"/>
              <a:t>Labor</a:t>
            </a:r>
            <a:r>
              <a:rPr lang="en-AU" dirty="0"/>
              <a:t> Force</a:t>
            </a:r>
          </a:p>
          <a:p>
            <a:pPr lvl="1"/>
            <a:r>
              <a:rPr lang="en-AU" dirty="0"/>
              <a:t>Official definition of unemployment</a:t>
            </a:r>
          </a:p>
          <a:p>
            <a:pPr lvl="1"/>
            <a:r>
              <a:rPr lang="en-AU" dirty="0"/>
              <a:t>Underemployed</a:t>
            </a:r>
          </a:p>
          <a:p>
            <a:pPr lvl="1"/>
            <a:r>
              <a:rPr lang="en-AU" dirty="0"/>
              <a:t>Discouraged Workers</a:t>
            </a:r>
          </a:p>
        </p:txBody>
      </p:sp>
      <p:pic>
        <p:nvPicPr>
          <p:cNvPr id="7" name="Picture 6"/>
          <p:cNvPicPr>
            <a:picLocks noChangeAspect="1"/>
          </p:cNvPicPr>
          <p:nvPr/>
        </p:nvPicPr>
        <p:blipFill>
          <a:blip r:embed="rId2"/>
          <a:stretch>
            <a:fillRect/>
          </a:stretch>
        </p:blipFill>
        <p:spPr>
          <a:xfrm>
            <a:off x="6847891" y="1825625"/>
            <a:ext cx="4309672" cy="3677725"/>
          </a:xfrm>
          <a:prstGeom prst="rect">
            <a:avLst/>
          </a:prstGeom>
        </p:spPr>
      </p:pic>
    </p:spTree>
    <p:extLst>
      <p:ext uri="{BB962C8B-B14F-4D97-AF65-F5344CB8AC3E}">
        <p14:creationId xmlns:p14="http://schemas.microsoft.com/office/powerpoint/2010/main" val="2545484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0755"/>
          </a:xfrm>
        </p:spPr>
        <p:txBody>
          <a:bodyPr/>
          <a:lstStyle/>
          <a:p>
            <a:r>
              <a:rPr lang="en-US" dirty="0"/>
              <a:t>Types of Unemployment</a:t>
            </a:r>
          </a:p>
        </p:txBody>
      </p:sp>
      <p:sp>
        <p:nvSpPr>
          <p:cNvPr id="3" name="Content Placeholder 2"/>
          <p:cNvSpPr>
            <a:spLocks noGrp="1"/>
          </p:cNvSpPr>
          <p:nvPr>
            <p:ph idx="1"/>
          </p:nvPr>
        </p:nvSpPr>
        <p:spPr>
          <a:xfrm>
            <a:off x="1012722" y="1215880"/>
            <a:ext cx="8031895" cy="5099148"/>
          </a:xfrm>
        </p:spPr>
        <p:txBody>
          <a:bodyPr>
            <a:normAutofit fontScale="77500" lnSpcReduction="20000"/>
          </a:bodyPr>
          <a:lstStyle/>
          <a:p>
            <a:pPr marL="0" indent="0">
              <a:buNone/>
            </a:pPr>
            <a:r>
              <a:rPr lang="en-US" dirty="0">
                <a:solidFill>
                  <a:srgbClr val="00B0F0"/>
                </a:solidFill>
              </a:rPr>
              <a:t>Frictional</a:t>
            </a:r>
            <a:r>
              <a:rPr lang="en-US" dirty="0"/>
              <a:t> – people moving between jobs. This unavoidable and not a particularly negative thing because it is not considered long term. </a:t>
            </a:r>
          </a:p>
          <a:p>
            <a:pPr marL="0" indent="0">
              <a:buNone/>
            </a:pPr>
            <a:r>
              <a:rPr lang="en-US" dirty="0">
                <a:solidFill>
                  <a:srgbClr val="00B0F0"/>
                </a:solidFill>
              </a:rPr>
              <a:t>Structural</a:t>
            </a:r>
            <a:r>
              <a:rPr lang="en-US" dirty="0"/>
              <a:t> – there is a long term imbalance between people’s skills and the jobs available. Either firms can’t find the right people or people can’t find the right jobs. </a:t>
            </a:r>
            <a:r>
              <a:rPr lang="en-US" dirty="0" err="1"/>
              <a:t>Eg</a:t>
            </a:r>
            <a:r>
              <a:rPr lang="en-US" dirty="0"/>
              <a:t>. A factory closes down in a town and many people lose their jobs. </a:t>
            </a:r>
            <a:r>
              <a:rPr lang="en-US" dirty="0">
                <a:hlinkClick r:id="rId2"/>
              </a:rPr>
              <a:t>Link</a:t>
            </a:r>
            <a:endParaRPr lang="en-US" dirty="0"/>
          </a:p>
          <a:p>
            <a:pPr marL="0" indent="0">
              <a:buNone/>
            </a:pPr>
            <a:r>
              <a:rPr lang="en-US" dirty="0"/>
              <a:t>	Note: Some people argue that the minimum wage (a form of price control), contributes to structural unemployment.</a:t>
            </a:r>
          </a:p>
          <a:p>
            <a:pPr marL="0" indent="0">
              <a:buNone/>
            </a:pPr>
            <a:r>
              <a:rPr lang="en-US" dirty="0">
                <a:solidFill>
                  <a:srgbClr val="00B0F0"/>
                </a:solidFill>
              </a:rPr>
              <a:t>	Technological</a:t>
            </a:r>
            <a:r>
              <a:rPr lang="en-US" dirty="0"/>
              <a:t> – could be classed as a type of structural 	unemployment. Involves the loss of jobs due to technology. </a:t>
            </a:r>
            <a:r>
              <a:rPr lang="en-US" dirty="0" err="1"/>
              <a:t>Eg</a:t>
            </a:r>
            <a:r>
              <a:rPr lang="en-US" dirty="0"/>
              <a:t>. Bank 	tellers replaced by ATMs and Electronic Funds Transfer.</a:t>
            </a:r>
          </a:p>
          <a:p>
            <a:pPr marL="0" indent="0">
              <a:buNone/>
            </a:pPr>
            <a:r>
              <a:rPr lang="en-US" dirty="0">
                <a:solidFill>
                  <a:srgbClr val="00B0F0"/>
                </a:solidFill>
              </a:rPr>
              <a:t>	Seasonal</a:t>
            </a:r>
            <a:r>
              <a:rPr lang="en-US" dirty="0"/>
              <a:t> – </a:t>
            </a:r>
            <a:r>
              <a:rPr lang="en-US" dirty="0" err="1"/>
              <a:t>Eg</a:t>
            </a:r>
            <a:r>
              <a:rPr lang="en-US" dirty="0"/>
              <a:t>. A ski instructor only works in winter. An ice cream vendor only sells in summer.</a:t>
            </a:r>
          </a:p>
          <a:p>
            <a:pPr marL="0" indent="0">
              <a:buNone/>
            </a:pPr>
            <a:r>
              <a:rPr lang="en-US" dirty="0">
                <a:solidFill>
                  <a:srgbClr val="00B0F0"/>
                </a:solidFill>
              </a:rPr>
              <a:t>Cyclical</a:t>
            </a:r>
            <a:r>
              <a:rPr lang="en-US" dirty="0"/>
              <a:t> – when the economy slows down there are less job opportunities. </a:t>
            </a:r>
            <a:r>
              <a:rPr lang="en-US" dirty="0" err="1"/>
              <a:t>Eg</a:t>
            </a:r>
            <a:r>
              <a:rPr lang="en-US" dirty="0"/>
              <a:t>. The present COVID induced recession. </a:t>
            </a:r>
            <a:r>
              <a:rPr lang="en-US" dirty="0">
                <a:hlinkClick r:id="rId3"/>
              </a:rPr>
              <a:t>Link</a:t>
            </a:r>
            <a:endParaRPr lang="en-US" dirty="0"/>
          </a:p>
          <a:p>
            <a:pPr marL="0" indent="0">
              <a:buNone/>
            </a:pPr>
            <a:r>
              <a:rPr lang="en-US" dirty="0"/>
              <a:t>The opposite is also true for when the economy enters a prosperity phase; there will be more jobs.</a:t>
            </a:r>
          </a:p>
          <a:p>
            <a:pPr marL="0" indent="0">
              <a:buNone/>
            </a:pPr>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9228169" y="1690687"/>
            <a:ext cx="2826527" cy="2280811"/>
          </a:xfrm>
          <a:prstGeom prst="rect">
            <a:avLst/>
          </a:prstGeom>
        </p:spPr>
      </p:pic>
      <p:sp>
        <p:nvSpPr>
          <p:cNvPr id="5" name="TextBox 4"/>
          <p:cNvSpPr txBox="1"/>
          <p:nvPr/>
        </p:nvSpPr>
        <p:spPr>
          <a:xfrm>
            <a:off x="7396350" y="4234245"/>
            <a:ext cx="990600" cy="381000"/>
          </a:xfrm>
          <a:prstGeom prst="rect">
            <a:avLst/>
          </a:prstGeom>
          <a:noFill/>
        </p:spPr>
        <p:txBody>
          <a:bodyPr wrap="square" rtlCol="0">
            <a:spAutoFit/>
          </a:bodyPr>
          <a:lstStyle/>
          <a:p>
            <a:r>
              <a:rPr lang="en-US" dirty="0">
                <a:hlinkClick r:id="rId5"/>
              </a:rPr>
              <a:t>Link</a:t>
            </a:r>
            <a:endParaRPr lang="en-US" dirty="0"/>
          </a:p>
        </p:txBody>
      </p:sp>
      <p:pic>
        <p:nvPicPr>
          <p:cNvPr id="6" name="Picture 5"/>
          <p:cNvPicPr>
            <a:picLocks noChangeAspect="1"/>
          </p:cNvPicPr>
          <p:nvPr/>
        </p:nvPicPr>
        <p:blipFill>
          <a:blip r:embed="rId6"/>
          <a:stretch>
            <a:fillRect/>
          </a:stretch>
        </p:blipFill>
        <p:spPr>
          <a:xfrm>
            <a:off x="9369083" y="4446305"/>
            <a:ext cx="2436898" cy="1729411"/>
          </a:xfrm>
          <a:prstGeom prst="rect">
            <a:avLst/>
          </a:prstGeom>
        </p:spPr>
      </p:pic>
      <p:sp>
        <p:nvSpPr>
          <p:cNvPr id="7" name="Oval 6">
            <a:hlinkClick r:id="rId7" action="ppaction://hlinksldjump"/>
          </p:cNvPr>
          <p:cNvSpPr/>
          <p:nvPr/>
        </p:nvSpPr>
        <p:spPr>
          <a:xfrm>
            <a:off x="737230" y="1200848"/>
            <a:ext cx="275492" cy="252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8" action="ppaction://hlinksldjump"/>
          </p:cNvPr>
          <p:cNvSpPr/>
          <p:nvPr/>
        </p:nvSpPr>
        <p:spPr>
          <a:xfrm>
            <a:off x="719362" y="1819305"/>
            <a:ext cx="275492" cy="252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9" action="ppaction://hlinksldjump"/>
          </p:cNvPr>
          <p:cNvSpPr/>
          <p:nvPr/>
        </p:nvSpPr>
        <p:spPr>
          <a:xfrm>
            <a:off x="734061" y="5149592"/>
            <a:ext cx="275492" cy="252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0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729" y="256970"/>
            <a:ext cx="10515600" cy="1325563"/>
          </a:xfrm>
        </p:spPr>
        <p:txBody>
          <a:bodyPr/>
          <a:lstStyle/>
          <a:p>
            <a:r>
              <a:rPr lang="en-AU" dirty="0"/>
              <a:t>Frictional Unemployment</a:t>
            </a:r>
          </a:p>
        </p:txBody>
      </p:sp>
      <p:sp>
        <p:nvSpPr>
          <p:cNvPr id="3" name="Content Placeholder 2"/>
          <p:cNvSpPr>
            <a:spLocks noGrp="1"/>
          </p:cNvSpPr>
          <p:nvPr>
            <p:ph idx="1"/>
          </p:nvPr>
        </p:nvSpPr>
        <p:spPr>
          <a:xfrm>
            <a:off x="405580" y="1582533"/>
            <a:ext cx="5936226" cy="4351338"/>
          </a:xfrm>
        </p:spPr>
        <p:txBody>
          <a:bodyPr>
            <a:normAutofit fontScale="85000" lnSpcReduction="20000"/>
          </a:bodyPr>
          <a:lstStyle/>
          <a:p>
            <a:r>
              <a:rPr lang="en-GB" dirty="0">
                <a:solidFill>
                  <a:srgbClr val="00B0F0"/>
                </a:solidFill>
              </a:rPr>
              <a:t>Frictional unemployment </a:t>
            </a:r>
            <a:r>
              <a:rPr lang="en-GB" dirty="0"/>
              <a:t>is also referred to as </a:t>
            </a:r>
            <a:r>
              <a:rPr lang="en-GB" dirty="0">
                <a:solidFill>
                  <a:srgbClr val="00B0F0"/>
                </a:solidFill>
              </a:rPr>
              <a:t>search unemployment </a:t>
            </a:r>
            <a:r>
              <a:rPr lang="en-GB" dirty="0"/>
              <a:t>and </a:t>
            </a:r>
            <a:r>
              <a:rPr lang="en-GB" dirty="0">
                <a:solidFill>
                  <a:srgbClr val="00B0F0"/>
                </a:solidFill>
              </a:rPr>
              <a:t>wait unemployment</a:t>
            </a:r>
            <a:r>
              <a:rPr lang="en-GB" dirty="0"/>
              <a:t>. </a:t>
            </a:r>
          </a:p>
          <a:p>
            <a:r>
              <a:rPr lang="en-GB" dirty="0"/>
              <a:t>Some of the individuals who are not working may be in a </a:t>
            </a:r>
            <a:r>
              <a:rPr lang="en-GB" dirty="0">
                <a:solidFill>
                  <a:srgbClr val="00B0F0"/>
                </a:solidFill>
              </a:rPr>
              <a:t>transitional stage between two jobs</a:t>
            </a:r>
            <a:r>
              <a:rPr lang="en-GB" dirty="0"/>
              <a:t>. For example, an individual may be waiting to join a new job where he/she has been hired or relocated. </a:t>
            </a:r>
          </a:p>
          <a:p>
            <a:r>
              <a:rPr lang="en-GB" dirty="0"/>
              <a:t>This type of unemployment is inevitable, since at any point in time, some individuals might be changing their jobs and it is virtually impossible to not have a few days or weeks before you start the new job.</a:t>
            </a:r>
          </a:p>
          <a:p>
            <a:r>
              <a:rPr lang="en-GB" dirty="0">
                <a:solidFill>
                  <a:srgbClr val="00B0F0"/>
                </a:solidFill>
              </a:rPr>
              <a:t>These individuals have a great chance of finding a job</a:t>
            </a:r>
            <a:r>
              <a:rPr lang="en-GB" dirty="0"/>
              <a:t> and so it is not serious.</a:t>
            </a:r>
          </a:p>
        </p:txBody>
      </p:sp>
      <p:pic>
        <p:nvPicPr>
          <p:cNvPr id="5" name="Picture 4"/>
          <p:cNvPicPr>
            <a:picLocks noChangeAspect="1"/>
          </p:cNvPicPr>
          <p:nvPr/>
        </p:nvPicPr>
        <p:blipFill>
          <a:blip r:embed="rId2"/>
          <a:stretch>
            <a:fillRect/>
          </a:stretch>
        </p:blipFill>
        <p:spPr>
          <a:xfrm>
            <a:off x="8959290" y="4765313"/>
            <a:ext cx="2996736" cy="1878023"/>
          </a:xfrm>
          <a:prstGeom prst="rect">
            <a:avLst/>
          </a:prstGeom>
        </p:spPr>
      </p:pic>
      <p:pic>
        <p:nvPicPr>
          <p:cNvPr id="6" name="Picture 5"/>
          <p:cNvPicPr>
            <a:picLocks noChangeAspect="1"/>
          </p:cNvPicPr>
          <p:nvPr/>
        </p:nvPicPr>
        <p:blipFill>
          <a:blip r:embed="rId3"/>
          <a:stretch>
            <a:fillRect/>
          </a:stretch>
        </p:blipFill>
        <p:spPr>
          <a:xfrm>
            <a:off x="6761670" y="416223"/>
            <a:ext cx="2772394" cy="1933687"/>
          </a:xfrm>
          <a:prstGeom prst="rect">
            <a:avLst/>
          </a:prstGeom>
        </p:spPr>
      </p:pic>
      <p:sp>
        <p:nvSpPr>
          <p:cNvPr id="7" name="TextBox 6"/>
          <p:cNvSpPr txBox="1"/>
          <p:nvPr/>
        </p:nvSpPr>
        <p:spPr>
          <a:xfrm>
            <a:off x="9625781" y="535030"/>
            <a:ext cx="2566219" cy="769441"/>
          </a:xfrm>
          <a:prstGeom prst="rect">
            <a:avLst/>
          </a:prstGeom>
          <a:noFill/>
        </p:spPr>
        <p:txBody>
          <a:bodyPr wrap="square" rtlCol="0">
            <a:spAutoFit/>
          </a:bodyPr>
          <a:lstStyle/>
          <a:p>
            <a:r>
              <a:rPr lang="en-AU" sz="4400" dirty="0"/>
              <a:t>Job 1</a:t>
            </a:r>
          </a:p>
        </p:txBody>
      </p:sp>
      <p:sp>
        <p:nvSpPr>
          <p:cNvPr id="8" name="TextBox 7"/>
          <p:cNvSpPr txBox="1"/>
          <p:nvPr/>
        </p:nvSpPr>
        <p:spPr>
          <a:xfrm>
            <a:off x="7231626" y="5451986"/>
            <a:ext cx="2566219" cy="769441"/>
          </a:xfrm>
          <a:prstGeom prst="rect">
            <a:avLst/>
          </a:prstGeom>
          <a:noFill/>
        </p:spPr>
        <p:txBody>
          <a:bodyPr wrap="square" rtlCol="0">
            <a:spAutoFit/>
          </a:bodyPr>
          <a:lstStyle/>
          <a:p>
            <a:r>
              <a:rPr lang="en-AU" sz="4400" dirty="0"/>
              <a:t>Job 2</a:t>
            </a:r>
          </a:p>
        </p:txBody>
      </p:sp>
      <p:sp>
        <p:nvSpPr>
          <p:cNvPr id="9" name="Right Arrow 8"/>
          <p:cNvSpPr/>
          <p:nvPr/>
        </p:nvSpPr>
        <p:spPr>
          <a:xfrm rot="3617618">
            <a:off x="7867471" y="3172495"/>
            <a:ext cx="2358665" cy="9047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9625780" y="2743200"/>
            <a:ext cx="2330245" cy="1200329"/>
          </a:xfrm>
          <a:prstGeom prst="rect">
            <a:avLst/>
          </a:prstGeom>
          <a:noFill/>
        </p:spPr>
        <p:txBody>
          <a:bodyPr wrap="square" rtlCol="0">
            <a:spAutoFit/>
          </a:bodyPr>
          <a:lstStyle/>
          <a:p>
            <a:r>
              <a:rPr lang="en-AU" dirty="0" err="1"/>
              <a:t>Eg</a:t>
            </a:r>
            <a:r>
              <a:rPr lang="en-AU" dirty="0"/>
              <a:t>. 2 weeks in between </a:t>
            </a:r>
          </a:p>
          <a:p>
            <a:r>
              <a:rPr lang="en-AU" dirty="0"/>
              <a:t>= frictional unemployment</a:t>
            </a:r>
          </a:p>
        </p:txBody>
      </p:sp>
      <p:sp>
        <p:nvSpPr>
          <p:cNvPr id="4" name="TextBox 3"/>
          <p:cNvSpPr txBox="1"/>
          <p:nvPr/>
        </p:nvSpPr>
        <p:spPr>
          <a:xfrm>
            <a:off x="61546" y="0"/>
            <a:ext cx="1107831" cy="307777"/>
          </a:xfrm>
          <a:prstGeom prst="rect">
            <a:avLst/>
          </a:prstGeom>
          <a:noFill/>
        </p:spPr>
        <p:txBody>
          <a:bodyPr wrap="square" rtlCol="0">
            <a:spAutoFit/>
          </a:bodyPr>
          <a:lstStyle/>
          <a:p>
            <a:r>
              <a:rPr lang="en-US" sz="1400" dirty="0">
                <a:hlinkClick r:id="rId4" action="ppaction://hlinksldjump"/>
              </a:rPr>
              <a:t>Home</a:t>
            </a:r>
            <a:endParaRPr lang="en-US" sz="1400" dirty="0"/>
          </a:p>
        </p:txBody>
      </p:sp>
    </p:spTree>
    <p:extLst>
      <p:ext uri="{BB962C8B-B14F-4D97-AF65-F5344CB8AC3E}">
        <p14:creationId xmlns:p14="http://schemas.microsoft.com/office/powerpoint/2010/main" val="18581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4578"/>
          </a:xfrm>
        </p:spPr>
        <p:txBody>
          <a:bodyPr/>
          <a:lstStyle/>
          <a:p>
            <a:r>
              <a:rPr lang="en-AU" dirty="0"/>
              <a:t>Structural Unemployment</a:t>
            </a:r>
          </a:p>
        </p:txBody>
      </p:sp>
      <p:sp>
        <p:nvSpPr>
          <p:cNvPr id="3" name="Content Placeholder 2"/>
          <p:cNvSpPr>
            <a:spLocks noGrp="1"/>
          </p:cNvSpPr>
          <p:nvPr>
            <p:ph idx="1"/>
          </p:nvPr>
        </p:nvSpPr>
        <p:spPr>
          <a:xfrm>
            <a:off x="257498" y="1189704"/>
            <a:ext cx="6752902" cy="1824429"/>
          </a:xfrm>
        </p:spPr>
        <p:txBody>
          <a:bodyPr>
            <a:noAutofit/>
          </a:bodyPr>
          <a:lstStyle/>
          <a:p>
            <a:r>
              <a:rPr lang="en-GB" sz="2000" dirty="0"/>
              <a:t>Structural unemployment occurs due to </a:t>
            </a:r>
            <a:r>
              <a:rPr lang="en-GB" sz="2000" dirty="0">
                <a:solidFill>
                  <a:srgbClr val="00B0F0"/>
                </a:solidFill>
              </a:rPr>
              <a:t>a mismatch between the jobs and the workers</a:t>
            </a:r>
            <a:r>
              <a:rPr lang="en-GB" sz="2000" dirty="0"/>
              <a:t>. This means that the available workers will be incompatible with the structure of the job. </a:t>
            </a:r>
          </a:p>
          <a:p>
            <a:r>
              <a:rPr lang="en-GB" sz="2000" dirty="0"/>
              <a:t>Government training programs can sometimes help workers to get the skills they need and find </a:t>
            </a:r>
            <a:r>
              <a:rPr lang="en-GB" sz="2000" dirty="0" err="1"/>
              <a:t>jos.</a:t>
            </a:r>
            <a:endParaRPr lang="en-GB" sz="2000" dirty="0"/>
          </a:p>
        </p:txBody>
      </p:sp>
      <p:sp>
        <p:nvSpPr>
          <p:cNvPr id="4" name="Rectangle 3"/>
          <p:cNvSpPr/>
          <p:nvPr/>
        </p:nvSpPr>
        <p:spPr>
          <a:xfrm>
            <a:off x="509366" y="3245740"/>
            <a:ext cx="6335798" cy="3447098"/>
          </a:xfrm>
          <a:prstGeom prst="rect">
            <a:avLst/>
          </a:prstGeom>
          <a:solidFill>
            <a:schemeClr val="accent1">
              <a:lumMod val="40000"/>
              <a:lumOff val="60000"/>
            </a:schemeClr>
          </a:solidFill>
        </p:spPr>
        <p:txBody>
          <a:bodyPr wrap="square">
            <a:spAutoFit/>
          </a:bodyPr>
          <a:lstStyle/>
          <a:p>
            <a:r>
              <a:rPr lang="en-GB" sz="2000" b="1" dirty="0"/>
              <a:t>Some Causes:</a:t>
            </a:r>
          </a:p>
          <a:p>
            <a:pPr marL="285750" indent="-285750">
              <a:buFont typeface="Arial" panose="020B0604020202020204" pitchFamily="34" charset="0"/>
              <a:buChar char="•"/>
            </a:pPr>
            <a:r>
              <a:rPr lang="en-GB" b="1" dirty="0"/>
              <a:t>Decline of certain industries.</a:t>
            </a:r>
          </a:p>
          <a:p>
            <a:pPr marL="742950" lvl="1" indent="-285750">
              <a:buFont typeface="Arial" panose="020B0604020202020204" pitchFamily="34" charset="0"/>
              <a:buChar char="•"/>
            </a:pPr>
            <a:r>
              <a:rPr lang="en-GB" dirty="0"/>
              <a:t>For example, many manufacturing jobs in developed countries have been moved to countries with lower wages. This has caused some amount of structural unemployment in these countries. </a:t>
            </a:r>
            <a:r>
              <a:rPr lang="en-GB" dirty="0" err="1"/>
              <a:t>Eg</a:t>
            </a:r>
            <a:r>
              <a:rPr lang="en-GB" dirty="0"/>
              <a:t>. US cloth making jobs.</a:t>
            </a:r>
          </a:p>
          <a:p>
            <a:pPr marL="285750" indent="-285750">
              <a:buFont typeface="Arial" panose="020B0604020202020204" pitchFamily="34" charset="0"/>
              <a:buChar char="•"/>
            </a:pPr>
            <a:r>
              <a:rPr lang="en-GB" b="1" dirty="0"/>
              <a:t>Technology.</a:t>
            </a:r>
          </a:p>
          <a:p>
            <a:pPr marL="742950" lvl="1" indent="-285750">
              <a:buFont typeface="Arial" panose="020B0604020202020204" pitchFamily="34" charset="0"/>
              <a:buChar char="•"/>
            </a:pPr>
            <a:r>
              <a:rPr lang="en-GB" dirty="0"/>
              <a:t>For example, certain jobs might become obsolete due to technological advances. </a:t>
            </a:r>
            <a:r>
              <a:rPr lang="en-GB" dirty="0" err="1"/>
              <a:t>Eg</a:t>
            </a:r>
            <a:r>
              <a:rPr lang="en-GB" dirty="0"/>
              <a:t>. Many bank workers were replaced with ATM machines. Many drivers in the future will be replaced by self driving cars.</a:t>
            </a:r>
          </a:p>
        </p:txBody>
      </p:sp>
      <p:pic>
        <p:nvPicPr>
          <p:cNvPr id="5" name="Picture 4"/>
          <p:cNvPicPr>
            <a:picLocks noChangeAspect="1"/>
          </p:cNvPicPr>
          <p:nvPr/>
        </p:nvPicPr>
        <p:blipFill>
          <a:blip r:embed="rId2"/>
          <a:stretch>
            <a:fillRect/>
          </a:stretch>
        </p:blipFill>
        <p:spPr>
          <a:xfrm>
            <a:off x="7559962" y="4255768"/>
            <a:ext cx="3793838" cy="2045115"/>
          </a:xfrm>
          <a:prstGeom prst="rect">
            <a:avLst/>
          </a:prstGeom>
        </p:spPr>
      </p:pic>
      <p:pic>
        <p:nvPicPr>
          <p:cNvPr id="6" name="Picture 5"/>
          <p:cNvPicPr>
            <a:picLocks noChangeAspect="1"/>
          </p:cNvPicPr>
          <p:nvPr/>
        </p:nvPicPr>
        <p:blipFill>
          <a:blip r:embed="rId3"/>
          <a:stretch>
            <a:fillRect/>
          </a:stretch>
        </p:blipFill>
        <p:spPr>
          <a:xfrm>
            <a:off x="9269406" y="1711701"/>
            <a:ext cx="2999410" cy="1594371"/>
          </a:xfrm>
          <a:prstGeom prst="rect">
            <a:avLst/>
          </a:prstGeom>
        </p:spPr>
      </p:pic>
      <p:sp>
        <p:nvSpPr>
          <p:cNvPr id="7" name="TextBox 6"/>
          <p:cNvSpPr txBox="1"/>
          <p:nvPr/>
        </p:nvSpPr>
        <p:spPr>
          <a:xfrm>
            <a:off x="7432155" y="3245740"/>
            <a:ext cx="4562168" cy="923330"/>
          </a:xfrm>
          <a:prstGeom prst="rect">
            <a:avLst/>
          </a:prstGeom>
          <a:noFill/>
        </p:spPr>
        <p:txBody>
          <a:bodyPr wrap="square" rtlCol="0">
            <a:spAutoFit/>
          </a:bodyPr>
          <a:lstStyle/>
          <a:p>
            <a:r>
              <a:rPr lang="en-AU" dirty="0"/>
              <a:t>An abandoned factory in the ‘rust belt’ of the US, where many manufacturing jobs have disappeared.</a:t>
            </a:r>
          </a:p>
        </p:txBody>
      </p:sp>
      <p:sp>
        <p:nvSpPr>
          <p:cNvPr id="8" name="TextBox 7"/>
          <p:cNvSpPr txBox="1"/>
          <p:nvPr/>
        </p:nvSpPr>
        <p:spPr>
          <a:xfrm>
            <a:off x="61546" y="0"/>
            <a:ext cx="1107831" cy="307777"/>
          </a:xfrm>
          <a:prstGeom prst="rect">
            <a:avLst/>
          </a:prstGeom>
          <a:noFill/>
        </p:spPr>
        <p:txBody>
          <a:bodyPr wrap="square" rtlCol="0">
            <a:spAutoFit/>
          </a:bodyPr>
          <a:lstStyle/>
          <a:p>
            <a:r>
              <a:rPr lang="en-US" sz="1400" dirty="0">
                <a:hlinkClick r:id="rId4" action="ppaction://hlinksldjump"/>
              </a:rPr>
              <a:t>Home</a:t>
            </a:r>
            <a:endParaRPr lang="en-US" sz="1400" dirty="0"/>
          </a:p>
        </p:txBody>
      </p:sp>
      <p:pic>
        <p:nvPicPr>
          <p:cNvPr id="1026" name="Picture 2" descr="Rust Belt - Simple English Wikipedia, the free encyclo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155" y="365126"/>
            <a:ext cx="2954408" cy="19309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32155" y="5900449"/>
            <a:ext cx="4562168" cy="923330"/>
          </a:xfrm>
          <a:prstGeom prst="rect">
            <a:avLst/>
          </a:prstGeom>
          <a:noFill/>
        </p:spPr>
        <p:txBody>
          <a:bodyPr wrap="square" rtlCol="0">
            <a:spAutoFit/>
          </a:bodyPr>
          <a:lstStyle/>
          <a:p>
            <a:r>
              <a:rPr lang="en-AU" dirty="0"/>
              <a:t>Some jobs have already been replaced by technology and this trend will only increase with advanced robotics and AI.</a:t>
            </a:r>
          </a:p>
        </p:txBody>
      </p:sp>
    </p:spTree>
    <p:extLst>
      <p:ext uri="{BB962C8B-B14F-4D97-AF65-F5344CB8AC3E}">
        <p14:creationId xmlns:p14="http://schemas.microsoft.com/office/powerpoint/2010/main" val="25255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7094"/>
          </a:xfrm>
        </p:spPr>
        <p:txBody>
          <a:bodyPr>
            <a:normAutofit fontScale="90000"/>
          </a:bodyPr>
          <a:lstStyle/>
          <a:p>
            <a:r>
              <a:rPr lang="en-AU" dirty="0"/>
              <a:t>More Structural Unemployment Causes</a:t>
            </a:r>
          </a:p>
        </p:txBody>
      </p:sp>
      <p:sp>
        <p:nvSpPr>
          <p:cNvPr id="3" name="Content Placeholder 2"/>
          <p:cNvSpPr>
            <a:spLocks noGrp="1"/>
          </p:cNvSpPr>
          <p:nvPr>
            <p:ph idx="1"/>
          </p:nvPr>
        </p:nvSpPr>
        <p:spPr>
          <a:xfrm>
            <a:off x="710381" y="1363509"/>
            <a:ext cx="4667865" cy="4351338"/>
          </a:xfrm>
          <a:solidFill>
            <a:schemeClr val="accent1">
              <a:lumMod val="40000"/>
              <a:lumOff val="60000"/>
            </a:schemeClr>
          </a:solidFill>
        </p:spPr>
        <p:txBody>
          <a:bodyPr/>
          <a:lstStyle/>
          <a:p>
            <a:pPr marL="0" indent="0">
              <a:buNone/>
            </a:pPr>
            <a:r>
              <a:rPr lang="en-AU" b="1" dirty="0"/>
              <a:t>Minimum Wage</a:t>
            </a:r>
          </a:p>
          <a:p>
            <a:r>
              <a:rPr lang="en-AU" dirty="0"/>
              <a:t>Minimum wage pushes up the price of </a:t>
            </a:r>
            <a:r>
              <a:rPr lang="en-AU" dirty="0" err="1"/>
              <a:t>labor</a:t>
            </a:r>
            <a:r>
              <a:rPr lang="en-AU" dirty="0"/>
              <a:t> which can cause businesses to </a:t>
            </a:r>
            <a:r>
              <a:rPr lang="en-AU" u="sng" dirty="0"/>
              <a:t>hire less workers</a:t>
            </a:r>
            <a:r>
              <a:rPr lang="en-AU" dirty="0"/>
              <a:t>, contributing to structural unemployment.</a:t>
            </a:r>
          </a:p>
        </p:txBody>
      </p:sp>
      <p:sp>
        <p:nvSpPr>
          <p:cNvPr id="4" name="Content Placeholder 2"/>
          <p:cNvSpPr txBox="1">
            <a:spLocks/>
          </p:cNvSpPr>
          <p:nvPr/>
        </p:nvSpPr>
        <p:spPr>
          <a:xfrm>
            <a:off x="6037006" y="1363509"/>
            <a:ext cx="5584723" cy="2864362"/>
          </a:xfrm>
          <a:prstGeom prst="rect">
            <a:avLst/>
          </a:prstGeom>
          <a:solidFill>
            <a:schemeClr val="accent4">
              <a:lumMod val="40000"/>
              <a:lumOff val="6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t>Trade Unions/Collective Bargaining</a:t>
            </a:r>
          </a:p>
          <a:p>
            <a:r>
              <a:rPr lang="en-AU" dirty="0"/>
              <a:t>Workers can sometimes form groups to ask for better conditions and higher wages. This also makes businesses </a:t>
            </a:r>
            <a:r>
              <a:rPr lang="en-AU" u="sng" dirty="0"/>
              <a:t>less willing to hire</a:t>
            </a:r>
            <a:r>
              <a:rPr lang="en-AU" dirty="0"/>
              <a:t>.</a:t>
            </a:r>
          </a:p>
          <a:p>
            <a:r>
              <a:rPr lang="en-AU" dirty="0"/>
              <a:t> This can also contribute to structural unemployment.</a:t>
            </a:r>
          </a:p>
        </p:txBody>
      </p:sp>
      <p:pic>
        <p:nvPicPr>
          <p:cNvPr id="5" name="Picture 4"/>
          <p:cNvPicPr>
            <a:picLocks noChangeAspect="1"/>
          </p:cNvPicPr>
          <p:nvPr/>
        </p:nvPicPr>
        <p:blipFill>
          <a:blip r:embed="rId2"/>
          <a:stretch>
            <a:fillRect/>
          </a:stretch>
        </p:blipFill>
        <p:spPr>
          <a:xfrm>
            <a:off x="9152437" y="4348474"/>
            <a:ext cx="2362530" cy="2152950"/>
          </a:xfrm>
          <a:prstGeom prst="rect">
            <a:avLst/>
          </a:prstGeom>
        </p:spPr>
      </p:pic>
      <p:pic>
        <p:nvPicPr>
          <p:cNvPr id="6" name="Picture 5"/>
          <p:cNvPicPr>
            <a:picLocks noChangeAspect="1"/>
          </p:cNvPicPr>
          <p:nvPr/>
        </p:nvPicPr>
        <p:blipFill>
          <a:blip r:embed="rId3"/>
          <a:stretch>
            <a:fillRect/>
          </a:stretch>
        </p:blipFill>
        <p:spPr>
          <a:xfrm>
            <a:off x="2110715" y="4072210"/>
            <a:ext cx="3267531" cy="2429214"/>
          </a:xfrm>
          <a:prstGeom prst="rect">
            <a:avLst/>
          </a:prstGeom>
        </p:spPr>
      </p:pic>
    </p:spTree>
    <p:extLst>
      <p:ext uri="{BB962C8B-B14F-4D97-AF65-F5344CB8AC3E}">
        <p14:creationId xmlns:p14="http://schemas.microsoft.com/office/powerpoint/2010/main" val="259451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Seasonal Unemployment</a:t>
            </a:r>
          </a:p>
        </p:txBody>
      </p:sp>
      <p:sp>
        <p:nvSpPr>
          <p:cNvPr id="3" name="Content Placeholder 2"/>
          <p:cNvSpPr>
            <a:spLocks noGrp="1"/>
          </p:cNvSpPr>
          <p:nvPr>
            <p:ph idx="1"/>
          </p:nvPr>
        </p:nvSpPr>
        <p:spPr>
          <a:xfrm>
            <a:off x="486281" y="1669102"/>
            <a:ext cx="6064045" cy="4142556"/>
          </a:xfrm>
        </p:spPr>
        <p:txBody>
          <a:bodyPr/>
          <a:lstStyle/>
          <a:p>
            <a:r>
              <a:rPr lang="en-GB" dirty="0"/>
              <a:t>Seasonal unemployment results from the </a:t>
            </a:r>
            <a:r>
              <a:rPr lang="en-GB" dirty="0">
                <a:solidFill>
                  <a:srgbClr val="00B0F0"/>
                </a:solidFill>
              </a:rPr>
              <a:t>change in demand due to seasonal factors</a:t>
            </a:r>
            <a:r>
              <a:rPr lang="en-GB" dirty="0"/>
              <a:t>.</a:t>
            </a:r>
          </a:p>
          <a:p>
            <a:r>
              <a:rPr lang="en-GB" dirty="0"/>
              <a:t>The demand for specific products, such as ski equipment, ice-cream, winter jackets, hotel rooms, varies according to seasons. </a:t>
            </a:r>
          </a:p>
          <a:p>
            <a:r>
              <a:rPr lang="en-GB" dirty="0"/>
              <a:t>More or less people will be hired depending on the time of year.</a:t>
            </a:r>
          </a:p>
        </p:txBody>
      </p:sp>
      <p:pic>
        <p:nvPicPr>
          <p:cNvPr id="4" name="Picture 3"/>
          <p:cNvPicPr>
            <a:picLocks noChangeAspect="1"/>
          </p:cNvPicPr>
          <p:nvPr/>
        </p:nvPicPr>
        <p:blipFill>
          <a:blip r:embed="rId2"/>
          <a:stretch>
            <a:fillRect/>
          </a:stretch>
        </p:blipFill>
        <p:spPr>
          <a:xfrm>
            <a:off x="7294475" y="1191828"/>
            <a:ext cx="4499734" cy="3193359"/>
          </a:xfrm>
          <a:prstGeom prst="rect">
            <a:avLst/>
          </a:prstGeom>
        </p:spPr>
      </p:pic>
      <p:sp>
        <p:nvSpPr>
          <p:cNvPr id="5" name="TextBox 4"/>
          <p:cNvSpPr txBox="1"/>
          <p:nvPr/>
        </p:nvSpPr>
        <p:spPr>
          <a:xfrm>
            <a:off x="6990735" y="4611329"/>
            <a:ext cx="4945626" cy="1200329"/>
          </a:xfrm>
          <a:prstGeom prst="rect">
            <a:avLst/>
          </a:prstGeom>
          <a:noFill/>
        </p:spPr>
        <p:txBody>
          <a:bodyPr wrap="square" rtlCol="0">
            <a:spAutoFit/>
          </a:bodyPr>
          <a:lstStyle/>
          <a:p>
            <a:r>
              <a:rPr lang="en-AU" dirty="0"/>
              <a:t>As the ice melts and summer arrives, what will happen to the number of people employed as ski instructors as well hotel workers near the ski slopes etc.</a:t>
            </a:r>
          </a:p>
        </p:txBody>
      </p:sp>
      <p:sp>
        <p:nvSpPr>
          <p:cNvPr id="6" name="TextBox 5"/>
          <p:cNvSpPr txBox="1"/>
          <p:nvPr/>
        </p:nvSpPr>
        <p:spPr>
          <a:xfrm>
            <a:off x="61546" y="0"/>
            <a:ext cx="1107831" cy="307777"/>
          </a:xfrm>
          <a:prstGeom prst="rect">
            <a:avLst/>
          </a:prstGeom>
          <a:noFill/>
        </p:spPr>
        <p:txBody>
          <a:bodyPr wrap="square" rtlCol="0">
            <a:spAutoFit/>
          </a:bodyPr>
          <a:lstStyle/>
          <a:p>
            <a:r>
              <a:rPr lang="en-US" sz="1400" dirty="0">
                <a:hlinkClick r:id="rId3" action="ppaction://hlinksldjump"/>
              </a:rPr>
              <a:t>Home</a:t>
            </a:r>
            <a:endParaRPr lang="en-US" sz="1400" dirty="0"/>
          </a:p>
        </p:txBody>
      </p:sp>
    </p:spTree>
    <p:extLst>
      <p:ext uri="{BB962C8B-B14F-4D97-AF65-F5344CB8AC3E}">
        <p14:creationId xmlns:p14="http://schemas.microsoft.com/office/powerpoint/2010/main" val="41248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60"/>
            <a:ext cx="13570575" cy="661430"/>
          </a:xfrm>
        </p:spPr>
        <p:txBody>
          <a:bodyPr>
            <a:normAutofit/>
          </a:bodyPr>
          <a:lstStyle/>
          <a:p>
            <a:r>
              <a:rPr lang="en-US" sz="3600" dirty="0"/>
              <a:t>Cyclical Unemployment – The Business Cycle and Unemployment</a:t>
            </a:r>
          </a:p>
        </p:txBody>
      </p:sp>
      <p:sp>
        <p:nvSpPr>
          <p:cNvPr id="3" name="Content Placeholder 2"/>
          <p:cNvSpPr>
            <a:spLocks noGrp="1"/>
          </p:cNvSpPr>
          <p:nvPr>
            <p:ph idx="1"/>
          </p:nvPr>
        </p:nvSpPr>
        <p:spPr>
          <a:xfrm>
            <a:off x="177800" y="820990"/>
            <a:ext cx="9595465" cy="1833720"/>
          </a:xfrm>
        </p:spPr>
        <p:txBody>
          <a:bodyPr/>
          <a:lstStyle/>
          <a:p>
            <a:r>
              <a:rPr lang="en-US" dirty="0"/>
              <a:t>Cyclical unemployment is </a:t>
            </a:r>
            <a:r>
              <a:rPr lang="en-US" dirty="0">
                <a:solidFill>
                  <a:srgbClr val="7030A0"/>
                </a:solidFill>
              </a:rPr>
              <a:t>unemployment connected to the business cycle</a:t>
            </a:r>
            <a:r>
              <a:rPr lang="en-US" dirty="0"/>
              <a:t>. </a:t>
            </a:r>
          </a:p>
          <a:p>
            <a:pPr lvl="1"/>
            <a:r>
              <a:rPr lang="en-US" dirty="0">
                <a:solidFill>
                  <a:srgbClr val="00B0F0"/>
                </a:solidFill>
              </a:rPr>
              <a:t>Increases</a:t>
            </a:r>
            <a:r>
              <a:rPr lang="en-US" dirty="0"/>
              <a:t> in periods of </a:t>
            </a:r>
            <a:r>
              <a:rPr lang="en-US" dirty="0">
                <a:solidFill>
                  <a:srgbClr val="00B0F0"/>
                </a:solidFill>
              </a:rPr>
              <a:t>economic</a:t>
            </a:r>
            <a:r>
              <a:rPr lang="en-US" dirty="0"/>
              <a:t> </a:t>
            </a:r>
            <a:r>
              <a:rPr lang="en-US" dirty="0">
                <a:solidFill>
                  <a:srgbClr val="00B0F0"/>
                </a:solidFill>
              </a:rPr>
              <a:t>contraction</a:t>
            </a:r>
          </a:p>
          <a:p>
            <a:pPr lvl="1"/>
            <a:r>
              <a:rPr lang="en-US" dirty="0">
                <a:solidFill>
                  <a:srgbClr val="00B050"/>
                </a:solidFill>
              </a:rPr>
              <a:t>Decreases</a:t>
            </a:r>
            <a:r>
              <a:rPr lang="en-US" dirty="0"/>
              <a:t> in period of </a:t>
            </a:r>
            <a:r>
              <a:rPr lang="en-US" dirty="0">
                <a:solidFill>
                  <a:srgbClr val="00B050"/>
                </a:solidFill>
              </a:rPr>
              <a:t>economic</a:t>
            </a:r>
            <a:r>
              <a:rPr lang="en-US" dirty="0"/>
              <a:t> </a:t>
            </a:r>
            <a:r>
              <a:rPr lang="en-US" dirty="0">
                <a:solidFill>
                  <a:srgbClr val="00B050"/>
                </a:solidFill>
              </a:rPr>
              <a:t>expansion</a:t>
            </a:r>
          </a:p>
        </p:txBody>
      </p:sp>
      <p:pic>
        <p:nvPicPr>
          <p:cNvPr id="4" name="Picture 3"/>
          <p:cNvPicPr>
            <a:picLocks noChangeAspect="1"/>
          </p:cNvPicPr>
          <p:nvPr/>
        </p:nvPicPr>
        <p:blipFill>
          <a:blip r:embed="rId2"/>
          <a:stretch>
            <a:fillRect/>
          </a:stretch>
        </p:blipFill>
        <p:spPr>
          <a:xfrm>
            <a:off x="-33731" y="2569304"/>
            <a:ext cx="9882022" cy="4288696"/>
          </a:xfrm>
          <a:prstGeom prst="rect">
            <a:avLst/>
          </a:prstGeom>
        </p:spPr>
      </p:pic>
      <p:pic>
        <p:nvPicPr>
          <p:cNvPr id="10" name="Picture 9"/>
          <p:cNvPicPr>
            <a:picLocks noChangeAspect="1"/>
          </p:cNvPicPr>
          <p:nvPr/>
        </p:nvPicPr>
        <p:blipFill>
          <a:blip r:embed="rId3"/>
          <a:stretch>
            <a:fillRect/>
          </a:stretch>
        </p:blipFill>
        <p:spPr>
          <a:xfrm>
            <a:off x="8800548" y="2322135"/>
            <a:ext cx="1812698" cy="1261704"/>
          </a:xfrm>
          <a:prstGeom prst="rect">
            <a:avLst/>
          </a:prstGeom>
        </p:spPr>
      </p:pic>
      <p:sp>
        <p:nvSpPr>
          <p:cNvPr id="14" name="Rectangle 13"/>
          <p:cNvSpPr/>
          <p:nvPr/>
        </p:nvSpPr>
        <p:spPr>
          <a:xfrm>
            <a:off x="3346174" y="2899458"/>
            <a:ext cx="2272306" cy="3379421"/>
          </a:xfrm>
          <a:prstGeom prst="rect">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5618480" y="2899458"/>
            <a:ext cx="2272306" cy="3379421"/>
          </a:xfrm>
          <a:prstGeom prst="rect">
            <a:avLst/>
          </a:prstGeom>
          <a:solidFill>
            <a:srgbClr val="00B05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1388669" y="2899458"/>
            <a:ext cx="1930338" cy="3379421"/>
          </a:xfrm>
          <a:prstGeom prst="rect">
            <a:avLst/>
          </a:prstGeom>
          <a:solidFill>
            <a:srgbClr val="00B05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3505200" y="4925858"/>
            <a:ext cx="1930400" cy="923330"/>
          </a:xfrm>
          <a:prstGeom prst="rect">
            <a:avLst/>
          </a:prstGeom>
          <a:noFill/>
        </p:spPr>
        <p:txBody>
          <a:bodyPr wrap="square" rtlCol="0">
            <a:spAutoFit/>
          </a:bodyPr>
          <a:lstStyle/>
          <a:p>
            <a:r>
              <a:rPr lang="en-AU" dirty="0"/>
              <a:t>Unemployment Increases</a:t>
            </a:r>
          </a:p>
          <a:p>
            <a:r>
              <a:rPr lang="en-AU" dirty="0"/>
              <a:t>(less jobs)</a:t>
            </a:r>
          </a:p>
        </p:txBody>
      </p:sp>
      <p:sp>
        <p:nvSpPr>
          <p:cNvPr id="18" name="TextBox 17"/>
          <p:cNvSpPr txBox="1"/>
          <p:nvPr/>
        </p:nvSpPr>
        <p:spPr>
          <a:xfrm>
            <a:off x="1723276" y="5161280"/>
            <a:ext cx="1687171" cy="861774"/>
          </a:xfrm>
          <a:prstGeom prst="rect">
            <a:avLst/>
          </a:prstGeom>
          <a:noFill/>
        </p:spPr>
        <p:txBody>
          <a:bodyPr wrap="square" rtlCol="0">
            <a:spAutoFit/>
          </a:bodyPr>
          <a:lstStyle/>
          <a:p>
            <a:r>
              <a:rPr lang="en-AU" sz="1600" dirty="0"/>
              <a:t>Unemployment decreases</a:t>
            </a:r>
          </a:p>
          <a:p>
            <a:r>
              <a:rPr lang="en-AU" sz="1600" dirty="0"/>
              <a:t>(more jobs)</a:t>
            </a:r>
          </a:p>
        </p:txBody>
      </p:sp>
      <p:sp>
        <p:nvSpPr>
          <p:cNvPr id="19" name="TextBox 18"/>
          <p:cNvSpPr txBox="1"/>
          <p:nvPr/>
        </p:nvSpPr>
        <p:spPr>
          <a:xfrm>
            <a:off x="6754633" y="4468427"/>
            <a:ext cx="1700852" cy="923330"/>
          </a:xfrm>
          <a:prstGeom prst="rect">
            <a:avLst/>
          </a:prstGeom>
          <a:noFill/>
        </p:spPr>
        <p:txBody>
          <a:bodyPr wrap="square" rtlCol="0">
            <a:spAutoFit/>
          </a:bodyPr>
          <a:lstStyle/>
          <a:p>
            <a:r>
              <a:rPr lang="en-AU" dirty="0"/>
              <a:t>Unemployment decreases</a:t>
            </a:r>
          </a:p>
          <a:p>
            <a:r>
              <a:rPr lang="en-AU" dirty="0"/>
              <a:t>(more jobs)</a:t>
            </a:r>
          </a:p>
        </p:txBody>
      </p:sp>
      <p:pic>
        <p:nvPicPr>
          <p:cNvPr id="5" name="Picture 4"/>
          <p:cNvPicPr>
            <a:picLocks noChangeAspect="1"/>
          </p:cNvPicPr>
          <p:nvPr/>
        </p:nvPicPr>
        <p:blipFill>
          <a:blip r:embed="rId4"/>
          <a:stretch>
            <a:fillRect/>
          </a:stretch>
        </p:blipFill>
        <p:spPr>
          <a:xfrm>
            <a:off x="8390171" y="1348135"/>
            <a:ext cx="3247437" cy="1551323"/>
          </a:xfrm>
          <a:prstGeom prst="rect">
            <a:avLst/>
          </a:prstGeom>
        </p:spPr>
      </p:pic>
      <p:sp>
        <p:nvSpPr>
          <p:cNvPr id="6" name="TextBox 5"/>
          <p:cNvSpPr txBox="1"/>
          <p:nvPr/>
        </p:nvSpPr>
        <p:spPr>
          <a:xfrm>
            <a:off x="9419303" y="3126658"/>
            <a:ext cx="2458065" cy="923330"/>
          </a:xfrm>
          <a:prstGeom prst="rect">
            <a:avLst/>
          </a:prstGeom>
          <a:noFill/>
        </p:spPr>
        <p:txBody>
          <a:bodyPr wrap="square" rtlCol="0">
            <a:spAutoFit/>
          </a:bodyPr>
          <a:lstStyle/>
          <a:p>
            <a:r>
              <a:rPr lang="en-AU" dirty="0"/>
              <a:t>Unemployment during the Great Depression spiked to record levels.</a:t>
            </a:r>
          </a:p>
        </p:txBody>
      </p:sp>
      <p:sp>
        <p:nvSpPr>
          <p:cNvPr id="20" name="TextBox 19"/>
          <p:cNvSpPr txBox="1"/>
          <p:nvPr/>
        </p:nvSpPr>
        <p:spPr>
          <a:xfrm>
            <a:off x="61546" y="0"/>
            <a:ext cx="1107831" cy="307777"/>
          </a:xfrm>
          <a:prstGeom prst="rect">
            <a:avLst/>
          </a:prstGeom>
          <a:noFill/>
        </p:spPr>
        <p:txBody>
          <a:bodyPr wrap="square" rtlCol="0">
            <a:spAutoFit/>
          </a:bodyPr>
          <a:lstStyle/>
          <a:p>
            <a:r>
              <a:rPr lang="en-US" sz="1400" dirty="0">
                <a:hlinkClick r:id="rId5" action="ppaction://hlinksldjump"/>
              </a:rPr>
              <a:t>Home</a:t>
            </a:r>
            <a:endParaRPr lang="en-US" sz="1400" dirty="0"/>
          </a:p>
        </p:txBody>
      </p:sp>
    </p:spTree>
    <p:extLst>
      <p:ext uri="{BB962C8B-B14F-4D97-AF65-F5344CB8AC3E}">
        <p14:creationId xmlns:p14="http://schemas.microsoft.com/office/powerpoint/2010/main" val="321482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What are three types of unemployment? Explain each briefly.</a:t>
            </a:r>
          </a:p>
          <a:p>
            <a:r>
              <a:rPr lang="en-US" dirty="0">
                <a:solidFill>
                  <a:srgbClr val="FF0000"/>
                </a:solidFill>
              </a:rPr>
              <a:t>Cyclical – the economy is in a recession and there are less jobs available.</a:t>
            </a:r>
          </a:p>
          <a:p>
            <a:r>
              <a:rPr lang="en-US" dirty="0">
                <a:solidFill>
                  <a:srgbClr val="FF0000"/>
                </a:solidFill>
              </a:rPr>
              <a:t>Frictional – workers are moving between jobs and will not be unemployed for long.</a:t>
            </a:r>
          </a:p>
          <a:p>
            <a:r>
              <a:rPr lang="en-US" dirty="0">
                <a:solidFill>
                  <a:srgbClr val="FF0000"/>
                </a:solidFill>
              </a:rPr>
              <a:t>Structural – there is a long term discrepancy between skills and the jobs available. </a:t>
            </a:r>
            <a:r>
              <a:rPr lang="en-US" dirty="0" err="1">
                <a:solidFill>
                  <a:srgbClr val="FF0000"/>
                </a:solidFill>
              </a:rPr>
              <a:t>Eg</a:t>
            </a:r>
            <a:r>
              <a:rPr lang="en-US" dirty="0">
                <a:solidFill>
                  <a:srgbClr val="FF0000"/>
                </a:solidFill>
              </a:rPr>
              <a:t>. someone has truck driving skills but there are no truck driving jobs available</a:t>
            </a:r>
          </a:p>
          <a:p>
            <a:endParaRPr lang="en-US" dirty="0"/>
          </a:p>
        </p:txBody>
      </p:sp>
    </p:spTree>
    <p:extLst>
      <p:ext uri="{BB962C8B-B14F-4D97-AF65-F5344CB8AC3E}">
        <p14:creationId xmlns:p14="http://schemas.microsoft.com/office/powerpoint/2010/main" val="301236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43923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312370" y="4651132"/>
            <a:ext cx="10795624" cy="2343188"/>
          </a:xfrm>
        </p:spPr>
        <p:txBody>
          <a:bodyPr>
            <a:normAutofit fontScale="92500" lnSpcReduction="10000"/>
          </a:bodyPr>
          <a:lstStyle/>
          <a:p>
            <a:r>
              <a:rPr lang="en-AU" dirty="0">
                <a:solidFill>
                  <a:srgbClr val="FF0000"/>
                </a:solidFill>
              </a:rPr>
              <a:t>Effect A: </a:t>
            </a:r>
            <a:r>
              <a:rPr lang="en-AU" b="1" u="sng" dirty="0">
                <a:solidFill>
                  <a:srgbClr val="FF0000"/>
                </a:solidFill>
              </a:rPr>
              <a:t>Reduce frictional unemployment</a:t>
            </a:r>
            <a:r>
              <a:rPr lang="en-AU" dirty="0">
                <a:solidFill>
                  <a:srgbClr val="FF0000"/>
                </a:solidFill>
              </a:rPr>
              <a:t>. (</a:t>
            </a:r>
            <a:r>
              <a:rPr lang="en-AU" dirty="0" err="1">
                <a:solidFill>
                  <a:srgbClr val="FF0000"/>
                </a:solidFill>
              </a:rPr>
              <a:t>eg</a:t>
            </a:r>
            <a:r>
              <a:rPr lang="en-AU" dirty="0">
                <a:solidFill>
                  <a:srgbClr val="FF0000"/>
                </a:solidFill>
              </a:rPr>
              <a:t>. You change job and are able to find a job in 2 weeks versus 3 weeks so you are unemployed for less time.)</a:t>
            </a:r>
          </a:p>
          <a:p>
            <a:r>
              <a:rPr lang="en-AU" dirty="0">
                <a:solidFill>
                  <a:srgbClr val="FF0000"/>
                </a:solidFill>
              </a:rPr>
              <a:t>Effect B: Discouraged workers start looking for work again. This will actually </a:t>
            </a:r>
            <a:r>
              <a:rPr lang="en-AU" b="1" u="sng" dirty="0">
                <a:solidFill>
                  <a:srgbClr val="FF0000"/>
                </a:solidFill>
              </a:rPr>
              <a:t>increase unemployment rate </a:t>
            </a:r>
            <a:r>
              <a:rPr lang="en-AU" dirty="0">
                <a:solidFill>
                  <a:srgbClr val="FF0000"/>
                </a:solidFill>
              </a:rPr>
              <a:t>because they are now looking for a job and haven’t found one (yet). (This is why the unemployment rate can sometimes be misleading)</a:t>
            </a:r>
          </a:p>
        </p:txBody>
      </p:sp>
      <p:pic>
        <p:nvPicPr>
          <p:cNvPr id="4" name="Picture 3"/>
          <p:cNvPicPr>
            <a:picLocks noChangeAspect="1"/>
          </p:cNvPicPr>
          <p:nvPr/>
        </p:nvPicPr>
        <p:blipFill>
          <a:blip r:embed="rId2"/>
          <a:stretch>
            <a:fillRect/>
          </a:stretch>
        </p:blipFill>
        <p:spPr>
          <a:xfrm>
            <a:off x="312370" y="0"/>
            <a:ext cx="8525408" cy="4501662"/>
          </a:xfrm>
          <a:prstGeom prst="rect">
            <a:avLst/>
          </a:prstGeom>
        </p:spPr>
      </p:pic>
    </p:spTree>
    <p:extLst>
      <p:ext uri="{BB962C8B-B14F-4D97-AF65-F5344CB8AC3E}">
        <p14:creationId xmlns:p14="http://schemas.microsoft.com/office/powerpoint/2010/main" val="57277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423"/>
          </a:xfrm>
        </p:spPr>
        <p:txBody>
          <a:bodyPr/>
          <a:lstStyle/>
          <a:p>
            <a:r>
              <a:rPr lang="en-AU" dirty="0"/>
              <a:t>Krugman Module 13</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49646" y="1081548"/>
            <a:ext cx="10161037" cy="5387779"/>
          </a:xfrm>
          <a:prstGeom prst="rect">
            <a:avLst/>
          </a:prstGeom>
        </p:spPr>
      </p:pic>
      <p:sp>
        <p:nvSpPr>
          <p:cNvPr id="5" name="TextBox 4"/>
          <p:cNvSpPr txBox="1"/>
          <p:nvPr/>
        </p:nvSpPr>
        <p:spPr>
          <a:xfrm>
            <a:off x="2910348" y="2438400"/>
            <a:ext cx="1887794" cy="369332"/>
          </a:xfrm>
          <a:prstGeom prst="rect">
            <a:avLst/>
          </a:prstGeom>
          <a:noFill/>
        </p:spPr>
        <p:txBody>
          <a:bodyPr wrap="square" rtlCol="0">
            <a:spAutoFit/>
          </a:bodyPr>
          <a:lstStyle/>
          <a:p>
            <a:r>
              <a:rPr lang="en-AU" dirty="0">
                <a:solidFill>
                  <a:srgbClr val="FF0000"/>
                </a:solidFill>
              </a:rPr>
              <a:t>Answer: a</a:t>
            </a:r>
          </a:p>
        </p:txBody>
      </p:sp>
      <p:sp>
        <p:nvSpPr>
          <p:cNvPr id="6" name="TextBox 5"/>
          <p:cNvSpPr txBox="1"/>
          <p:nvPr/>
        </p:nvSpPr>
        <p:spPr>
          <a:xfrm>
            <a:off x="3023419" y="3938349"/>
            <a:ext cx="1887794" cy="369332"/>
          </a:xfrm>
          <a:prstGeom prst="rect">
            <a:avLst/>
          </a:prstGeom>
          <a:noFill/>
        </p:spPr>
        <p:txBody>
          <a:bodyPr wrap="square" rtlCol="0">
            <a:spAutoFit/>
          </a:bodyPr>
          <a:lstStyle/>
          <a:p>
            <a:r>
              <a:rPr lang="en-AU" dirty="0">
                <a:solidFill>
                  <a:srgbClr val="FF0000"/>
                </a:solidFill>
              </a:rPr>
              <a:t>Answer: c</a:t>
            </a:r>
          </a:p>
        </p:txBody>
      </p:sp>
      <p:sp>
        <p:nvSpPr>
          <p:cNvPr id="7" name="TextBox 6"/>
          <p:cNvSpPr txBox="1"/>
          <p:nvPr/>
        </p:nvSpPr>
        <p:spPr>
          <a:xfrm>
            <a:off x="2910348" y="5807631"/>
            <a:ext cx="1887794" cy="369332"/>
          </a:xfrm>
          <a:prstGeom prst="rect">
            <a:avLst/>
          </a:prstGeom>
          <a:noFill/>
        </p:spPr>
        <p:txBody>
          <a:bodyPr wrap="square" rtlCol="0">
            <a:spAutoFit/>
          </a:bodyPr>
          <a:lstStyle/>
          <a:p>
            <a:r>
              <a:rPr lang="en-AU" dirty="0">
                <a:solidFill>
                  <a:srgbClr val="FF0000"/>
                </a:solidFill>
              </a:rPr>
              <a:t>Answer: b</a:t>
            </a:r>
          </a:p>
        </p:txBody>
      </p:sp>
      <p:pic>
        <p:nvPicPr>
          <p:cNvPr id="10" name="Picture 9"/>
          <p:cNvPicPr>
            <a:picLocks noChangeAspect="1"/>
          </p:cNvPicPr>
          <p:nvPr/>
        </p:nvPicPr>
        <p:blipFill>
          <a:blip r:embed="rId3"/>
          <a:stretch>
            <a:fillRect/>
          </a:stretch>
        </p:blipFill>
        <p:spPr>
          <a:xfrm>
            <a:off x="5675700" y="1392177"/>
            <a:ext cx="4834983" cy="5077150"/>
          </a:xfrm>
          <a:prstGeom prst="rect">
            <a:avLst/>
          </a:prstGeom>
        </p:spPr>
      </p:pic>
    </p:spTree>
    <p:extLst>
      <p:ext uri="{BB962C8B-B14F-4D97-AF65-F5344CB8AC3E}">
        <p14:creationId xmlns:p14="http://schemas.microsoft.com/office/powerpoint/2010/main" val="60103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Labor Force and Working Age Population</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919263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8101"/>
          </a:xfrm>
        </p:spPr>
        <p:txBody>
          <a:bodyPr>
            <a:normAutofit fontScale="90000"/>
          </a:bodyPr>
          <a:lstStyle/>
          <a:p>
            <a:r>
              <a:rPr lang="en-AU" dirty="0"/>
              <a:t>Krugman Module 13</a:t>
            </a:r>
          </a:p>
        </p:txBody>
      </p:sp>
      <p:sp>
        <p:nvSpPr>
          <p:cNvPr id="3" name="Content Placeholder 2"/>
          <p:cNvSpPr>
            <a:spLocks noGrp="1"/>
          </p:cNvSpPr>
          <p:nvPr>
            <p:ph idx="1"/>
          </p:nvPr>
        </p:nvSpPr>
        <p:spPr>
          <a:xfrm>
            <a:off x="7905726" y="626533"/>
            <a:ext cx="3896807" cy="5882422"/>
          </a:xfrm>
        </p:spPr>
        <p:txBody>
          <a:bodyPr/>
          <a:lstStyle/>
          <a:p>
            <a:r>
              <a:rPr lang="en-AU" dirty="0">
                <a:solidFill>
                  <a:srgbClr val="FF0000"/>
                </a:solidFill>
              </a:rPr>
              <a:t>A. frictional – temporary</a:t>
            </a:r>
          </a:p>
          <a:p>
            <a:r>
              <a:rPr lang="en-AU" dirty="0">
                <a:solidFill>
                  <a:srgbClr val="FF0000"/>
                </a:solidFill>
              </a:rPr>
              <a:t>B) Structural – long term</a:t>
            </a:r>
          </a:p>
          <a:p>
            <a:r>
              <a:rPr lang="en-AU" dirty="0">
                <a:solidFill>
                  <a:srgbClr val="FF0000"/>
                </a:solidFill>
              </a:rPr>
              <a:t>C) Cyclical – related to business cycle</a:t>
            </a:r>
          </a:p>
        </p:txBody>
      </p:sp>
      <p:pic>
        <p:nvPicPr>
          <p:cNvPr id="5" name="Picture 4"/>
          <p:cNvPicPr>
            <a:picLocks noChangeAspect="1"/>
          </p:cNvPicPr>
          <p:nvPr/>
        </p:nvPicPr>
        <p:blipFill>
          <a:blip r:embed="rId2"/>
          <a:stretch>
            <a:fillRect/>
          </a:stretch>
        </p:blipFill>
        <p:spPr>
          <a:xfrm>
            <a:off x="192238" y="1135291"/>
            <a:ext cx="7713489" cy="5373664"/>
          </a:xfrm>
          <a:prstGeom prst="rect">
            <a:avLst/>
          </a:prstGeom>
        </p:spPr>
      </p:pic>
    </p:spTree>
    <p:extLst>
      <p:ext uri="{BB962C8B-B14F-4D97-AF65-F5344CB8AC3E}">
        <p14:creationId xmlns:p14="http://schemas.microsoft.com/office/powerpoint/2010/main" val="20317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17309"/>
            <a:ext cx="10515600" cy="1325563"/>
          </a:xfrm>
        </p:spPr>
        <p:txBody>
          <a:bodyPr/>
          <a:lstStyle/>
          <a:p>
            <a:r>
              <a:rPr lang="en-US" dirty="0"/>
              <a:t>The Natural Rate of Unemployment</a:t>
            </a:r>
          </a:p>
        </p:txBody>
      </p:sp>
      <p:sp>
        <p:nvSpPr>
          <p:cNvPr id="3" name="Content Placeholder 2"/>
          <p:cNvSpPr>
            <a:spLocks noGrp="1"/>
          </p:cNvSpPr>
          <p:nvPr>
            <p:ph idx="1"/>
          </p:nvPr>
        </p:nvSpPr>
        <p:spPr>
          <a:xfrm>
            <a:off x="177801" y="1221899"/>
            <a:ext cx="7095010" cy="1908538"/>
          </a:xfrm>
        </p:spPr>
        <p:txBody>
          <a:bodyPr>
            <a:normAutofit fontScale="77500" lnSpcReduction="20000"/>
          </a:bodyPr>
          <a:lstStyle/>
          <a:p>
            <a:r>
              <a:rPr lang="en-US" dirty="0"/>
              <a:t>In short, this is the default level of unemployment! This is the level when the </a:t>
            </a:r>
            <a:r>
              <a:rPr lang="en-US" dirty="0">
                <a:solidFill>
                  <a:srgbClr val="00B0F0"/>
                </a:solidFill>
              </a:rPr>
              <a:t>economy is at a good and healthy level</a:t>
            </a:r>
            <a:r>
              <a:rPr lang="en-US" dirty="0"/>
              <a:t>. </a:t>
            </a:r>
          </a:p>
          <a:p>
            <a:r>
              <a:rPr lang="en-US" dirty="0"/>
              <a:t>A </a:t>
            </a:r>
            <a:r>
              <a:rPr lang="en-US" dirty="0">
                <a:solidFill>
                  <a:srgbClr val="00B0F0"/>
                </a:solidFill>
              </a:rPr>
              <a:t>certain amount of unemployment is inevitable </a:t>
            </a:r>
            <a:r>
              <a:rPr lang="en-US" dirty="0"/>
              <a:t>even when the economy is healthy. This level is the </a:t>
            </a:r>
            <a:r>
              <a:rPr lang="en-US" dirty="0">
                <a:solidFill>
                  <a:srgbClr val="00B0F0"/>
                </a:solidFill>
              </a:rPr>
              <a:t>natural rate of employment</a:t>
            </a:r>
            <a:r>
              <a:rPr lang="en-US" dirty="0"/>
              <a:t>.</a:t>
            </a:r>
          </a:p>
          <a:p>
            <a:r>
              <a:rPr lang="en-US" dirty="0"/>
              <a:t>We also often call this ‘</a:t>
            </a:r>
            <a:r>
              <a:rPr lang="en-US" dirty="0">
                <a:solidFill>
                  <a:srgbClr val="00B0F0"/>
                </a:solidFill>
              </a:rPr>
              <a:t>full employment</a:t>
            </a:r>
            <a:r>
              <a:rPr lang="en-US" dirty="0"/>
              <a:t>’ </a:t>
            </a:r>
          </a:p>
        </p:txBody>
      </p:sp>
      <p:pic>
        <p:nvPicPr>
          <p:cNvPr id="4" name="Picture 3"/>
          <p:cNvPicPr>
            <a:picLocks noChangeAspect="1"/>
          </p:cNvPicPr>
          <p:nvPr/>
        </p:nvPicPr>
        <p:blipFill>
          <a:blip r:embed="rId2"/>
          <a:stretch>
            <a:fillRect/>
          </a:stretch>
        </p:blipFill>
        <p:spPr>
          <a:xfrm>
            <a:off x="7938290" y="1375508"/>
            <a:ext cx="3420590" cy="2111475"/>
          </a:xfrm>
          <a:prstGeom prst="rect">
            <a:avLst/>
          </a:prstGeom>
        </p:spPr>
      </p:pic>
      <p:sp>
        <p:nvSpPr>
          <p:cNvPr id="5" name="TextBox 4"/>
          <p:cNvSpPr txBox="1"/>
          <p:nvPr/>
        </p:nvSpPr>
        <p:spPr>
          <a:xfrm>
            <a:off x="6577398" y="117309"/>
            <a:ext cx="2480733" cy="369332"/>
          </a:xfrm>
          <a:prstGeom prst="rect">
            <a:avLst/>
          </a:prstGeom>
          <a:noFill/>
        </p:spPr>
        <p:txBody>
          <a:bodyPr wrap="square" rtlCol="0">
            <a:spAutoFit/>
          </a:bodyPr>
          <a:lstStyle/>
          <a:p>
            <a:r>
              <a:rPr lang="en-US" dirty="0">
                <a:hlinkClick r:id="rId3"/>
              </a:rPr>
              <a:t>Link</a:t>
            </a:r>
            <a:endParaRPr lang="en-US" dirty="0"/>
          </a:p>
        </p:txBody>
      </p:sp>
      <p:sp>
        <p:nvSpPr>
          <p:cNvPr id="6" name="TextBox 5"/>
          <p:cNvSpPr txBox="1"/>
          <p:nvPr/>
        </p:nvSpPr>
        <p:spPr>
          <a:xfrm>
            <a:off x="668468" y="3069840"/>
            <a:ext cx="10690412" cy="1200329"/>
          </a:xfrm>
          <a:prstGeom prst="rect">
            <a:avLst/>
          </a:prstGeom>
          <a:solidFill>
            <a:schemeClr val="accent1">
              <a:lumMod val="20000"/>
              <a:lumOff val="80000"/>
            </a:schemeClr>
          </a:solidFill>
          <a:ln>
            <a:solidFill>
              <a:srgbClr val="0070C0"/>
            </a:solidFill>
          </a:ln>
        </p:spPr>
        <p:txBody>
          <a:bodyPr wrap="square" rtlCol="0">
            <a:spAutoFit/>
          </a:bodyPr>
          <a:lstStyle/>
          <a:p>
            <a:pPr algn="ctr"/>
            <a:r>
              <a:rPr lang="en-US" sz="3600" b="1" dirty="0"/>
              <a:t>Natural unemployment = Frictional unemployment + Structural unemployment</a:t>
            </a:r>
          </a:p>
        </p:txBody>
      </p:sp>
      <p:sp>
        <p:nvSpPr>
          <p:cNvPr id="7" name="TextBox 6"/>
          <p:cNvSpPr txBox="1"/>
          <p:nvPr/>
        </p:nvSpPr>
        <p:spPr>
          <a:xfrm>
            <a:off x="881625" y="5404298"/>
            <a:ext cx="10749280" cy="646331"/>
          </a:xfrm>
          <a:prstGeom prst="rect">
            <a:avLst/>
          </a:prstGeom>
          <a:noFill/>
        </p:spPr>
        <p:txBody>
          <a:bodyPr wrap="square" rtlCol="0">
            <a:spAutoFit/>
          </a:bodyPr>
          <a:lstStyle/>
          <a:p>
            <a:r>
              <a:rPr lang="en-AU" dirty="0"/>
              <a:t>It is calculated this way because even when there are no ‘problems’ with the economy, these two types of unemployment are unavoidable. </a:t>
            </a:r>
          </a:p>
        </p:txBody>
      </p:sp>
      <p:sp>
        <p:nvSpPr>
          <p:cNvPr id="8" name="TextBox 7"/>
          <p:cNvSpPr txBox="1"/>
          <p:nvPr/>
        </p:nvSpPr>
        <p:spPr>
          <a:xfrm>
            <a:off x="8485239" y="127819"/>
            <a:ext cx="3519948"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NRU = level of unemployment without cyclical unemployment = structural + frictional</a:t>
            </a:r>
          </a:p>
        </p:txBody>
      </p:sp>
      <p:sp>
        <p:nvSpPr>
          <p:cNvPr id="9" name="TextBox 8"/>
          <p:cNvSpPr txBox="1"/>
          <p:nvPr/>
        </p:nvSpPr>
        <p:spPr>
          <a:xfrm>
            <a:off x="4178710" y="6003381"/>
            <a:ext cx="7670838" cy="646331"/>
          </a:xfrm>
          <a:prstGeom prst="rect">
            <a:avLst/>
          </a:prstGeom>
          <a:noFill/>
        </p:spPr>
        <p:txBody>
          <a:bodyPr wrap="square" rtlCol="0">
            <a:spAutoFit/>
          </a:bodyPr>
          <a:lstStyle/>
          <a:p>
            <a:r>
              <a:rPr lang="en-AU" dirty="0"/>
              <a:t>The </a:t>
            </a:r>
            <a:r>
              <a:rPr lang="en-AU" b="1" dirty="0"/>
              <a:t>Natural Unemployment Level </a:t>
            </a:r>
            <a:r>
              <a:rPr lang="en-AU" dirty="0"/>
              <a:t>is also referred to as </a:t>
            </a:r>
            <a:r>
              <a:rPr lang="en-AU" b="1" dirty="0"/>
              <a:t>Full Employment</a:t>
            </a:r>
            <a:r>
              <a:rPr lang="en-AU" dirty="0"/>
              <a:t>! </a:t>
            </a:r>
          </a:p>
          <a:p>
            <a:r>
              <a:rPr lang="en-AU" b="1" dirty="0"/>
              <a:t>Neither of these mean 100% of people have jobs! </a:t>
            </a:r>
          </a:p>
        </p:txBody>
      </p:sp>
      <p:sp>
        <p:nvSpPr>
          <p:cNvPr id="10" name="TextBox 9"/>
          <p:cNvSpPr txBox="1"/>
          <p:nvPr/>
        </p:nvSpPr>
        <p:spPr>
          <a:xfrm>
            <a:off x="747252" y="6200832"/>
            <a:ext cx="3077496" cy="369332"/>
          </a:xfrm>
          <a:prstGeom prst="rect">
            <a:avLst/>
          </a:prstGeom>
          <a:solidFill>
            <a:srgbClr val="FFFF00"/>
          </a:solidFill>
        </p:spPr>
        <p:txBody>
          <a:bodyPr wrap="square" rtlCol="0">
            <a:spAutoFit/>
          </a:bodyPr>
          <a:lstStyle/>
          <a:p>
            <a:r>
              <a:rPr lang="en-AU" dirty="0">
                <a:solidFill>
                  <a:srgbClr val="FF0000"/>
                </a:solidFill>
              </a:rPr>
              <a:t>NRU = Full Employment</a:t>
            </a:r>
          </a:p>
        </p:txBody>
      </p:sp>
      <p:sp>
        <p:nvSpPr>
          <p:cNvPr id="11" name="TextBox 10">
            <a:extLst>
              <a:ext uri="{FF2B5EF4-FFF2-40B4-BE49-F238E27FC236}">
                <a16:creationId xmlns:a16="http://schemas.microsoft.com/office/drawing/2014/main" id="{1852955C-BCFC-4800-E2CE-AD539C3BB71B}"/>
              </a:ext>
            </a:extLst>
          </p:cNvPr>
          <p:cNvSpPr txBox="1"/>
          <p:nvPr/>
        </p:nvSpPr>
        <p:spPr>
          <a:xfrm>
            <a:off x="662982" y="4250098"/>
            <a:ext cx="10690412" cy="1200329"/>
          </a:xfrm>
          <a:prstGeom prst="rect">
            <a:avLst/>
          </a:prstGeom>
          <a:solidFill>
            <a:schemeClr val="accent6">
              <a:lumMod val="20000"/>
              <a:lumOff val="80000"/>
            </a:schemeClr>
          </a:solidFill>
          <a:ln>
            <a:solidFill>
              <a:srgbClr val="0070C0"/>
            </a:solidFill>
          </a:ln>
        </p:spPr>
        <p:txBody>
          <a:bodyPr wrap="square" rtlCol="0">
            <a:spAutoFit/>
          </a:bodyPr>
          <a:lstStyle/>
          <a:p>
            <a:pPr algn="ctr"/>
            <a:r>
              <a:rPr lang="en-US" sz="3600" b="1" dirty="0"/>
              <a:t>Natural unemployment rate = Frictional unemployment rate + Structural unemployment rate</a:t>
            </a:r>
          </a:p>
        </p:txBody>
      </p:sp>
    </p:spTree>
    <p:extLst>
      <p:ext uri="{BB962C8B-B14F-4D97-AF65-F5344CB8AC3E}">
        <p14:creationId xmlns:p14="http://schemas.microsoft.com/office/powerpoint/2010/main" val="4227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fontScale="92500" lnSpcReduction="10000"/>
          </a:bodyPr>
          <a:lstStyle/>
          <a:p>
            <a:r>
              <a:rPr lang="en-US" dirty="0"/>
              <a:t>What two types of unemployment make up the natural unemployment rate? (These are two types of unemployment that are impossible to avoid entirely, even if the economy is healthy.)</a:t>
            </a:r>
          </a:p>
          <a:p>
            <a:r>
              <a:rPr lang="en-US" dirty="0">
                <a:solidFill>
                  <a:srgbClr val="FF0000"/>
                </a:solidFill>
              </a:rPr>
              <a:t>Natural unemployment rate = structural + frictional unemployment</a:t>
            </a:r>
          </a:p>
          <a:p>
            <a:r>
              <a:rPr lang="en-AU" dirty="0"/>
              <a:t>Is the NRU = 0?</a:t>
            </a:r>
          </a:p>
          <a:p>
            <a:r>
              <a:rPr lang="en-AU" dirty="0">
                <a:solidFill>
                  <a:srgbClr val="FF0000"/>
                </a:solidFill>
              </a:rPr>
              <a:t>No, we will always have some frictional and structural unemployment.</a:t>
            </a:r>
          </a:p>
          <a:p>
            <a:r>
              <a:rPr lang="en-AU" dirty="0"/>
              <a:t>What is full employment? Is it equal to 100% employment?</a:t>
            </a:r>
          </a:p>
          <a:p>
            <a:r>
              <a:rPr lang="en-AU" dirty="0">
                <a:solidFill>
                  <a:srgbClr val="FF0000"/>
                </a:solidFill>
              </a:rPr>
              <a:t>Full employment is the same level as when we have the natural rate of unemployment.</a:t>
            </a:r>
          </a:p>
          <a:p>
            <a:r>
              <a:rPr lang="en-AU" dirty="0">
                <a:solidFill>
                  <a:srgbClr val="FF0000"/>
                </a:solidFill>
              </a:rPr>
              <a:t>It is not equal to 100% employment!  </a:t>
            </a:r>
          </a:p>
        </p:txBody>
      </p:sp>
    </p:spTree>
    <p:extLst>
      <p:ext uri="{BB962C8B-B14F-4D97-AF65-F5344CB8AC3E}">
        <p14:creationId xmlns:p14="http://schemas.microsoft.com/office/powerpoint/2010/main" val="22087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543850" y="449136"/>
            <a:ext cx="9622705" cy="6003731"/>
          </a:xfrm>
          <a:prstGeom prst="rect">
            <a:avLst/>
          </a:prstGeom>
        </p:spPr>
      </p:pic>
      <p:sp>
        <p:nvSpPr>
          <p:cNvPr id="5" name="TextBox 4"/>
          <p:cNvSpPr txBox="1"/>
          <p:nvPr/>
        </p:nvSpPr>
        <p:spPr>
          <a:xfrm>
            <a:off x="2562843" y="4689836"/>
            <a:ext cx="7603712" cy="338554"/>
          </a:xfrm>
          <a:prstGeom prst="rect">
            <a:avLst/>
          </a:prstGeom>
          <a:solidFill>
            <a:schemeClr val="accent4">
              <a:lumMod val="60000"/>
              <a:lumOff val="40000"/>
            </a:schemeClr>
          </a:solidFill>
        </p:spPr>
        <p:txBody>
          <a:bodyPr wrap="square" rtlCol="0">
            <a:spAutoFit/>
          </a:bodyPr>
          <a:lstStyle/>
          <a:p>
            <a:r>
              <a:rPr lang="en-AU" sz="1600" b="1" dirty="0"/>
              <a:t>Actual Unemployment = Natural Rate of Unemployment + Cyclical Unemployment Rate</a:t>
            </a:r>
          </a:p>
        </p:txBody>
      </p:sp>
      <p:sp>
        <p:nvSpPr>
          <p:cNvPr id="7" name="Right Brace 6"/>
          <p:cNvSpPr/>
          <p:nvPr/>
        </p:nvSpPr>
        <p:spPr>
          <a:xfrm rot="5400000">
            <a:off x="5976851" y="3819168"/>
            <a:ext cx="266007" cy="2743200"/>
          </a:xfrm>
          <a:prstGeom prst="rightBrace">
            <a:avLst/>
          </a:prstGeom>
          <a:noFill/>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990160" y="5411813"/>
            <a:ext cx="2050721" cy="338554"/>
          </a:xfrm>
          <a:prstGeom prst="rect">
            <a:avLst/>
          </a:prstGeom>
          <a:solidFill>
            <a:srgbClr val="CAB6E0"/>
          </a:solidFill>
        </p:spPr>
        <p:txBody>
          <a:bodyPr wrap="square" rtlCol="0">
            <a:spAutoFit/>
          </a:bodyPr>
          <a:lstStyle/>
          <a:p>
            <a:r>
              <a:rPr lang="en-AU" sz="1600" b="1" dirty="0"/>
              <a:t>Frictional + Structural</a:t>
            </a:r>
          </a:p>
        </p:txBody>
      </p:sp>
    </p:spTree>
    <p:extLst>
      <p:ext uri="{BB962C8B-B14F-4D97-AF65-F5344CB8AC3E}">
        <p14:creationId xmlns:p14="http://schemas.microsoft.com/office/powerpoint/2010/main" val="1361700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Is the actual rate of unemployment always equal to the natural rate of unemployment?</a:t>
            </a:r>
          </a:p>
          <a:p>
            <a:r>
              <a:rPr lang="en-US" dirty="0">
                <a:solidFill>
                  <a:srgbClr val="FF0000"/>
                </a:solidFill>
              </a:rPr>
              <a:t>No, the ARU is often above or below the NRU. </a:t>
            </a:r>
          </a:p>
        </p:txBody>
      </p:sp>
      <p:pic>
        <p:nvPicPr>
          <p:cNvPr id="4" name="Picture 3"/>
          <p:cNvPicPr>
            <a:picLocks noChangeAspect="1"/>
          </p:cNvPicPr>
          <p:nvPr/>
        </p:nvPicPr>
        <p:blipFill>
          <a:blip r:embed="rId2"/>
          <a:stretch>
            <a:fillRect/>
          </a:stretch>
        </p:blipFill>
        <p:spPr>
          <a:xfrm>
            <a:off x="3984859" y="3343134"/>
            <a:ext cx="3919759" cy="2445589"/>
          </a:xfrm>
          <a:prstGeom prst="rect">
            <a:avLst/>
          </a:prstGeom>
        </p:spPr>
      </p:pic>
    </p:spTree>
    <p:extLst>
      <p:ext uri="{BB962C8B-B14F-4D97-AF65-F5344CB8AC3E}">
        <p14:creationId xmlns:p14="http://schemas.microsoft.com/office/powerpoint/2010/main" val="5360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99274"/>
            <a:ext cx="10515600" cy="1325563"/>
          </a:xfrm>
        </p:spPr>
        <p:txBody>
          <a:bodyPr/>
          <a:lstStyle/>
          <a:p>
            <a:r>
              <a:rPr lang="en-US" dirty="0"/>
              <a:t>Actual Unemployment, NRU and Cyclical Unemployment</a:t>
            </a:r>
          </a:p>
        </p:txBody>
      </p:sp>
      <p:sp>
        <p:nvSpPr>
          <p:cNvPr id="4" name="Rectangle 3"/>
          <p:cNvSpPr/>
          <p:nvPr/>
        </p:nvSpPr>
        <p:spPr>
          <a:xfrm>
            <a:off x="2358493" y="4036856"/>
            <a:ext cx="6632331" cy="1200329"/>
          </a:xfrm>
          <a:prstGeom prst="rect">
            <a:avLst/>
          </a:prstGeom>
          <a:solidFill>
            <a:schemeClr val="accent1">
              <a:lumMod val="20000"/>
              <a:lumOff val="80000"/>
            </a:schemeClr>
          </a:solidFill>
        </p:spPr>
        <p:txBody>
          <a:bodyPr wrap="square">
            <a:spAutoFit/>
          </a:bodyPr>
          <a:lstStyle/>
          <a:p>
            <a:pPr marL="342900" indent="-342900">
              <a:buFont typeface="Wingdings" panose="05000000000000000000" pitchFamily="2" charset="2"/>
              <a:buChar char="v"/>
            </a:pPr>
            <a:r>
              <a:rPr lang="en-US" dirty="0"/>
              <a:t>Neither expansion or contraction:</a:t>
            </a:r>
          </a:p>
          <a:p>
            <a:pPr marL="742950" lvl="1" indent="-285750">
              <a:buFont typeface="Arial" panose="020B0604020202020204" pitchFamily="34" charset="0"/>
              <a:buChar char="•"/>
            </a:pPr>
            <a:r>
              <a:rPr lang="en-US" dirty="0"/>
              <a:t>Cyclical Unemployment = 0</a:t>
            </a:r>
          </a:p>
          <a:p>
            <a:pPr marL="742950" lvl="1" indent="-285750">
              <a:buFont typeface="Arial" panose="020B0604020202020204" pitchFamily="34" charset="0"/>
              <a:buChar char="•"/>
            </a:pPr>
            <a:r>
              <a:rPr lang="en-US" dirty="0"/>
              <a:t>Therefore: Actual Unemployment = Natural Rate of Unemployment</a:t>
            </a:r>
          </a:p>
        </p:txBody>
      </p:sp>
      <p:sp>
        <p:nvSpPr>
          <p:cNvPr id="5" name="Rectangle 4"/>
          <p:cNvSpPr/>
          <p:nvPr/>
        </p:nvSpPr>
        <p:spPr>
          <a:xfrm>
            <a:off x="4384260" y="5540611"/>
            <a:ext cx="6096000" cy="1200329"/>
          </a:xfrm>
          <a:prstGeom prst="rect">
            <a:avLst/>
          </a:prstGeom>
          <a:solidFill>
            <a:srgbClr val="00B050">
              <a:alpha val="31000"/>
            </a:srgbClr>
          </a:solidFill>
        </p:spPr>
        <p:txBody>
          <a:bodyPr>
            <a:spAutoFit/>
          </a:bodyPr>
          <a:lstStyle/>
          <a:p>
            <a:pPr marL="285750" indent="-285750">
              <a:buFont typeface="Wingdings" panose="05000000000000000000" pitchFamily="2" charset="2"/>
              <a:buChar char="v"/>
            </a:pPr>
            <a:r>
              <a:rPr lang="en-US" dirty="0"/>
              <a:t>Economic Expansion:</a:t>
            </a:r>
          </a:p>
          <a:p>
            <a:pPr marL="742950" lvl="1" indent="-285750">
              <a:buFont typeface="Arial" panose="020B0604020202020204" pitchFamily="34" charset="0"/>
              <a:buChar char="•"/>
            </a:pPr>
            <a:r>
              <a:rPr lang="en-US" dirty="0"/>
              <a:t>Cyclical Unemployment &lt; 0</a:t>
            </a:r>
          </a:p>
          <a:p>
            <a:pPr marL="742950" lvl="1" indent="-285750">
              <a:buFont typeface="Arial" panose="020B0604020202020204" pitchFamily="34" charset="0"/>
              <a:buChar char="•"/>
            </a:pPr>
            <a:r>
              <a:rPr lang="en-US" dirty="0"/>
              <a:t>Therefore: Actual Unemployment &lt; Natural Rate of Unemployment</a:t>
            </a:r>
          </a:p>
        </p:txBody>
      </p:sp>
      <p:sp>
        <p:nvSpPr>
          <p:cNvPr id="6" name="Rectangle 5"/>
          <p:cNvSpPr/>
          <p:nvPr/>
        </p:nvSpPr>
        <p:spPr>
          <a:xfrm>
            <a:off x="576576" y="2491072"/>
            <a:ext cx="7027984" cy="1200329"/>
          </a:xfrm>
          <a:prstGeom prst="rect">
            <a:avLst/>
          </a:prstGeom>
          <a:solidFill>
            <a:srgbClr val="FF0000">
              <a:alpha val="35000"/>
            </a:srgbClr>
          </a:solidFill>
        </p:spPr>
        <p:txBody>
          <a:bodyPr wrap="square">
            <a:spAutoFit/>
          </a:bodyPr>
          <a:lstStyle/>
          <a:p>
            <a:pPr marL="285750" indent="-285750">
              <a:buFont typeface="Wingdings" panose="05000000000000000000" pitchFamily="2" charset="2"/>
              <a:buChar char="v"/>
            </a:pPr>
            <a:r>
              <a:rPr lang="en-US" dirty="0"/>
              <a:t>Economic Contraction:</a:t>
            </a:r>
          </a:p>
          <a:p>
            <a:pPr marL="742950" lvl="1" indent="-285750">
              <a:buFont typeface="Arial" panose="020B0604020202020204" pitchFamily="34" charset="0"/>
              <a:buChar char="•"/>
            </a:pPr>
            <a:r>
              <a:rPr lang="en-US" dirty="0"/>
              <a:t>Cyclical Unemployment &gt; 0</a:t>
            </a:r>
          </a:p>
          <a:p>
            <a:pPr marL="742950" lvl="1" indent="-285750">
              <a:buFont typeface="Arial" panose="020B0604020202020204" pitchFamily="34" charset="0"/>
              <a:buChar char="•"/>
            </a:pPr>
            <a:r>
              <a:rPr lang="en-US" dirty="0"/>
              <a:t>Therefore: Actual Unemployment &gt; Natural Rate of Unemployment</a:t>
            </a:r>
          </a:p>
        </p:txBody>
      </p:sp>
      <p:sp>
        <p:nvSpPr>
          <p:cNvPr id="8" name="TextBox 7"/>
          <p:cNvSpPr txBox="1"/>
          <p:nvPr/>
        </p:nvSpPr>
        <p:spPr>
          <a:xfrm>
            <a:off x="9518995" y="1113811"/>
            <a:ext cx="2586065" cy="1323439"/>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We can observe the relation between Actual UR, NRU and cyclical UR.</a:t>
            </a:r>
          </a:p>
          <a:p>
            <a:r>
              <a:rPr lang="en-US" sz="1600" dirty="0">
                <a:solidFill>
                  <a:srgbClr val="FF0000"/>
                </a:solidFill>
              </a:rPr>
              <a:t>ARU = NRU + Cyclical</a:t>
            </a:r>
          </a:p>
        </p:txBody>
      </p:sp>
      <p:sp>
        <p:nvSpPr>
          <p:cNvPr id="10" name="TextBox 9"/>
          <p:cNvSpPr txBox="1"/>
          <p:nvPr/>
        </p:nvSpPr>
        <p:spPr>
          <a:xfrm>
            <a:off x="1168269" y="1601925"/>
            <a:ext cx="8350726" cy="338554"/>
          </a:xfrm>
          <a:prstGeom prst="rect">
            <a:avLst/>
          </a:prstGeom>
          <a:solidFill>
            <a:schemeClr val="accent4">
              <a:lumMod val="60000"/>
              <a:lumOff val="40000"/>
            </a:schemeClr>
          </a:solidFill>
        </p:spPr>
        <p:txBody>
          <a:bodyPr wrap="square" rtlCol="0">
            <a:spAutoFit/>
          </a:bodyPr>
          <a:lstStyle/>
          <a:p>
            <a:r>
              <a:rPr lang="en-AU" sz="1600" b="1" dirty="0"/>
              <a:t>Actual Rate of Unemployment = Natural Rate of Unemployment + Cyclical Unemployment Rate</a:t>
            </a:r>
          </a:p>
        </p:txBody>
      </p:sp>
      <p:sp>
        <p:nvSpPr>
          <p:cNvPr id="11" name="TextBox 10"/>
          <p:cNvSpPr txBox="1"/>
          <p:nvPr/>
        </p:nvSpPr>
        <p:spPr>
          <a:xfrm>
            <a:off x="1367984" y="2014261"/>
            <a:ext cx="8038483" cy="338554"/>
          </a:xfrm>
          <a:prstGeom prst="rect">
            <a:avLst/>
          </a:prstGeom>
          <a:solidFill>
            <a:schemeClr val="accent4">
              <a:lumMod val="60000"/>
              <a:lumOff val="40000"/>
            </a:schemeClr>
          </a:solidFill>
        </p:spPr>
        <p:txBody>
          <a:bodyPr wrap="square" rtlCol="0">
            <a:spAutoFit/>
          </a:bodyPr>
          <a:lstStyle/>
          <a:p>
            <a:r>
              <a:rPr lang="en-AU" sz="1600" b="1" dirty="0"/>
              <a:t>                          ARU                  =                        NRU                      + Cyclical Unemployment</a:t>
            </a:r>
          </a:p>
        </p:txBody>
      </p:sp>
      <p:pic>
        <p:nvPicPr>
          <p:cNvPr id="12" name="Picture 11"/>
          <p:cNvPicPr>
            <a:picLocks noChangeAspect="1"/>
          </p:cNvPicPr>
          <p:nvPr/>
        </p:nvPicPr>
        <p:blipFill>
          <a:blip r:embed="rId2"/>
          <a:stretch>
            <a:fillRect/>
          </a:stretch>
        </p:blipFill>
        <p:spPr>
          <a:xfrm>
            <a:off x="7751460" y="2426597"/>
            <a:ext cx="1589763" cy="1337184"/>
          </a:xfrm>
          <a:prstGeom prst="rect">
            <a:avLst/>
          </a:prstGeom>
        </p:spPr>
      </p:pic>
      <p:pic>
        <p:nvPicPr>
          <p:cNvPr id="13" name="Picture 12"/>
          <p:cNvPicPr>
            <a:picLocks noChangeAspect="1"/>
          </p:cNvPicPr>
          <p:nvPr/>
        </p:nvPicPr>
        <p:blipFill>
          <a:blip r:embed="rId3"/>
          <a:stretch>
            <a:fillRect/>
          </a:stretch>
        </p:blipFill>
        <p:spPr>
          <a:xfrm>
            <a:off x="10416988" y="5441754"/>
            <a:ext cx="1688073" cy="1279571"/>
          </a:xfrm>
          <a:prstGeom prst="rect">
            <a:avLst/>
          </a:prstGeom>
        </p:spPr>
      </p:pic>
      <p:pic>
        <p:nvPicPr>
          <p:cNvPr id="14" name="Picture 13"/>
          <p:cNvPicPr>
            <a:picLocks noChangeAspect="1"/>
          </p:cNvPicPr>
          <p:nvPr/>
        </p:nvPicPr>
        <p:blipFill>
          <a:blip r:embed="rId4"/>
          <a:stretch>
            <a:fillRect/>
          </a:stretch>
        </p:blipFill>
        <p:spPr>
          <a:xfrm>
            <a:off x="8737854" y="3905990"/>
            <a:ext cx="1562284" cy="1462062"/>
          </a:xfrm>
          <a:prstGeom prst="rect">
            <a:avLst/>
          </a:prstGeom>
        </p:spPr>
      </p:pic>
    </p:spTree>
    <p:extLst>
      <p:ext uri="{BB962C8B-B14F-4D97-AF65-F5344CB8AC3E}">
        <p14:creationId xmlns:p14="http://schemas.microsoft.com/office/powerpoint/2010/main" val="1742461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formula for the Actual UR?</a:t>
            </a:r>
          </a:p>
          <a:p>
            <a:r>
              <a:rPr lang="en-US" dirty="0">
                <a:solidFill>
                  <a:srgbClr val="FF0000"/>
                </a:solidFill>
              </a:rPr>
              <a:t>ARU = NRU + Cyclical UR</a:t>
            </a:r>
          </a:p>
          <a:p>
            <a:r>
              <a:rPr lang="en-US" dirty="0"/>
              <a:t>What causes the difference between the actual UR and the NRU?</a:t>
            </a:r>
          </a:p>
          <a:p>
            <a:r>
              <a:rPr lang="en-US" dirty="0">
                <a:solidFill>
                  <a:srgbClr val="FF0000"/>
                </a:solidFill>
              </a:rPr>
              <a:t>The difference is cyclical unemployment. </a:t>
            </a:r>
          </a:p>
          <a:p>
            <a:r>
              <a:rPr lang="en-US" dirty="0">
                <a:solidFill>
                  <a:srgbClr val="FF0000"/>
                </a:solidFill>
              </a:rPr>
              <a:t>We can see this in the equation: Actual UR = NRU + cyclical UR</a:t>
            </a:r>
          </a:p>
          <a:p>
            <a:r>
              <a:rPr lang="en-US" dirty="0"/>
              <a:t>When the economy is in a period of high activity, what will be the relationship between ARU and NRU?</a:t>
            </a:r>
          </a:p>
          <a:p>
            <a:r>
              <a:rPr lang="en-US" dirty="0">
                <a:solidFill>
                  <a:srgbClr val="FF0000"/>
                </a:solidFill>
              </a:rPr>
              <a:t>ARU &lt; NRU</a:t>
            </a:r>
          </a:p>
        </p:txBody>
      </p:sp>
    </p:spTree>
    <p:extLst>
      <p:ext uri="{BB962C8B-B14F-4D97-AF65-F5344CB8AC3E}">
        <p14:creationId xmlns:p14="http://schemas.microsoft.com/office/powerpoint/2010/main" val="72497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43" y="174940"/>
            <a:ext cx="7315781" cy="1053226"/>
          </a:xfrm>
        </p:spPr>
        <p:txBody>
          <a:bodyPr>
            <a:normAutofit fontScale="90000"/>
          </a:bodyPr>
          <a:lstStyle/>
          <a:p>
            <a:r>
              <a:rPr lang="en-AU" dirty="0"/>
              <a:t>Business Cycle, Output and Unemployment</a:t>
            </a:r>
          </a:p>
        </p:txBody>
      </p:sp>
      <p:pic>
        <p:nvPicPr>
          <p:cNvPr id="4" name="Picture 3"/>
          <p:cNvPicPr>
            <a:picLocks noChangeAspect="1"/>
          </p:cNvPicPr>
          <p:nvPr/>
        </p:nvPicPr>
        <p:blipFill>
          <a:blip r:embed="rId2"/>
          <a:stretch>
            <a:fillRect/>
          </a:stretch>
        </p:blipFill>
        <p:spPr>
          <a:xfrm>
            <a:off x="251404" y="1553498"/>
            <a:ext cx="9056984" cy="4623465"/>
          </a:xfrm>
          <a:prstGeom prst="rect">
            <a:avLst/>
          </a:prstGeom>
        </p:spPr>
      </p:pic>
      <p:sp>
        <p:nvSpPr>
          <p:cNvPr id="5" name="Oval 4"/>
          <p:cNvSpPr/>
          <p:nvPr/>
        </p:nvSpPr>
        <p:spPr>
          <a:xfrm>
            <a:off x="2074606" y="3932903"/>
            <a:ext cx="226142" cy="216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p:cNvSpPr/>
          <p:nvPr/>
        </p:nvSpPr>
        <p:spPr>
          <a:xfrm>
            <a:off x="4328992" y="3452275"/>
            <a:ext cx="226142" cy="216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6619566" y="3103230"/>
            <a:ext cx="226142" cy="216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3114366" y="3073733"/>
            <a:ext cx="226142" cy="21631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5454443" y="4041058"/>
            <a:ext cx="226142" cy="2163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8764908" y="960995"/>
            <a:ext cx="3427092" cy="1841959"/>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u="sng" dirty="0">
                <a:solidFill>
                  <a:schemeClr val="tx1"/>
                </a:solidFill>
              </a:rPr>
              <a:t>Actual Output = Potential Output</a:t>
            </a:r>
          </a:p>
          <a:p>
            <a:r>
              <a:rPr lang="en-AU" b="1" u="sng" dirty="0">
                <a:solidFill>
                  <a:schemeClr val="tx1"/>
                </a:solidFill>
              </a:rPr>
              <a:t>Actual UR = NRU </a:t>
            </a:r>
          </a:p>
          <a:p>
            <a:r>
              <a:rPr lang="en-AU" dirty="0">
                <a:solidFill>
                  <a:schemeClr val="tx1"/>
                </a:solidFill>
              </a:rPr>
              <a:t>Actual UR = NRU + cyclical UR</a:t>
            </a:r>
          </a:p>
          <a:p>
            <a:r>
              <a:rPr lang="en-AU" dirty="0">
                <a:solidFill>
                  <a:schemeClr val="tx1"/>
                </a:solidFill>
              </a:rPr>
              <a:t>Actual UR = NRU + 0</a:t>
            </a:r>
          </a:p>
          <a:p>
            <a:r>
              <a:rPr lang="en-AU" dirty="0">
                <a:solidFill>
                  <a:schemeClr val="tx1"/>
                </a:solidFill>
              </a:rPr>
              <a:t>When the economy is at a healthy level, there is no extra cyclical unemployment. </a:t>
            </a:r>
          </a:p>
        </p:txBody>
      </p:sp>
      <p:sp>
        <p:nvSpPr>
          <p:cNvPr id="13" name="TextBox 12"/>
          <p:cNvSpPr txBox="1"/>
          <p:nvPr/>
        </p:nvSpPr>
        <p:spPr>
          <a:xfrm>
            <a:off x="79754" y="5738990"/>
            <a:ext cx="7182692" cy="338554"/>
          </a:xfrm>
          <a:prstGeom prst="rect">
            <a:avLst/>
          </a:prstGeom>
          <a:solidFill>
            <a:schemeClr val="accent4">
              <a:lumMod val="60000"/>
              <a:lumOff val="40000"/>
            </a:schemeClr>
          </a:solidFill>
        </p:spPr>
        <p:txBody>
          <a:bodyPr wrap="square" rtlCol="0">
            <a:spAutoFit/>
          </a:bodyPr>
          <a:lstStyle/>
          <a:p>
            <a:r>
              <a:rPr lang="en-AU" sz="1600" b="1" dirty="0"/>
              <a:t>Actual Unemployment = Natural Rate of Unemployment + Cyclical Unemployment</a:t>
            </a:r>
          </a:p>
        </p:txBody>
      </p:sp>
      <p:sp>
        <p:nvSpPr>
          <p:cNvPr id="14" name="TextBox 13"/>
          <p:cNvSpPr txBox="1"/>
          <p:nvPr/>
        </p:nvSpPr>
        <p:spPr>
          <a:xfrm>
            <a:off x="41603" y="6024496"/>
            <a:ext cx="2128003" cy="646331"/>
          </a:xfrm>
          <a:prstGeom prst="rect">
            <a:avLst/>
          </a:prstGeom>
          <a:noFill/>
        </p:spPr>
        <p:txBody>
          <a:bodyPr wrap="square" rtlCol="0">
            <a:spAutoFit/>
          </a:bodyPr>
          <a:lstStyle/>
          <a:p>
            <a:r>
              <a:rPr lang="en-AU" dirty="0">
                <a:solidFill>
                  <a:srgbClr val="00B050"/>
                </a:solidFill>
              </a:rPr>
              <a:t>The amount that we actually see</a:t>
            </a:r>
          </a:p>
        </p:txBody>
      </p:sp>
      <p:sp>
        <p:nvSpPr>
          <p:cNvPr id="15" name="TextBox 14"/>
          <p:cNvSpPr txBox="1"/>
          <p:nvPr/>
        </p:nvSpPr>
        <p:spPr>
          <a:xfrm>
            <a:off x="5203827" y="6084518"/>
            <a:ext cx="3393116" cy="523220"/>
          </a:xfrm>
          <a:prstGeom prst="rect">
            <a:avLst/>
          </a:prstGeom>
          <a:noFill/>
        </p:spPr>
        <p:txBody>
          <a:bodyPr wrap="square" rtlCol="0">
            <a:spAutoFit/>
          </a:bodyPr>
          <a:lstStyle/>
          <a:p>
            <a:r>
              <a:rPr lang="en-AU" sz="1400" dirty="0">
                <a:solidFill>
                  <a:srgbClr val="00B050"/>
                </a:solidFill>
              </a:rPr>
              <a:t>The amount that is caused by the business cycle. (Note: it can be negative)</a:t>
            </a:r>
          </a:p>
        </p:txBody>
      </p:sp>
      <p:sp>
        <p:nvSpPr>
          <p:cNvPr id="16" name="TextBox 15"/>
          <p:cNvSpPr txBox="1"/>
          <p:nvPr/>
        </p:nvSpPr>
        <p:spPr>
          <a:xfrm>
            <a:off x="2568746" y="6080013"/>
            <a:ext cx="2128003" cy="646331"/>
          </a:xfrm>
          <a:prstGeom prst="rect">
            <a:avLst/>
          </a:prstGeom>
          <a:noFill/>
        </p:spPr>
        <p:txBody>
          <a:bodyPr wrap="square" rtlCol="0">
            <a:spAutoFit/>
          </a:bodyPr>
          <a:lstStyle/>
          <a:p>
            <a:r>
              <a:rPr lang="en-AU" dirty="0">
                <a:solidFill>
                  <a:srgbClr val="00B050"/>
                </a:solidFill>
              </a:rPr>
              <a:t>The unemployment we cannot avoid</a:t>
            </a:r>
          </a:p>
        </p:txBody>
      </p:sp>
      <p:sp>
        <p:nvSpPr>
          <p:cNvPr id="3" name="TextBox 2"/>
          <p:cNvSpPr txBox="1"/>
          <p:nvPr/>
        </p:nvSpPr>
        <p:spPr>
          <a:xfrm>
            <a:off x="3768457" y="837720"/>
            <a:ext cx="4102739" cy="923330"/>
          </a:xfrm>
          <a:prstGeom prst="rect">
            <a:avLst/>
          </a:prstGeom>
          <a:solidFill>
            <a:schemeClr val="bg1">
              <a:lumMod val="85000"/>
            </a:schemeClr>
          </a:solidFill>
        </p:spPr>
        <p:txBody>
          <a:bodyPr wrap="square" rtlCol="0">
            <a:spAutoFit/>
          </a:bodyPr>
          <a:lstStyle/>
          <a:p>
            <a:r>
              <a:rPr lang="en-US" dirty="0"/>
              <a:t>Because of cyclical unemployment, the Actual UR can be equal to, above or below the NRU. </a:t>
            </a:r>
          </a:p>
        </p:txBody>
      </p:sp>
      <p:sp>
        <p:nvSpPr>
          <p:cNvPr id="17" name="TextBox 16"/>
          <p:cNvSpPr txBox="1"/>
          <p:nvPr/>
        </p:nvSpPr>
        <p:spPr>
          <a:xfrm>
            <a:off x="9827394" y="77002"/>
            <a:ext cx="2113203" cy="830997"/>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The Actual UR can be = &gt; &lt; the NRU depending on the amount of cyclical unemployment. </a:t>
            </a:r>
          </a:p>
        </p:txBody>
      </p:sp>
      <p:sp>
        <p:nvSpPr>
          <p:cNvPr id="18" name="TextBox 17"/>
          <p:cNvSpPr txBox="1"/>
          <p:nvPr/>
        </p:nvSpPr>
        <p:spPr>
          <a:xfrm>
            <a:off x="8764908" y="4606741"/>
            <a:ext cx="3277884" cy="2123658"/>
          </a:xfrm>
          <a:prstGeom prst="rect">
            <a:avLst/>
          </a:prstGeom>
          <a:solidFill>
            <a:srgbClr val="00B0F0">
              <a:alpha val="35000"/>
            </a:srgbClr>
          </a:solidFill>
        </p:spPr>
        <p:txBody>
          <a:bodyPr wrap="square" rtlCol="0">
            <a:spAutoFit/>
          </a:bodyPr>
          <a:lstStyle/>
          <a:p>
            <a:r>
              <a:rPr lang="en-AU" sz="1600" b="1" u="sng" dirty="0"/>
              <a:t>Actual Output &gt; Potential Output</a:t>
            </a:r>
          </a:p>
          <a:p>
            <a:r>
              <a:rPr lang="en-US" b="1" u="sng" dirty="0"/>
              <a:t>Actual UR &lt; NRU</a:t>
            </a:r>
          </a:p>
          <a:p>
            <a:r>
              <a:rPr lang="en-AU" sz="1400" dirty="0"/>
              <a:t>During a period of higher output, </a:t>
            </a:r>
          </a:p>
          <a:p>
            <a:r>
              <a:rPr lang="en-AU" sz="1400" dirty="0"/>
              <a:t>Actual UR = NRU + cyclical UR</a:t>
            </a:r>
          </a:p>
          <a:p>
            <a:r>
              <a:rPr lang="en-AU" sz="1400" dirty="0" err="1"/>
              <a:t>Eg</a:t>
            </a:r>
            <a:r>
              <a:rPr lang="en-AU" sz="1400" dirty="0"/>
              <a:t>. Actual UR = 4% + -2% = 2% </a:t>
            </a:r>
          </a:p>
          <a:p>
            <a:r>
              <a:rPr lang="en-AU" sz="1400" dirty="0"/>
              <a:t>the actual unemployment &lt; NRU</a:t>
            </a:r>
            <a:endParaRPr lang="en-AU" sz="1100" dirty="0"/>
          </a:p>
          <a:p>
            <a:r>
              <a:rPr lang="en-AU" sz="1400" dirty="0"/>
              <a:t>Note: cyclical unemployment is actually negative during an expansion!</a:t>
            </a:r>
          </a:p>
          <a:p>
            <a:endParaRPr lang="en-AU" sz="1400" dirty="0"/>
          </a:p>
        </p:txBody>
      </p:sp>
      <p:sp>
        <p:nvSpPr>
          <p:cNvPr id="19" name="TextBox 18"/>
          <p:cNvSpPr txBox="1"/>
          <p:nvPr/>
        </p:nvSpPr>
        <p:spPr>
          <a:xfrm>
            <a:off x="8764908" y="2950795"/>
            <a:ext cx="3277885" cy="1477328"/>
          </a:xfrm>
          <a:prstGeom prst="rect">
            <a:avLst/>
          </a:prstGeom>
          <a:solidFill>
            <a:srgbClr val="FF0000">
              <a:alpha val="45000"/>
            </a:srgbClr>
          </a:solidFill>
        </p:spPr>
        <p:txBody>
          <a:bodyPr wrap="square" rtlCol="0">
            <a:spAutoFit/>
          </a:bodyPr>
          <a:lstStyle/>
          <a:p>
            <a:r>
              <a:rPr lang="en-AU" sz="1600" b="1" u="sng" dirty="0"/>
              <a:t>Actual Output &lt; Potential Output</a:t>
            </a:r>
          </a:p>
          <a:p>
            <a:r>
              <a:rPr lang="en-AU" b="1" u="sng" dirty="0"/>
              <a:t>Actual UR &gt; NRU</a:t>
            </a:r>
          </a:p>
          <a:p>
            <a:r>
              <a:rPr lang="en-AU" sz="1400" dirty="0"/>
              <a:t>During a period of low output, </a:t>
            </a:r>
          </a:p>
          <a:p>
            <a:r>
              <a:rPr lang="en-AU" sz="1400" dirty="0"/>
              <a:t>Actual UR = NRU + cyclical UR</a:t>
            </a:r>
          </a:p>
          <a:p>
            <a:r>
              <a:rPr lang="en-AU" sz="1400" dirty="0" err="1"/>
              <a:t>Eg</a:t>
            </a:r>
            <a:r>
              <a:rPr lang="en-AU" sz="1400" dirty="0"/>
              <a:t>. Actual UR = NRU + 2</a:t>
            </a:r>
          </a:p>
          <a:p>
            <a:r>
              <a:rPr lang="en-AU" sz="1400" dirty="0"/>
              <a:t>Actual UR &gt; NRU </a:t>
            </a:r>
            <a:r>
              <a:rPr lang="en-AU" sz="1100" dirty="0" err="1"/>
              <a:t>eg</a:t>
            </a:r>
            <a:r>
              <a:rPr lang="en-AU" sz="1100" dirty="0"/>
              <a:t>. Actual UR = 4% + 2% = 6%</a:t>
            </a:r>
          </a:p>
        </p:txBody>
      </p:sp>
      <p:sp>
        <p:nvSpPr>
          <p:cNvPr id="20" name="TextBox 19"/>
          <p:cNvSpPr txBox="1"/>
          <p:nvPr/>
        </p:nvSpPr>
        <p:spPr>
          <a:xfrm>
            <a:off x="130215" y="5292281"/>
            <a:ext cx="7182692" cy="338554"/>
          </a:xfrm>
          <a:prstGeom prst="rect">
            <a:avLst/>
          </a:prstGeom>
          <a:solidFill>
            <a:schemeClr val="accent4">
              <a:lumMod val="60000"/>
              <a:lumOff val="40000"/>
            </a:schemeClr>
          </a:solidFill>
        </p:spPr>
        <p:txBody>
          <a:bodyPr wrap="square" rtlCol="0">
            <a:spAutoFit/>
          </a:bodyPr>
          <a:lstStyle/>
          <a:p>
            <a:r>
              <a:rPr lang="en-AU" sz="1600" b="1" dirty="0"/>
              <a:t>Actual Unemployment = Frictional + Structural + Cyclical Unemployment</a:t>
            </a:r>
          </a:p>
        </p:txBody>
      </p:sp>
    </p:spTree>
    <p:extLst>
      <p:ext uri="{BB962C8B-B14F-4D97-AF65-F5344CB8AC3E}">
        <p14:creationId xmlns:p14="http://schemas.microsoft.com/office/powerpoint/2010/main" val="39176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When the economy produces above potential output, is the actual UR above or below the NRU?</a:t>
            </a:r>
          </a:p>
          <a:p>
            <a:r>
              <a:rPr lang="en-US" dirty="0">
                <a:solidFill>
                  <a:srgbClr val="FF0000"/>
                </a:solidFill>
              </a:rPr>
              <a:t>Higher output = more jobs = lower unemployment</a:t>
            </a:r>
          </a:p>
          <a:p>
            <a:r>
              <a:rPr lang="en-US" dirty="0">
                <a:solidFill>
                  <a:srgbClr val="FF0000"/>
                </a:solidFill>
              </a:rPr>
              <a:t>Therefore Actual UR &lt; NRU</a:t>
            </a:r>
          </a:p>
          <a:p>
            <a:r>
              <a:rPr lang="en-US" dirty="0">
                <a:solidFill>
                  <a:srgbClr val="FF0000"/>
                </a:solidFill>
              </a:rPr>
              <a:t>(Cyclical UR &lt; 0)</a:t>
            </a:r>
          </a:p>
          <a:p>
            <a:r>
              <a:rPr lang="en-US" dirty="0"/>
              <a:t>When the economy has lower output, what is the ARU compared to the NRU?</a:t>
            </a:r>
          </a:p>
          <a:p>
            <a:r>
              <a:rPr lang="en-US" dirty="0">
                <a:solidFill>
                  <a:srgbClr val="FF0000"/>
                </a:solidFill>
              </a:rPr>
              <a:t>It will be higher because there is cyclical unemployment.</a:t>
            </a:r>
          </a:p>
        </p:txBody>
      </p:sp>
    </p:spTree>
    <p:extLst>
      <p:ext uri="{BB962C8B-B14F-4D97-AF65-F5344CB8AC3E}">
        <p14:creationId xmlns:p14="http://schemas.microsoft.com/office/powerpoint/2010/main" val="25292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Picture 3"/>
          <p:cNvPicPr>
            <a:picLocks noChangeAspect="1"/>
          </p:cNvPicPr>
          <p:nvPr/>
        </p:nvPicPr>
        <p:blipFill>
          <a:blip r:embed="rId2"/>
          <a:stretch>
            <a:fillRect/>
          </a:stretch>
        </p:blipFill>
        <p:spPr>
          <a:xfrm>
            <a:off x="522154" y="365125"/>
            <a:ext cx="6049219" cy="2400635"/>
          </a:xfrm>
          <a:prstGeom prst="rect">
            <a:avLst/>
          </a:prstGeom>
        </p:spPr>
      </p:pic>
      <p:pic>
        <p:nvPicPr>
          <p:cNvPr id="5" name="Picture 4"/>
          <p:cNvPicPr>
            <a:picLocks noChangeAspect="1"/>
          </p:cNvPicPr>
          <p:nvPr/>
        </p:nvPicPr>
        <p:blipFill>
          <a:blip r:embed="rId3"/>
          <a:stretch>
            <a:fillRect/>
          </a:stretch>
        </p:blipFill>
        <p:spPr>
          <a:xfrm>
            <a:off x="522153" y="2697958"/>
            <a:ext cx="6049219" cy="1000265"/>
          </a:xfrm>
          <a:prstGeom prst="rect">
            <a:avLst/>
          </a:prstGeom>
        </p:spPr>
      </p:pic>
      <p:pic>
        <p:nvPicPr>
          <p:cNvPr id="6" name="Picture 5"/>
          <p:cNvPicPr>
            <a:picLocks noChangeAspect="1"/>
          </p:cNvPicPr>
          <p:nvPr/>
        </p:nvPicPr>
        <p:blipFill>
          <a:blip r:embed="rId4"/>
          <a:stretch>
            <a:fillRect/>
          </a:stretch>
        </p:blipFill>
        <p:spPr>
          <a:xfrm>
            <a:off x="387928" y="3773030"/>
            <a:ext cx="7997879" cy="2853980"/>
          </a:xfrm>
          <a:prstGeom prst="rect">
            <a:avLst/>
          </a:prstGeom>
        </p:spPr>
      </p:pic>
      <p:sp>
        <p:nvSpPr>
          <p:cNvPr id="3" name="Content Placeholder 2"/>
          <p:cNvSpPr>
            <a:spLocks noGrp="1"/>
          </p:cNvSpPr>
          <p:nvPr>
            <p:ph idx="1"/>
          </p:nvPr>
        </p:nvSpPr>
        <p:spPr>
          <a:xfrm>
            <a:off x="6724072" y="365124"/>
            <a:ext cx="4945774" cy="4247973"/>
          </a:xfrm>
        </p:spPr>
        <p:txBody>
          <a:bodyPr>
            <a:normAutofit fontScale="92500"/>
          </a:bodyPr>
          <a:lstStyle/>
          <a:p>
            <a:r>
              <a:rPr lang="en-AU" dirty="0"/>
              <a:t>Answer Part c) and d)</a:t>
            </a:r>
          </a:p>
          <a:p>
            <a:endParaRPr lang="en-AU" dirty="0"/>
          </a:p>
          <a:p>
            <a:r>
              <a:rPr lang="en-AU" dirty="0">
                <a:solidFill>
                  <a:srgbClr val="FF0000"/>
                </a:solidFill>
              </a:rPr>
              <a:t>C) The actual rate of unemployment is below the NRU. 3%&lt;4%. So we are producing more than usual. Therefore actual real output is more than potential real output. </a:t>
            </a:r>
          </a:p>
          <a:p>
            <a:r>
              <a:rPr lang="en-AU" dirty="0">
                <a:solidFill>
                  <a:srgbClr val="FF0000"/>
                </a:solidFill>
              </a:rPr>
              <a:t>D) Actual UR = NRU + cyclical.</a:t>
            </a:r>
          </a:p>
          <a:p>
            <a:r>
              <a:rPr lang="en-AU" dirty="0">
                <a:solidFill>
                  <a:srgbClr val="FF0000"/>
                </a:solidFill>
              </a:rPr>
              <a:t>So cyclical would equal 1%.</a:t>
            </a:r>
          </a:p>
        </p:txBody>
      </p:sp>
    </p:spTree>
    <p:extLst>
      <p:ext uri="{BB962C8B-B14F-4D97-AF65-F5344CB8AC3E}">
        <p14:creationId xmlns:p14="http://schemas.microsoft.com/office/powerpoint/2010/main" val="259465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6220" y="365125"/>
            <a:ext cx="5807579" cy="1325563"/>
          </a:xfrm>
        </p:spPr>
        <p:txBody>
          <a:bodyPr/>
          <a:lstStyle/>
          <a:p>
            <a:r>
              <a:rPr lang="en-US" dirty="0"/>
              <a:t>The Labor Force</a:t>
            </a:r>
          </a:p>
        </p:txBody>
      </p:sp>
      <p:sp>
        <p:nvSpPr>
          <p:cNvPr id="3" name="Content Placeholder 2"/>
          <p:cNvSpPr>
            <a:spLocks noGrp="1"/>
          </p:cNvSpPr>
          <p:nvPr>
            <p:ph idx="1"/>
          </p:nvPr>
        </p:nvSpPr>
        <p:spPr>
          <a:xfrm>
            <a:off x="6600304" y="1825625"/>
            <a:ext cx="4753495" cy="4351338"/>
          </a:xfrm>
        </p:spPr>
        <p:txBody>
          <a:bodyPr>
            <a:normAutofit lnSpcReduction="10000"/>
          </a:bodyPr>
          <a:lstStyle/>
          <a:p>
            <a:r>
              <a:rPr lang="en-US" dirty="0"/>
              <a:t>In our economy we know have people who are working and not working.</a:t>
            </a:r>
          </a:p>
          <a:p>
            <a:r>
              <a:rPr lang="en-US" dirty="0"/>
              <a:t>The </a:t>
            </a:r>
            <a:r>
              <a:rPr lang="en-US" dirty="0">
                <a:solidFill>
                  <a:srgbClr val="00B0F0"/>
                </a:solidFill>
              </a:rPr>
              <a:t>Labor Force </a:t>
            </a:r>
            <a:r>
              <a:rPr lang="en-US" dirty="0"/>
              <a:t>is the </a:t>
            </a:r>
            <a:r>
              <a:rPr lang="en-US" dirty="0">
                <a:solidFill>
                  <a:srgbClr val="00B0F0"/>
                </a:solidFill>
              </a:rPr>
              <a:t>number of people </a:t>
            </a:r>
            <a:r>
              <a:rPr lang="en-US" dirty="0"/>
              <a:t>who are </a:t>
            </a:r>
            <a:r>
              <a:rPr lang="en-US" dirty="0">
                <a:solidFill>
                  <a:srgbClr val="00B0F0"/>
                </a:solidFill>
              </a:rPr>
              <a:t>trying to work</a:t>
            </a:r>
            <a:r>
              <a:rPr lang="en-US" dirty="0"/>
              <a:t>.</a:t>
            </a:r>
          </a:p>
          <a:p>
            <a:r>
              <a:rPr lang="en-US" dirty="0"/>
              <a:t>It will naturally be </a:t>
            </a:r>
            <a:r>
              <a:rPr lang="en-US" dirty="0">
                <a:solidFill>
                  <a:srgbClr val="00B0F0"/>
                </a:solidFill>
              </a:rPr>
              <a:t>smaller than the whole population</a:t>
            </a:r>
            <a:r>
              <a:rPr lang="en-US" dirty="0"/>
              <a:t>, because not everyone is expected to work or wants to work.</a:t>
            </a:r>
          </a:p>
        </p:txBody>
      </p:sp>
      <p:sp>
        <p:nvSpPr>
          <p:cNvPr id="4" name="Oval 3"/>
          <p:cNvSpPr/>
          <p:nvPr/>
        </p:nvSpPr>
        <p:spPr>
          <a:xfrm>
            <a:off x="418744" y="623843"/>
            <a:ext cx="5759865" cy="581114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58781" y="623843"/>
            <a:ext cx="4007978" cy="413616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36448" y="5153114"/>
            <a:ext cx="2461189" cy="369332"/>
          </a:xfrm>
          <a:prstGeom prst="rect">
            <a:avLst/>
          </a:prstGeom>
          <a:noFill/>
        </p:spPr>
        <p:txBody>
          <a:bodyPr wrap="square" rtlCol="0">
            <a:spAutoFit/>
          </a:bodyPr>
          <a:lstStyle/>
          <a:p>
            <a:r>
              <a:rPr lang="en-US" dirty="0"/>
              <a:t>Whole population</a:t>
            </a:r>
          </a:p>
        </p:txBody>
      </p:sp>
      <p:sp>
        <p:nvSpPr>
          <p:cNvPr id="7" name="TextBox 6"/>
          <p:cNvSpPr txBox="1"/>
          <p:nvPr/>
        </p:nvSpPr>
        <p:spPr>
          <a:xfrm>
            <a:off x="2286000" y="4129265"/>
            <a:ext cx="2461189" cy="369332"/>
          </a:xfrm>
          <a:prstGeom prst="rect">
            <a:avLst/>
          </a:prstGeom>
          <a:noFill/>
        </p:spPr>
        <p:txBody>
          <a:bodyPr wrap="square" rtlCol="0">
            <a:spAutoFit/>
          </a:bodyPr>
          <a:lstStyle/>
          <a:p>
            <a:r>
              <a:rPr lang="en-US" dirty="0"/>
              <a:t>Working Age Population</a:t>
            </a:r>
          </a:p>
        </p:txBody>
      </p:sp>
      <p:sp>
        <p:nvSpPr>
          <p:cNvPr id="11" name="Oval 10"/>
          <p:cNvSpPr/>
          <p:nvPr/>
        </p:nvSpPr>
        <p:spPr>
          <a:xfrm>
            <a:off x="1952713" y="623843"/>
            <a:ext cx="2691926" cy="2820112"/>
          </a:xfrm>
          <a:prstGeom prst="ellipse">
            <a:avLst/>
          </a:prstGeom>
          <a:solidFill>
            <a:srgbClr val="5290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132175" y="1067351"/>
            <a:ext cx="2461189" cy="1754326"/>
          </a:xfrm>
          <a:prstGeom prst="rect">
            <a:avLst/>
          </a:prstGeom>
          <a:noFill/>
        </p:spPr>
        <p:txBody>
          <a:bodyPr wrap="square" rtlCol="0">
            <a:spAutoFit/>
          </a:bodyPr>
          <a:lstStyle/>
          <a:p>
            <a:r>
              <a:rPr lang="en-US" b="1" dirty="0"/>
              <a:t>Labor Force</a:t>
            </a:r>
          </a:p>
          <a:p>
            <a:pPr marL="285750" indent="-285750">
              <a:buFont typeface="Arial" panose="020B0604020202020204" pitchFamily="34" charset="0"/>
              <a:buChar char="•"/>
            </a:pPr>
            <a:r>
              <a:rPr lang="en-US" dirty="0"/>
              <a:t>Working Age</a:t>
            </a:r>
          </a:p>
          <a:p>
            <a:pPr marL="285750" indent="-285750">
              <a:buFont typeface="Arial" panose="020B0604020202020204" pitchFamily="34" charset="0"/>
              <a:buChar char="•"/>
            </a:pPr>
            <a:r>
              <a:rPr lang="en-US" dirty="0"/>
              <a:t>Willing and able to work</a:t>
            </a:r>
          </a:p>
          <a:p>
            <a:pPr marL="285750" indent="-285750">
              <a:buFont typeface="Arial" panose="020B0604020202020204" pitchFamily="34" charset="0"/>
              <a:buChar char="•"/>
            </a:pPr>
            <a:r>
              <a:rPr lang="en-US" dirty="0"/>
              <a:t>Not in prison</a:t>
            </a:r>
          </a:p>
          <a:p>
            <a:pPr marL="285750" indent="-285750">
              <a:buFont typeface="Arial" panose="020B0604020202020204" pitchFamily="34" charset="0"/>
              <a:buChar char="•"/>
            </a:pPr>
            <a:r>
              <a:rPr lang="en-US" dirty="0"/>
              <a:t>Not in the military</a:t>
            </a:r>
          </a:p>
        </p:txBody>
      </p:sp>
      <p:sp>
        <p:nvSpPr>
          <p:cNvPr id="8" name="TextBox 7"/>
          <p:cNvSpPr txBox="1"/>
          <p:nvPr/>
        </p:nvSpPr>
        <p:spPr>
          <a:xfrm>
            <a:off x="9318567" y="365125"/>
            <a:ext cx="2385753" cy="646331"/>
          </a:xfrm>
          <a:prstGeom prst="rect">
            <a:avLst/>
          </a:prstGeom>
          <a:noFill/>
        </p:spPr>
        <p:txBody>
          <a:bodyPr wrap="square" rtlCol="0">
            <a:spAutoFit/>
          </a:bodyPr>
          <a:lstStyle/>
          <a:p>
            <a:r>
              <a:rPr lang="en-US" dirty="0"/>
              <a:t>Summary</a:t>
            </a:r>
          </a:p>
          <a:p>
            <a:r>
              <a:rPr lang="en-US" dirty="0"/>
              <a:t>In the </a:t>
            </a:r>
          </a:p>
        </p:txBody>
      </p:sp>
    </p:spTree>
    <p:extLst>
      <p:ext uri="{BB962C8B-B14F-4D97-AF65-F5344CB8AC3E}">
        <p14:creationId xmlns:p14="http://schemas.microsoft.com/office/powerpoint/2010/main" val="856309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80" y="224098"/>
            <a:ext cx="7777480" cy="1325563"/>
          </a:xfrm>
        </p:spPr>
        <p:txBody>
          <a:bodyPr/>
          <a:lstStyle/>
          <a:p>
            <a:r>
              <a:rPr lang="en-AU" dirty="0"/>
              <a:t>Factors that Change the Natural Rate of Unemployment</a:t>
            </a:r>
          </a:p>
        </p:txBody>
      </p:sp>
      <p:sp>
        <p:nvSpPr>
          <p:cNvPr id="3" name="Content Placeholder 2"/>
          <p:cNvSpPr>
            <a:spLocks noGrp="1"/>
          </p:cNvSpPr>
          <p:nvPr>
            <p:ph idx="1"/>
          </p:nvPr>
        </p:nvSpPr>
        <p:spPr>
          <a:xfrm>
            <a:off x="620999" y="1549661"/>
            <a:ext cx="5901721" cy="1004265"/>
          </a:xfrm>
        </p:spPr>
        <p:txBody>
          <a:bodyPr>
            <a:normAutofit fontScale="70000" lnSpcReduction="20000"/>
          </a:bodyPr>
          <a:lstStyle/>
          <a:p>
            <a:r>
              <a:rPr lang="en-AU" dirty="0">
                <a:solidFill>
                  <a:srgbClr val="00B050"/>
                </a:solidFill>
              </a:rPr>
              <a:t>Factors that will change </a:t>
            </a:r>
            <a:r>
              <a:rPr lang="en-AU" dirty="0"/>
              <a:t>the amount of </a:t>
            </a:r>
            <a:r>
              <a:rPr lang="en-AU" dirty="0">
                <a:solidFill>
                  <a:srgbClr val="00B050"/>
                </a:solidFill>
              </a:rPr>
              <a:t>structural </a:t>
            </a:r>
            <a:r>
              <a:rPr lang="en-AU" dirty="0"/>
              <a:t>or</a:t>
            </a:r>
            <a:r>
              <a:rPr lang="en-AU" dirty="0">
                <a:solidFill>
                  <a:srgbClr val="00B050"/>
                </a:solidFill>
              </a:rPr>
              <a:t> frictional unemployment </a:t>
            </a:r>
            <a:r>
              <a:rPr lang="en-AU" dirty="0"/>
              <a:t>will naturally change the </a:t>
            </a:r>
            <a:r>
              <a:rPr lang="en-AU" dirty="0">
                <a:solidFill>
                  <a:srgbClr val="00B050"/>
                </a:solidFill>
              </a:rPr>
              <a:t>Natural Rate of Unemployment</a:t>
            </a:r>
            <a:r>
              <a:rPr lang="en-AU" dirty="0"/>
              <a:t>!</a:t>
            </a:r>
          </a:p>
          <a:p>
            <a:endParaRPr lang="en-AU" dirty="0"/>
          </a:p>
        </p:txBody>
      </p:sp>
      <p:pic>
        <p:nvPicPr>
          <p:cNvPr id="5" name="Picture 4"/>
          <p:cNvPicPr>
            <a:picLocks noChangeAspect="1"/>
          </p:cNvPicPr>
          <p:nvPr/>
        </p:nvPicPr>
        <p:blipFill>
          <a:blip r:embed="rId2"/>
          <a:stretch>
            <a:fillRect/>
          </a:stretch>
        </p:blipFill>
        <p:spPr>
          <a:xfrm>
            <a:off x="7621403" y="4554958"/>
            <a:ext cx="2588788" cy="2181416"/>
          </a:xfrm>
          <a:prstGeom prst="rect">
            <a:avLst/>
          </a:prstGeom>
        </p:spPr>
      </p:pic>
      <p:sp>
        <p:nvSpPr>
          <p:cNvPr id="6" name="TextBox 5"/>
          <p:cNvSpPr txBox="1"/>
          <p:nvPr/>
        </p:nvSpPr>
        <p:spPr>
          <a:xfrm>
            <a:off x="10210191" y="4907002"/>
            <a:ext cx="1803683" cy="1477328"/>
          </a:xfrm>
          <a:prstGeom prst="rect">
            <a:avLst/>
          </a:prstGeom>
          <a:noFill/>
        </p:spPr>
        <p:txBody>
          <a:bodyPr wrap="square" rtlCol="0">
            <a:spAutoFit/>
          </a:bodyPr>
          <a:lstStyle/>
          <a:p>
            <a:r>
              <a:rPr lang="en-AU" dirty="0"/>
              <a:t>Government training programs could reduce structural unemployment. </a:t>
            </a:r>
          </a:p>
        </p:txBody>
      </p:sp>
      <p:sp>
        <p:nvSpPr>
          <p:cNvPr id="7" name="TextBox 6"/>
          <p:cNvSpPr txBox="1"/>
          <p:nvPr/>
        </p:nvSpPr>
        <p:spPr>
          <a:xfrm>
            <a:off x="7691221" y="386532"/>
            <a:ext cx="3794333" cy="738664"/>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Factors that affect the structural or frictional employment will also change the NRU.</a:t>
            </a:r>
          </a:p>
        </p:txBody>
      </p:sp>
      <p:sp>
        <p:nvSpPr>
          <p:cNvPr id="8" name="TextBox 7"/>
          <p:cNvSpPr txBox="1"/>
          <p:nvPr/>
        </p:nvSpPr>
        <p:spPr>
          <a:xfrm>
            <a:off x="-111760" y="2298172"/>
            <a:ext cx="12653870" cy="523220"/>
          </a:xfrm>
          <a:prstGeom prst="rect">
            <a:avLst/>
          </a:prstGeom>
          <a:solidFill>
            <a:schemeClr val="accent1">
              <a:lumMod val="20000"/>
              <a:lumOff val="80000"/>
            </a:schemeClr>
          </a:solidFill>
          <a:ln>
            <a:solidFill>
              <a:srgbClr val="0070C0"/>
            </a:solidFill>
          </a:ln>
        </p:spPr>
        <p:txBody>
          <a:bodyPr wrap="square" rtlCol="0">
            <a:spAutoFit/>
          </a:bodyPr>
          <a:lstStyle/>
          <a:p>
            <a:pPr algn="ctr"/>
            <a:r>
              <a:rPr lang="en-US" sz="2800" b="1" dirty="0"/>
              <a:t>Natural unemployment = Frictional unemployment + Structural unemployment</a:t>
            </a:r>
          </a:p>
        </p:txBody>
      </p:sp>
      <p:sp>
        <p:nvSpPr>
          <p:cNvPr id="10" name="Rectangle 9"/>
          <p:cNvSpPr/>
          <p:nvPr/>
        </p:nvSpPr>
        <p:spPr>
          <a:xfrm>
            <a:off x="1584707" y="4845764"/>
            <a:ext cx="3040585" cy="1477328"/>
          </a:xfrm>
          <a:prstGeom prst="rect">
            <a:avLst/>
          </a:prstGeom>
        </p:spPr>
        <p:txBody>
          <a:bodyPr wrap="square">
            <a:spAutoFit/>
          </a:bodyPr>
          <a:lstStyle/>
          <a:p>
            <a:r>
              <a:rPr lang="en-AU" dirty="0">
                <a:solidFill>
                  <a:srgbClr val="00B0F0"/>
                </a:solidFill>
              </a:rPr>
              <a:t>Minimum Wage Laws </a:t>
            </a:r>
            <a:r>
              <a:rPr lang="en-AU" dirty="0"/>
              <a:t>(increasing structural unemployment because businesses will hire less workers)</a:t>
            </a:r>
          </a:p>
        </p:txBody>
      </p:sp>
      <p:sp>
        <p:nvSpPr>
          <p:cNvPr id="11" name="Rectangle 10"/>
          <p:cNvSpPr/>
          <p:nvPr/>
        </p:nvSpPr>
        <p:spPr>
          <a:xfrm>
            <a:off x="4908683" y="5059576"/>
            <a:ext cx="2712720" cy="1477328"/>
          </a:xfrm>
          <a:prstGeom prst="rect">
            <a:avLst/>
          </a:prstGeom>
        </p:spPr>
        <p:txBody>
          <a:bodyPr wrap="square">
            <a:spAutoFit/>
          </a:bodyPr>
          <a:lstStyle/>
          <a:p>
            <a:r>
              <a:rPr lang="en-AU" dirty="0">
                <a:solidFill>
                  <a:srgbClr val="00B0F0"/>
                </a:solidFill>
              </a:rPr>
              <a:t>Government Training Programs </a:t>
            </a:r>
            <a:r>
              <a:rPr lang="en-AU" dirty="0"/>
              <a:t>– increasing worker skills could decrease structural unemployment</a:t>
            </a:r>
          </a:p>
        </p:txBody>
      </p:sp>
      <p:sp>
        <p:nvSpPr>
          <p:cNvPr id="12" name="Rectangle 11"/>
          <p:cNvSpPr/>
          <p:nvPr/>
        </p:nvSpPr>
        <p:spPr>
          <a:xfrm>
            <a:off x="4862963" y="3217179"/>
            <a:ext cx="3098800" cy="1477328"/>
          </a:xfrm>
          <a:prstGeom prst="rect">
            <a:avLst/>
          </a:prstGeom>
        </p:spPr>
        <p:txBody>
          <a:bodyPr wrap="square">
            <a:spAutoFit/>
          </a:bodyPr>
          <a:lstStyle/>
          <a:p>
            <a:r>
              <a:rPr lang="en-AU" dirty="0">
                <a:solidFill>
                  <a:srgbClr val="00B0F0"/>
                </a:solidFill>
              </a:rPr>
              <a:t>Social Welfare </a:t>
            </a:r>
            <a:r>
              <a:rPr lang="en-AU" dirty="0"/>
              <a:t>– improved welfare may decrease the motivation for workers to find jobs quickly (increasing frictional unemployment)</a:t>
            </a:r>
          </a:p>
        </p:txBody>
      </p:sp>
      <p:sp>
        <p:nvSpPr>
          <p:cNvPr id="13" name="Rectangle 12"/>
          <p:cNvSpPr/>
          <p:nvPr/>
        </p:nvSpPr>
        <p:spPr>
          <a:xfrm>
            <a:off x="193040" y="3339002"/>
            <a:ext cx="4287520" cy="1200329"/>
          </a:xfrm>
          <a:prstGeom prst="rect">
            <a:avLst/>
          </a:prstGeom>
        </p:spPr>
        <p:txBody>
          <a:bodyPr wrap="square">
            <a:spAutoFit/>
          </a:bodyPr>
          <a:lstStyle/>
          <a:p>
            <a:r>
              <a:rPr lang="en-AU" dirty="0">
                <a:solidFill>
                  <a:srgbClr val="00B0F0"/>
                </a:solidFill>
              </a:rPr>
              <a:t>Changes to the </a:t>
            </a:r>
            <a:r>
              <a:rPr lang="en-AU" dirty="0" err="1">
                <a:solidFill>
                  <a:srgbClr val="00B0F0"/>
                </a:solidFill>
              </a:rPr>
              <a:t>labor</a:t>
            </a:r>
            <a:r>
              <a:rPr lang="en-AU" dirty="0">
                <a:solidFill>
                  <a:srgbClr val="00B0F0"/>
                </a:solidFill>
              </a:rPr>
              <a:t> force</a:t>
            </a:r>
          </a:p>
          <a:p>
            <a:pPr lvl="1"/>
            <a:r>
              <a:rPr lang="en-AU" dirty="0" err="1"/>
              <a:t>Eg</a:t>
            </a:r>
            <a:r>
              <a:rPr lang="en-AU" dirty="0"/>
              <a:t>. Many student graduates entering the work force may actually increase the structural unemployment. </a:t>
            </a:r>
          </a:p>
        </p:txBody>
      </p:sp>
      <p:sp>
        <p:nvSpPr>
          <p:cNvPr id="14" name="Rectangle 13"/>
          <p:cNvSpPr/>
          <p:nvPr/>
        </p:nvSpPr>
        <p:spPr>
          <a:xfrm>
            <a:off x="8183554" y="3339002"/>
            <a:ext cx="3830320" cy="946813"/>
          </a:xfrm>
          <a:prstGeom prst="rect">
            <a:avLst/>
          </a:prstGeom>
        </p:spPr>
        <p:txBody>
          <a:bodyPr wrap="square">
            <a:spAutoFit/>
          </a:bodyPr>
          <a:lstStyle/>
          <a:p>
            <a:r>
              <a:rPr lang="en-AU" dirty="0">
                <a:solidFill>
                  <a:srgbClr val="00B0F0"/>
                </a:solidFill>
              </a:rPr>
              <a:t>Trade Union power </a:t>
            </a:r>
            <a:r>
              <a:rPr lang="en-AU" dirty="0"/>
              <a:t>(similar effect as minimum wage laws increasing structural unemployment)</a:t>
            </a:r>
          </a:p>
        </p:txBody>
      </p:sp>
    </p:spTree>
    <p:extLst>
      <p:ext uri="{BB962C8B-B14F-4D97-AF65-F5344CB8AC3E}">
        <p14:creationId xmlns:p14="http://schemas.microsoft.com/office/powerpoint/2010/main" val="5492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government training program that helps workers gain new skills and find jobs would have what effect on the NRU?</a:t>
            </a:r>
          </a:p>
          <a:p>
            <a:r>
              <a:rPr lang="en-US" dirty="0">
                <a:solidFill>
                  <a:srgbClr val="FF3300"/>
                </a:solidFill>
              </a:rPr>
              <a:t>The </a:t>
            </a:r>
            <a:r>
              <a:rPr lang="en-US" dirty="0" err="1">
                <a:solidFill>
                  <a:srgbClr val="FF3300"/>
                </a:solidFill>
              </a:rPr>
              <a:t>gov</a:t>
            </a:r>
            <a:r>
              <a:rPr lang="en-US" dirty="0">
                <a:solidFill>
                  <a:srgbClr val="FF3300"/>
                </a:solidFill>
              </a:rPr>
              <a:t> training would likely decrease structural unemployment which would therefore decrease the NRU. </a:t>
            </a:r>
          </a:p>
          <a:p>
            <a:r>
              <a:rPr lang="en-US" dirty="0"/>
              <a:t>Generous social transfers to unemployed workers leads to workers taking longer to apply for new jobs. What effect would this have on the NRU?</a:t>
            </a:r>
          </a:p>
          <a:p>
            <a:r>
              <a:rPr lang="en-US" dirty="0">
                <a:solidFill>
                  <a:srgbClr val="FF3300"/>
                </a:solidFill>
              </a:rPr>
              <a:t>This would likely increase frictional unemployment which would increase the NRU. </a:t>
            </a:r>
          </a:p>
        </p:txBody>
      </p:sp>
    </p:spTree>
    <p:extLst>
      <p:ext uri="{BB962C8B-B14F-4D97-AF65-F5344CB8AC3E}">
        <p14:creationId xmlns:p14="http://schemas.microsoft.com/office/powerpoint/2010/main" val="184308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6423"/>
          </a:xfrm>
        </p:spPr>
        <p:txBody>
          <a:bodyPr/>
          <a:lstStyle/>
          <a:p>
            <a:r>
              <a:rPr lang="en-AU" dirty="0"/>
              <a:t>Krugman Module 13</a:t>
            </a:r>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49646" y="1081548"/>
            <a:ext cx="10161037" cy="5387779"/>
          </a:xfrm>
          <a:prstGeom prst="rect">
            <a:avLst/>
          </a:prstGeom>
        </p:spPr>
      </p:pic>
      <p:sp>
        <p:nvSpPr>
          <p:cNvPr id="5" name="TextBox 4"/>
          <p:cNvSpPr txBox="1"/>
          <p:nvPr/>
        </p:nvSpPr>
        <p:spPr>
          <a:xfrm>
            <a:off x="2910348" y="2438400"/>
            <a:ext cx="1887794" cy="369332"/>
          </a:xfrm>
          <a:prstGeom prst="rect">
            <a:avLst/>
          </a:prstGeom>
          <a:noFill/>
        </p:spPr>
        <p:txBody>
          <a:bodyPr wrap="square" rtlCol="0">
            <a:spAutoFit/>
          </a:bodyPr>
          <a:lstStyle/>
          <a:p>
            <a:r>
              <a:rPr lang="en-AU" dirty="0">
                <a:solidFill>
                  <a:srgbClr val="FF0000"/>
                </a:solidFill>
              </a:rPr>
              <a:t>Answer: a</a:t>
            </a:r>
          </a:p>
        </p:txBody>
      </p:sp>
      <p:sp>
        <p:nvSpPr>
          <p:cNvPr id="6" name="TextBox 5"/>
          <p:cNvSpPr txBox="1"/>
          <p:nvPr/>
        </p:nvSpPr>
        <p:spPr>
          <a:xfrm>
            <a:off x="3023419" y="3938349"/>
            <a:ext cx="1887794" cy="369332"/>
          </a:xfrm>
          <a:prstGeom prst="rect">
            <a:avLst/>
          </a:prstGeom>
          <a:noFill/>
        </p:spPr>
        <p:txBody>
          <a:bodyPr wrap="square" rtlCol="0">
            <a:spAutoFit/>
          </a:bodyPr>
          <a:lstStyle/>
          <a:p>
            <a:r>
              <a:rPr lang="en-AU" dirty="0">
                <a:solidFill>
                  <a:srgbClr val="FF0000"/>
                </a:solidFill>
              </a:rPr>
              <a:t>Answer: c</a:t>
            </a:r>
          </a:p>
        </p:txBody>
      </p:sp>
      <p:sp>
        <p:nvSpPr>
          <p:cNvPr id="7" name="TextBox 6"/>
          <p:cNvSpPr txBox="1"/>
          <p:nvPr/>
        </p:nvSpPr>
        <p:spPr>
          <a:xfrm>
            <a:off x="2910348" y="5807631"/>
            <a:ext cx="1887794" cy="369332"/>
          </a:xfrm>
          <a:prstGeom prst="rect">
            <a:avLst/>
          </a:prstGeom>
          <a:noFill/>
        </p:spPr>
        <p:txBody>
          <a:bodyPr wrap="square" rtlCol="0">
            <a:spAutoFit/>
          </a:bodyPr>
          <a:lstStyle/>
          <a:p>
            <a:r>
              <a:rPr lang="en-AU" dirty="0">
                <a:solidFill>
                  <a:srgbClr val="FF0000"/>
                </a:solidFill>
              </a:rPr>
              <a:t>Answer: b</a:t>
            </a:r>
          </a:p>
        </p:txBody>
      </p:sp>
      <p:sp>
        <p:nvSpPr>
          <p:cNvPr id="8" name="TextBox 7"/>
          <p:cNvSpPr txBox="1"/>
          <p:nvPr/>
        </p:nvSpPr>
        <p:spPr>
          <a:xfrm>
            <a:off x="7713406" y="3753683"/>
            <a:ext cx="1887794" cy="369332"/>
          </a:xfrm>
          <a:prstGeom prst="rect">
            <a:avLst/>
          </a:prstGeom>
          <a:noFill/>
        </p:spPr>
        <p:txBody>
          <a:bodyPr wrap="square" rtlCol="0">
            <a:spAutoFit/>
          </a:bodyPr>
          <a:lstStyle/>
          <a:p>
            <a:r>
              <a:rPr lang="en-AU" dirty="0">
                <a:solidFill>
                  <a:srgbClr val="FF0000"/>
                </a:solidFill>
              </a:rPr>
              <a:t>Answer: d</a:t>
            </a:r>
          </a:p>
        </p:txBody>
      </p:sp>
      <p:sp>
        <p:nvSpPr>
          <p:cNvPr id="9" name="TextBox 8"/>
          <p:cNvSpPr txBox="1"/>
          <p:nvPr/>
        </p:nvSpPr>
        <p:spPr>
          <a:xfrm>
            <a:off x="10304206" y="5438299"/>
            <a:ext cx="1887794" cy="369332"/>
          </a:xfrm>
          <a:prstGeom prst="rect">
            <a:avLst/>
          </a:prstGeom>
          <a:noFill/>
        </p:spPr>
        <p:txBody>
          <a:bodyPr wrap="square" rtlCol="0">
            <a:spAutoFit/>
          </a:bodyPr>
          <a:lstStyle/>
          <a:p>
            <a:r>
              <a:rPr lang="en-AU" dirty="0">
                <a:solidFill>
                  <a:srgbClr val="FF0000"/>
                </a:solidFill>
              </a:rPr>
              <a:t>Answer: e</a:t>
            </a:r>
          </a:p>
        </p:txBody>
      </p:sp>
    </p:spTree>
    <p:extLst>
      <p:ext uri="{BB962C8B-B14F-4D97-AF65-F5344CB8AC3E}">
        <p14:creationId xmlns:p14="http://schemas.microsoft.com/office/powerpoint/2010/main" val="21278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8101"/>
          </a:xfrm>
        </p:spPr>
        <p:txBody>
          <a:bodyPr>
            <a:normAutofit fontScale="90000"/>
          </a:bodyPr>
          <a:lstStyle/>
          <a:p>
            <a:r>
              <a:rPr lang="en-AU" dirty="0"/>
              <a:t>Krugman Module 13</a:t>
            </a:r>
          </a:p>
        </p:txBody>
      </p:sp>
      <p:sp>
        <p:nvSpPr>
          <p:cNvPr id="3" name="Content Placeholder 2"/>
          <p:cNvSpPr>
            <a:spLocks noGrp="1"/>
          </p:cNvSpPr>
          <p:nvPr>
            <p:ph idx="1"/>
          </p:nvPr>
        </p:nvSpPr>
        <p:spPr>
          <a:xfrm>
            <a:off x="8190270" y="365125"/>
            <a:ext cx="3628104" cy="5811838"/>
          </a:xfrm>
        </p:spPr>
        <p:txBody>
          <a:bodyPr>
            <a:normAutofit/>
          </a:bodyPr>
          <a:lstStyle/>
          <a:p>
            <a:r>
              <a:rPr lang="en-AU" dirty="0">
                <a:solidFill>
                  <a:srgbClr val="FF0000"/>
                </a:solidFill>
              </a:rPr>
              <a:t>A) it is where the economy is at a healthy level. It can also be called full employment</a:t>
            </a:r>
          </a:p>
          <a:p>
            <a:r>
              <a:rPr lang="en-AU" dirty="0">
                <a:solidFill>
                  <a:srgbClr val="FF0000"/>
                </a:solidFill>
              </a:rPr>
              <a:t>B) NRU = structural unemployment + frictional unemployment</a:t>
            </a:r>
          </a:p>
          <a:p>
            <a:r>
              <a:rPr lang="en-AU" dirty="0">
                <a:solidFill>
                  <a:srgbClr val="FF0000"/>
                </a:solidFill>
              </a:rPr>
              <a:t>C) It is the difference between the natural rate (NRU) and actual unemployment.</a:t>
            </a:r>
          </a:p>
        </p:txBody>
      </p:sp>
      <p:pic>
        <p:nvPicPr>
          <p:cNvPr id="4" name="Picture 3"/>
          <p:cNvPicPr>
            <a:picLocks noChangeAspect="1"/>
          </p:cNvPicPr>
          <p:nvPr/>
        </p:nvPicPr>
        <p:blipFill>
          <a:blip r:embed="rId2"/>
          <a:stretch>
            <a:fillRect/>
          </a:stretch>
        </p:blipFill>
        <p:spPr>
          <a:xfrm>
            <a:off x="376084" y="1100636"/>
            <a:ext cx="7950720" cy="3658177"/>
          </a:xfrm>
          <a:prstGeom prst="rect">
            <a:avLst/>
          </a:prstGeom>
        </p:spPr>
      </p:pic>
      <p:sp>
        <p:nvSpPr>
          <p:cNvPr id="5" name="Content Placeholder 2"/>
          <p:cNvSpPr txBox="1">
            <a:spLocks/>
          </p:cNvSpPr>
          <p:nvPr/>
        </p:nvSpPr>
        <p:spPr>
          <a:xfrm>
            <a:off x="258097" y="4758813"/>
            <a:ext cx="7725697" cy="175997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FF0000"/>
                </a:solidFill>
              </a:rPr>
              <a:t>D) Minimum wage</a:t>
            </a:r>
          </a:p>
          <a:p>
            <a:r>
              <a:rPr lang="en-AU" dirty="0">
                <a:solidFill>
                  <a:srgbClr val="FF0000"/>
                </a:solidFill>
              </a:rPr>
              <a:t>Government training programs</a:t>
            </a:r>
          </a:p>
          <a:p>
            <a:r>
              <a:rPr lang="en-AU" dirty="0">
                <a:solidFill>
                  <a:srgbClr val="FF0000"/>
                </a:solidFill>
              </a:rPr>
              <a:t>Social Welfare</a:t>
            </a:r>
          </a:p>
          <a:p>
            <a:r>
              <a:rPr lang="en-AU" dirty="0" err="1">
                <a:solidFill>
                  <a:srgbClr val="FF0000"/>
                </a:solidFill>
              </a:rPr>
              <a:t>Labor</a:t>
            </a:r>
            <a:r>
              <a:rPr lang="en-AU" dirty="0">
                <a:solidFill>
                  <a:srgbClr val="FF0000"/>
                </a:solidFill>
              </a:rPr>
              <a:t> force characteristics (</a:t>
            </a:r>
            <a:r>
              <a:rPr lang="en-AU" dirty="0" err="1">
                <a:solidFill>
                  <a:srgbClr val="FF0000"/>
                </a:solidFill>
              </a:rPr>
              <a:t>eg</a:t>
            </a:r>
            <a:r>
              <a:rPr lang="en-AU" dirty="0">
                <a:solidFill>
                  <a:srgbClr val="FF0000"/>
                </a:solidFill>
              </a:rPr>
              <a:t>. Lots of new graduates looking for jobs)</a:t>
            </a:r>
          </a:p>
        </p:txBody>
      </p:sp>
    </p:spTree>
    <p:extLst>
      <p:ext uri="{BB962C8B-B14F-4D97-AF65-F5344CB8AC3E}">
        <p14:creationId xmlns:p14="http://schemas.microsoft.com/office/powerpoint/2010/main" val="107654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8180"/>
          </a:xfrm>
        </p:spPr>
        <p:txBody>
          <a:bodyPr/>
          <a:lstStyle/>
          <a:p>
            <a:r>
              <a:rPr lang="en-AU" dirty="0"/>
              <a:t>Unemployment Equations</a:t>
            </a:r>
          </a:p>
        </p:txBody>
      </p:sp>
      <p:sp>
        <p:nvSpPr>
          <p:cNvPr id="3" name="Content Placeholder 2"/>
          <p:cNvSpPr>
            <a:spLocks noGrp="1"/>
          </p:cNvSpPr>
          <p:nvPr>
            <p:ph idx="1"/>
          </p:nvPr>
        </p:nvSpPr>
        <p:spPr>
          <a:xfrm>
            <a:off x="6535479" y="1206755"/>
            <a:ext cx="5656521" cy="1370384"/>
          </a:xfrm>
          <a:solidFill>
            <a:schemeClr val="accent6">
              <a:lumMod val="20000"/>
              <a:lumOff val="80000"/>
            </a:schemeClr>
          </a:solidFill>
        </p:spPr>
        <p:txBody>
          <a:bodyPr>
            <a:noAutofit/>
          </a:bodyPr>
          <a:lstStyle/>
          <a:p>
            <a:r>
              <a:rPr lang="en-AU" sz="2400" b="1" dirty="0"/>
              <a:t>Unemployment Rate </a:t>
            </a:r>
            <a:r>
              <a:rPr lang="en-US" sz="2400" dirty="0"/>
              <a:t>= (unemployed / labor force) x 100%</a:t>
            </a:r>
          </a:p>
          <a:p>
            <a:r>
              <a:rPr lang="en-US" sz="2000" dirty="0"/>
              <a:t>= [unemployed / (employed + unemployed)] x 100%</a:t>
            </a:r>
          </a:p>
          <a:p>
            <a:endParaRPr lang="en-AU" sz="2400" dirty="0"/>
          </a:p>
          <a:p>
            <a:endParaRPr lang="en-AU" sz="2400" dirty="0"/>
          </a:p>
        </p:txBody>
      </p:sp>
      <p:sp>
        <p:nvSpPr>
          <p:cNvPr id="4" name="TextBox 3"/>
          <p:cNvSpPr txBox="1"/>
          <p:nvPr/>
        </p:nvSpPr>
        <p:spPr>
          <a:xfrm>
            <a:off x="1702210" y="4256281"/>
            <a:ext cx="8787580" cy="1492716"/>
          </a:xfrm>
          <a:prstGeom prst="rect">
            <a:avLst/>
          </a:prstGeom>
          <a:solidFill>
            <a:schemeClr val="accent1">
              <a:lumMod val="20000"/>
              <a:lumOff val="80000"/>
            </a:schemeClr>
          </a:solidFill>
          <a:ln>
            <a:solidFill>
              <a:srgbClr val="0070C0"/>
            </a:solidFill>
          </a:ln>
        </p:spPr>
        <p:txBody>
          <a:bodyPr wrap="square" rtlCol="0">
            <a:spAutoFit/>
          </a:bodyPr>
          <a:lstStyle/>
          <a:p>
            <a:pPr algn="ctr"/>
            <a:r>
              <a:rPr lang="en-US" sz="2000" b="1" dirty="0"/>
              <a:t>Natural unemployment rate = Frictional unemployment rate + Structural unemployment rate</a:t>
            </a:r>
          </a:p>
          <a:p>
            <a:pPr algn="ctr"/>
            <a:r>
              <a:rPr lang="en-US" sz="2000" b="1" dirty="0"/>
              <a:t>= [(Frictionally unemployed + structurally unemployed) / labor force] x 100%</a:t>
            </a:r>
          </a:p>
          <a:p>
            <a:pPr algn="ctr"/>
            <a:r>
              <a:rPr lang="en-US" sz="2000" b="1" dirty="0"/>
              <a:t>IT IS NOT EQUAL TO ZERO</a:t>
            </a:r>
          </a:p>
          <a:p>
            <a:endParaRPr lang="en-US" sz="1100" dirty="0"/>
          </a:p>
        </p:txBody>
      </p:sp>
      <p:sp>
        <p:nvSpPr>
          <p:cNvPr id="5" name="Rectangle 4"/>
          <p:cNvSpPr/>
          <p:nvPr/>
        </p:nvSpPr>
        <p:spPr>
          <a:xfrm>
            <a:off x="364708" y="2208028"/>
            <a:ext cx="5865971" cy="1631216"/>
          </a:xfrm>
          <a:prstGeom prst="rect">
            <a:avLst/>
          </a:prstGeom>
          <a:solidFill>
            <a:schemeClr val="accent2">
              <a:lumMod val="20000"/>
              <a:lumOff val="80000"/>
            </a:schemeClr>
          </a:solidFill>
        </p:spPr>
        <p:txBody>
          <a:bodyPr wrap="square">
            <a:spAutoFit/>
          </a:bodyPr>
          <a:lstStyle/>
          <a:p>
            <a:r>
              <a:rPr lang="en-AU" sz="2800" b="1" dirty="0" err="1"/>
              <a:t>Labor</a:t>
            </a:r>
            <a:r>
              <a:rPr lang="en-AU" sz="2800" b="1" dirty="0"/>
              <a:t> Force Participation Rate (LFPR) </a:t>
            </a:r>
            <a:r>
              <a:rPr lang="en-US" sz="2400" dirty="0"/>
              <a:t>= (labor force / working age population) x 100%</a:t>
            </a:r>
          </a:p>
          <a:p>
            <a:r>
              <a:rPr lang="en-US" sz="2400" dirty="0"/>
              <a:t>= [(employed + unemployed) / Working age population] x 100%</a:t>
            </a:r>
          </a:p>
        </p:txBody>
      </p:sp>
      <p:sp>
        <p:nvSpPr>
          <p:cNvPr id="6" name="TextBox 5"/>
          <p:cNvSpPr txBox="1"/>
          <p:nvPr/>
        </p:nvSpPr>
        <p:spPr>
          <a:xfrm>
            <a:off x="256552" y="1452437"/>
            <a:ext cx="6134415" cy="523220"/>
          </a:xfrm>
          <a:prstGeom prst="rect">
            <a:avLst/>
          </a:prstGeom>
          <a:solidFill>
            <a:schemeClr val="accent2">
              <a:lumMod val="40000"/>
              <a:lumOff val="60000"/>
            </a:schemeClr>
          </a:solidFill>
        </p:spPr>
        <p:txBody>
          <a:bodyPr wrap="square" rtlCol="0">
            <a:spAutoFit/>
          </a:bodyPr>
          <a:lstStyle/>
          <a:p>
            <a:r>
              <a:rPr lang="en-AU" sz="2800" b="1" dirty="0" err="1"/>
              <a:t>Labor</a:t>
            </a:r>
            <a:r>
              <a:rPr lang="en-AU" sz="2800" b="1" dirty="0"/>
              <a:t> Force </a:t>
            </a:r>
            <a:r>
              <a:rPr lang="en-AU" sz="2800" dirty="0"/>
              <a:t>= employed + unemployed</a:t>
            </a:r>
          </a:p>
        </p:txBody>
      </p:sp>
      <p:sp>
        <p:nvSpPr>
          <p:cNvPr id="7" name="TextBox 6"/>
          <p:cNvSpPr txBox="1"/>
          <p:nvPr/>
        </p:nvSpPr>
        <p:spPr>
          <a:xfrm>
            <a:off x="6785060" y="2674548"/>
            <a:ext cx="4954772" cy="1569660"/>
          </a:xfrm>
          <a:prstGeom prst="rect">
            <a:avLst/>
          </a:prstGeom>
          <a:solidFill>
            <a:schemeClr val="accent6">
              <a:lumMod val="40000"/>
              <a:lumOff val="60000"/>
            </a:schemeClr>
          </a:solidFill>
        </p:spPr>
        <p:txBody>
          <a:bodyPr wrap="square" rtlCol="0">
            <a:spAutoFit/>
          </a:bodyPr>
          <a:lstStyle/>
          <a:p>
            <a:r>
              <a:rPr lang="en-AU" sz="2400" b="1" dirty="0"/>
              <a:t>Unemployment Rate with unemployed who become discouraged workers </a:t>
            </a:r>
          </a:p>
          <a:p>
            <a:r>
              <a:rPr lang="en-AU" sz="2400" dirty="0"/>
              <a:t>= (Unemployed – X) / (</a:t>
            </a:r>
            <a:r>
              <a:rPr lang="en-AU" sz="2400" dirty="0" err="1"/>
              <a:t>Labor</a:t>
            </a:r>
            <a:r>
              <a:rPr lang="en-AU" sz="2400" dirty="0"/>
              <a:t> force – X)</a:t>
            </a:r>
          </a:p>
        </p:txBody>
      </p:sp>
      <p:sp>
        <p:nvSpPr>
          <p:cNvPr id="8" name="TextBox 7"/>
          <p:cNvSpPr txBox="1"/>
          <p:nvPr/>
        </p:nvSpPr>
        <p:spPr>
          <a:xfrm>
            <a:off x="2079754" y="5841376"/>
            <a:ext cx="9149900" cy="400110"/>
          </a:xfrm>
          <a:prstGeom prst="rect">
            <a:avLst/>
          </a:prstGeom>
          <a:solidFill>
            <a:schemeClr val="accent4">
              <a:lumMod val="60000"/>
              <a:lumOff val="40000"/>
            </a:schemeClr>
          </a:solidFill>
        </p:spPr>
        <p:txBody>
          <a:bodyPr wrap="square" rtlCol="0">
            <a:spAutoFit/>
          </a:bodyPr>
          <a:lstStyle/>
          <a:p>
            <a:r>
              <a:rPr lang="en-AU" sz="2000" b="1" dirty="0"/>
              <a:t>Actual Unemployment = Natural Rate of Unemployment + Cyclical Unemployment</a:t>
            </a:r>
          </a:p>
        </p:txBody>
      </p:sp>
      <p:sp>
        <p:nvSpPr>
          <p:cNvPr id="9" name="TextBox 8"/>
          <p:cNvSpPr txBox="1"/>
          <p:nvPr/>
        </p:nvSpPr>
        <p:spPr>
          <a:xfrm>
            <a:off x="2211437" y="6241486"/>
            <a:ext cx="8038483" cy="338554"/>
          </a:xfrm>
          <a:prstGeom prst="rect">
            <a:avLst/>
          </a:prstGeom>
          <a:solidFill>
            <a:schemeClr val="accent4">
              <a:lumMod val="60000"/>
              <a:lumOff val="40000"/>
            </a:schemeClr>
          </a:solidFill>
        </p:spPr>
        <p:txBody>
          <a:bodyPr wrap="square" rtlCol="0">
            <a:spAutoFit/>
          </a:bodyPr>
          <a:lstStyle/>
          <a:p>
            <a:r>
              <a:rPr lang="en-AU" sz="1600" b="1" dirty="0"/>
              <a:t>                          ARU                  =                        NRU                      + Cyclical Unemployment</a:t>
            </a:r>
          </a:p>
        </p:txBody>
      </p:sp>
      <p:sp>
        <p:nvSpPr>
          <p:cNvPr id="10" name="TextBox 9"/>
          <p:cNvSpPr txBox="1"/>
          <p:nvPr/>
        </p:nvSpPr>
        <p:spPr>
          <a:xfrm>
            <a:off x="2504654" y="5502822"/>
            <a:ext cx="8159536" cy="338554"/>
          </a:xfrm>
          <a:prstGeom prst="rect">
            <a:avLst/>
          </a:prstGeom>
          <a:solidFill>
            <a:schemeClr val="accent4">
              <a:lumMod val="60000"/>
              <a:lumOff val="40000"/>
            </a:schemeClr>
          </a:solidFill>
        </p:spPr>
        <p:txBody>
          <a:bodyPr wrap="square" rtlCol="0">
            <a:spAutoFit/>
          </a:bodyPr>
          <a:lstStyle/>
          <a:p>
            <a:r>
              <a:rPr lang="en-AU" sz="1600" b="1" dirty="0"/>
              <a:t>Actual Unemployment Rate = Frictional UR + Structural UR + Cyclical Unemployment Rate</a:t>
            </a:r>
          </a:p>
        </p:txBody>
      </p:sp>
    </p:spTree>
    <p:extLst>
      <p:ext uri="{BB962C8B-B14F-4D97-AF65-F5344CB8AC3E}">
        <p14:creationId xmlns:p14="http://schemas.microsoft.com/office/powerpoint/2010/main" val="873795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43" y="174940"/>
            <a:ext cx="10584964" cy="733059"/>
          </a:xfrm>
        </p:spPr>
        <p:txBody>
          <a:bodyPr>
            <a:normAutofit/>
          </a:bodyPr>
          <a:lstStyle/>
          <a:p>
            <a:r>
              <a:rPr lang="en-AU" dirty="0"/>
              <a:t>Business Cycle, Output and Unemployment</a:t>
            </a:r>
          </a:p>
        </p:txBody>
      </p:sp>
      <p:pic>
        <p:nvPicPr>
          <p:cNvPr id="4" name="Picture 3"/>
          <p:cNvPicPr>
            <a:picLocks noChangeAspect="1"/>
          </p:cNvPicPr>
          <p:nvPr/>
        </p:nvPicPr>
        <p:blipFill>
          <a:blip r:embed="rId2"/>
          <a:stretch>
            <a:fillRect/>
          </a:stretch>
        </p:blipFill>
        <p:spPr>
          <a:xfrm>
            <a:off x="251404" y="1553498"/>
            <a:ext cx="9056984" cy="4623465"/>
          </a:xfrm>
          <a:prstGeom prst="rect">
            <a:avLst/>
          </a:prstGeom>
        </p:spPr>
      </p:pic>
      <p:sp>
        <p:nvSpPr>
          <p:cNvPr id="5" name="Oval 4"/>
          <p:cNvSpPr/>
          <p:nvPr/>
        </p:nvSpPr>
        <p:spPr>
          <a:xfrm>
            <a:off x="2074606" y="3932903"/>
            <a:ext cx="226142" cy="216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p:cNvSpPr/>
          <p:nvPr/>
        </p:nvSpPr>
        <p:spPr>
          <a:xfrm>
            <a:off x="4328992" y="3452275"/>
            <a:ext cx="226142" cy="216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6619566" y="3103230"/>
            <a:ext cx="226142" cy="216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3114366" y="3073733"/>
            <a:ext cx="226142" cy="21631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5454443" y="4041058"/>
            <a:ext cx="226142" cy="2163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6732637" y="3402171"/>
            <a:ext cx="3427092" cy="1041904"/>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u="sng" dirty="0">
                <a:solidFill>
                  <a:schemeClr val="tx1"/>
                </a:solidFill>
              </a:rPr>
              <a:t>Actual Output = Potential Output</a:t>
            </a:r>
          </a:p>
          <a:p>
            <a:r>
              <a:rPr lang="en-AU" b="1" u="sng" dirty="0">
                <a:solidFill>
                  <a:schemeClr val="tx1"/>
                </a:solidFill>
              </a:rPr>
              <a:t>Actual UR = NRU </a:t>
            </a:r>
          </a:p>
          <a:p>
            <a:r>
              <a:rPr lang="en-AU" dirty="0">
                <a:solidFill>
                  <a:schemeClr val="tx1"/>
                </a:solidFill>
              </a:rPr>
              <a:t>Cyclical Unemployment = 0</a:t>
            </a:r>
          </a:p>
        </p:txBody>
      </p:sp>
      <p:sp>
        <p:nvSpPr>
          <p:cNvPr id="13" name="TextBox 12"/>
          <p:cNvSpPr txBox="1"/>
          <p:nvPr/>
        </p:nvSpPr>
        <p:spPr>
          <a:xfrm>
            <a:off x="79754" y="5738990"/>
            <a:ext cx="7555486" cy="338554"/>
          </a:xfrm>
          <a:prstGeom prst="rect">
            <a:avLst/>
          </a:prstGeom>
          <a:solidFill>
            <a:schemeClr val="accent4">
              <a:lumMod val="60000"/>
              <a:lumOff val="40000"/>
            </a:schemeClr>
          </a:solidFill>
        </p:spPr>
        <p:txBody>
          <a:bodyPr wrap="square" rtlCol="0">
            <a:spAutoFit/>
          </a:bodyPr>
          <a:lstStyle/>
          <a:p>
            <a:r>
              <a:rPr lang="en-AU" sz="1600" b="1" dirty="0"/>
              <a:t>Actual Unemployment = Natural Rate of Unemployment + Cyclical Unemployment Rate</a:t>
            </a:r>
          </a:p>
        </p:txBody>
      </p:sp>
      <p:sp>
        <p:nvSpPr>
          <p:cNvPr id="14" name="TextBox 13"/>
          <p:cNvSpPr txBox="1"/>
          <p:nvPr/>
        </p:nvSpPr>
        <p:spPr>
          <a:xfrm>
            <a:off x="41603" y="6024496"/>
            <a:ext cx="2128003" cy="646331"/>
          </a:xfrm>
          <a:prstGeom prst="rect">
            <a:avLst/>
          </a:prstGeom>
          <a:noFill/>
        </p:spPr>
        <p:txBody>
          <a:bodyPr wrap="square" rtlCol="0">
            <a:spAutoFit/>
          </a:bodyPr>
          <a:lstStyle/>
          <a:p>
            <a:r>
              <a:rPr lang="en-AU" dirty="0">
                <a:solidFill>
                  <a:srgbClr val="00B050"/>
                </a:solidFill>
              </a:rPr>
              <a:t>The amount that we actually see</a:t>
            </a:r>
          </a:p>
        </p:txBody>
      </p:sp>
      <p:sp>
        <p:nvSpPr>
          <p:cNvPr id="15" name="TextBox 14"/>
          <p:cNvSpPr txBox="1"/>
          <p:nvPr/>
        </p:nvSpPr>
        <p:spPr>
          <a:xfrm>
            <a:off x="5203827" y="6084518"/>
            <a:ext cx="3393116" cy="523220"/>
          </a:xfrm>
          <a:prstGeom prst="rect">
            <a:avLst/>
          </a:prstGeom>
          <a:noFill/>
        </p:spPr>
        <p:txBody>
          <a:bodyPr wrap="square" rtlCol="0">
            <a:spAutoFit/>
          </a:bodyPr>
          <a:lstStyle/>
          <a:p>
            <a:r>
              <a:rPr lang="en-AU" sz="1400" dirty="0">
                <a:solidFill>
                  <a:srgbClr val="00B050"/>
                </a:solidFill>
              </a:rPr>
              <a:t>The amount that is caused by the business cycle. (Note: it can be negative)</a:t>
            </a:r>
          </a:p>
        </p:txBody>
      </p:sp>
      <p:sp>
        <p:nvSpPr>
          <p:cNvPr id="16" name="TextBox 15"/>
          <p:cNvSpPr txBox="1"/>
          <p:nvPr/>
        </p:nvSpPr>
        <p:spPr>
          <a:xfrm>
            <a:off x="2568746" y="6080013"/>
            <a:ext cx="2128003" cy="646331"/>
          </a:xfrm>
          <a:prstGeom prst="rect">
            <a:avLst/>
          </a:prstGeom>
          <a:noFill/>
        </p:spPr>
        <p:txBody>
          <a:bodyPr wrap="square" rtlCol="0">
            <a:spAutoFit/>
          </a:bodyPr>
          <a:lstStyle/>
          <a:p>
            <a:r>
              <a:rPr lang="en-AU" dirty="0">
                <a:solidFill>
                  <a:srgbClr val="00B050"/>
                </a:solidFill>
              </a:rPr>
              <a:t>The unemployment we cannot avoid</a:t>
            </a:r>
          </a:p>
        </p:txBody>
      </p:sp>
      <p:sp>
        <p:nvSpPr>
          <p:cNvPr id="17" name="TextBox 16"/>
          <p:cNvSpPr txBox="1"/>
          <p:nvPr/>
        </p:nvSpPr>
        <p:spPr>
          <a:xfrm>
            <a:off x="9827394" y="77002"/>
            <a:ext cx="2113203" cy="830997"/>
          </a:xfrm>
          <a:prstGeom prst="rect">
            <a:avLst/>
          </a:prstGeom>
          <a:solidFill>
            <a:srgbClr val="FFFF00"/>
          </a:solidFill>
        </p:spPr>
        <p:txBody>
          <a:bodyPr wrap="square" rtlCol="0">
            <a:spAutoFit/>
          </a:bodyPr>
          <a:lstStyle/>
          <a:p>
            <a:r>
              <a:rPr lang="en-US" sz="1200" dirty="0">
                <a:solidFill>
                  <a:srgbClr val="FF0000"/>
                </a:solidFill>
              </a:rPr>
              <a:t>Summary</a:t>
            </a:r>
          </a:p>
          <a:p>
            <a:r>
              <a:rPr lang="en-US" sz="1200" dirty="0">
                <a:solidFill>
                  <a:srgbClr val="FF0000"/>
                </a:solidFill>
              </a:rPr>
              <a:t>The Actual UR can be = &gt; &lt; the NRU depending on the amount of cyclical unemployment. </a:t>
            </a:r>
          </a:p>
        </p:txBody>
      </p:sp>
      <p:sp>
        <p:nvSpPr>
          <p:cNvPr id="18" name="TextBox 17"/>
          <p:cNvSpPr txBox="1"/>
          <p:nvPr/>
        </p:nvSpPr>
        <p:spPr>
          <a:xfrm>
            <a:off x="1278174" y="1282714"/>
            <a:ext cx="3277884" cy="1046440"/>
          </a:xfrm>
          <a:prstGeom prst="rect">
            <a:avLst/>
          </a:prstGeom>
          <a:solidFill>
            <a:srgbClr val="00B0F0">
              <a:alpha val="35000"/>
            </a:srgbClr>
          </a:solidFill>
        </p:spPr>
        <p:txBody>
          <a:bodyPr wrap="square" rtlCol="0">
            <a:spAutoFit/>
          </a:bodyPr>
          <a:lstStyle/>
          <a:p>
            <a:r>
              <a:rPr lang="en-AU" sz="1600" b="1" u="sng" dirty="0"/>
              <a:t>Actual Output &gt; Potential Output</a:t>
            </a:r>
          </a:p>
          <a:p>
            <a:r>
              <a:rPr lang="en-US" b="1" u="sng" dirty="0"/>
              <a:t>Actual UR &lt; NRU</a:t>
            </a:r>
          </a:p>
          <a:p>
            <a:r>
              <a:rPr lang="en-AU" sz="1400" dirty="0"/>
              <a:t>Cyclical Unemployment &lt; 0</a:t>
            </a:r>
          </a:p>
          <a:p>
            <a:endParaRPr lang="en-AU" sz="1400" dirty="0"/>
          </a:p>
        </p:txBody>
      </p:sp>
      <p:sp>
        <p:nvSpPr>
          <p:cNvPr id="19" name="TextBox 18"/>
          <p:cNvSpPr txBox="1"/>
          <p:nvPr/>
        </p:nvSpPr>
        <p:spPr>
          <a:xfrm>
            <a:off x="2603411" y="4331392"/>
            <a:ext cx="3277885" cy="830997"/>
          </a:xfrm>
          <a:prstGeom prst="rect">
            <a:avLst/>
          </a:prstGeom>
          <a:solidFill>
            <a:srgbClr val="FF0000">
              <a:alpha val="45000"/>
            </a:srgbClr>
          </a:solidFill>
        </p:spPr>
        <p:txBody>
          <a:bodyPr wrap="square" rtlCol="0">
            <a:spAutoFit/>
          </a:bodyPr>
          <a:lstStyle/>
          <a:p>
            <a:r>
              <a:rPr lang="en-AU" sz="1600" b="1" u="sng" dirty="0"/>
              <a:t>Actual Output &lt; Potential Output</a:t>
            </a:r>
          </a:p>
          <a:p>
            <a:r>
              <a:rPr lang="en-AU" b="1" u="sng" dirty="0"/>
              <a:t>Actual UR &gt; NRU</a:t>
            </a:r>
          </a:p>
          <a:p>
            <a:r>
              <a:rPr lang="en-AU" sz="1400" dirty="0"/>
              <a:t>Cyclical Unemployment &gt; 0</a:t>
            </a:r>
            <a:endParaRPr lang="en-AU" sz="1100" dirty="0"/>
          </a:p>
        </p:txBody>
      </p:sp>
      <p:sp>
        <p:nvSpPr>
          <p:cNvPr id="20" name="TextBox 19"/>
          <p:cNvSpPr txBox="1"/>
          <p:nvPr/>
        </p:nvSpPr>
        <p:spPr>
          <a:xfrm>
            <a:off x="130214" y="5292281"/>
            <a:ext cx="7813635" cy="338554"/>
          </a:xfrm>
          <a:prstGeom prst="rect">
            <a:avLst/>
          </a:prstGeom>
          <a:solidFill>
            <a:schemeClr val="accent4">
              <a:lumMod val="60000"/>
              <a:lumOff val="40000"/>
            </a:schemeClr>
          </a:solidFill>
        </p:spPr>
        <p:txBody>
          <a:bodyPr wrap="square" rtlCol="0">
            <a:spAutoFit/>
          </a:bodyPr>
          <a:lstStyle/>
          <a:p>
            <a:r>
              <a:rPr lang="en-AU" sz="1600" b="1" dirty="0"/>
              <a:t>Actual Unemployment Rate = Frictional UR + Structural UR + Cyclical Unemployment UR</a:t>
            </a:r>
          </a:p>
        </p:txBody>
      </p:sp>
    </p:spTree>
    <p:extLst>
      <p:ext uri="{BB962C8B-B14F-4D97-AF65-F5344CB8AC3E}">
        <p14:creationId xmlns:p14="http://schemas.microsoft.com/office/powerpoint/2010/main" val="372949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732155"/>
          </a:xfrm>
        </p:spPr>
        <p:txBody>
          <a:bodyPr>
            <a:normAutofit/>
          </a:bodyPr>
          <a:lstStyle/>
          <a:p>
            <a:r>
              <a:rPr lang="en-GB" dirty="0"/>
              <a:t>3 Crucial Economic Indicators</a:t>
            </a:r>
            <a:endParaRPr lang="en-US" dirty="0"/>
          </a:p>
        </p:txBody>
      </p:sp>
      <p:graphicFrame>
        <p:nvGraphicFramePr>
          <p:cNvPr id="8" name="Diagram 7"/>
          <p:cNvGraphicFramePr/>
          <p:nvPr>
            <p:extLst>
              <p:ext uri="{D42A27DB-BD31-4B8C-83A1-F6EECF244321}">
                <p14:modId xmlns:p14="http://schemas.microsoft.com/office/powerpoint/2010/main" val="2563085725"/>
              </p:ext>
            </p:extLst>
          </p:nvPr>
        </p:nvGraphicFramePr>
        <p:xfrm>
          <a:off x="5288280" y="1280160"/>
          <a:ext cx="6570938" cy="3526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0298206" y="6012136"/>
            <a:ext cx="2111188" cy="646331"/>
          </a:xfrm>
          <a:prstGeom prst="rect">
            <a:avLst/>
          </a:prstGeom>
          <a:noFill/>
        </p:spPr>
        <p:txBody>
          <a:bodyPr wrap="square" rtlCol="0">
            <a:spAutoFit/>
          </a:bodyPr>
          <a:lstStyle/>
          <a:p>
            <a:r>
              <a:rPr lang="en-US" dirty="0">
                <a:hlinkClick r:id="rId7" action="ppaction://hlinksldjump"/>
              </a:rPr>
              <a:t>3 Economic Indicators</a:t>
            </a:r>
            <a:endParaRPr lang="en-US" dirty="0"/>
          </a:p>
        </p:txBody>
      </p:sp>
      <p:sp>
        <p:nvSpPr>
          <p:cNvPr id="2" name="TextBox 1"/>
          <p:cNvSpPr txBox="1"/>
          <p:nvPr/>
        </p:nvSpPr>
        <p:spPr>
          <a:xfrm>
            <a:off x="220659" y="1406563"/>
            <a:ext cx="484888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three biggest economic indicators used in Macroeconomics are:</a:t>
            </a:r>
          </a:p>
          <a:p>
            <a:pPr marL="742950" lvl="1" indent="-285750">
              <a:buFont typeface="Arial" panose="020B0604020202020204" pitchFamily="34" charset="0"/>
              <a:buChar char="•"/>
            </a:pPr>
            <a:r>
              <a:rPr lang="en-US" sz="2800" dirty="0">
                <a:solidFill>
                  <a:srgbClr val="00B0F0"/>
                </a:solidFill>
              </a:rPr>
              <a:t>Gross Domestic Product </a:t>
            </a:r>
            <a:r>
              <a:rPr lang="en-US" sz="2800" dirty="0"/>
              <a:t>(how big is the economy)</a:t>
            </a:r>
          </a:p>
          <a:p>
            <a:pPr marL="742950" lvl="1" indent="-285750">
              <a:buFont typeface="Arial" panose="020B0604020202020204" pitchFamily="34" charset="0"/>
              <a:buChar char="•"/>
            </a:pPr>
            <a:r>
              <a:rPr lang="en-US" sz="2800" dirty="0">
                <a:solidFill>
                  <a:srgbClr val="00B0F0"/>
                </a:solidFill>
              </a:rPr>
              <a:t>Unemployment</a:t>
            </a:r>
            <a:r>
              <a:rPr lang="en-US" sz="2800" dirty="0"/>
              <a:t> (how many people have jobs)</a:t>
            </a:r>
          </a:p>
          <a:p>
            <a:pPr marL="742950" lvl="1" indent="-285750">
              <a:buFont typeface="Arial" panose="020B0604020202020204" pitchFamily="34" charset="0"/>
              <a:buChar char="•"/>
            </a:pPr>
            <a:r>
              <a:rPr lang="en-US" sz="2800" dirty="0">
                <a:solidFill>
                  <a:srgbClr val="00B0F0"/>
                </a:solidFill>
              </a:rPr>
              <a:t>Inflation </a:t>
            </a:r>
            <a:r>
              <a:rPr lang="en-US" sz="2800" dirty="0"/>
              <a:t>(how stable are the prices of goods and services)</a:t>
            </a:r>
          </a:p>
        </p:txBody>
      </p:sp>
      <p:pic>
        <p:nvPicPr>
          <p:cNvPr id="3" name="Picture 2"/>
          <p:cNvPicPr>
            <a:picLocks noChangeAspect="1"/>
          </p:cNvPicPr>
          <p:nvPr/>
        </p:nvPicPr>
        <p:blipFill>
          <a:blip r:embed="rId8"/>
          <a:stretch>
            <a:fillRect/>
          </a:stretch>
        </p:blipFill>
        <p:spPr>
          <a:xfrm>
            <a:off x="5288280" y="4352019"/>
            <a:ext cx="1982612" cy="1134381"/>
          </a:xfrm>
          <a:prstGeom prst="rect">
            <a:avLst/>
          </a:prstGeom>
        </p:spPr>
      </p:pic>
      <p:pic>
        <p:nvPicPr>
          <p:cNvPr id="4" name="Picture 3"/>
          <p:cNvPicPr>
            <a:picLocks noChangeAspect="1"/>
          </p:cNvPicPr>
          <p:nvPr/>
        </p:nvPicPr>
        <p:blipFill>
          <a:blip r:embed="rId9"/>
          <a:stretch>
            <a:fillRect/>
          </a:stretch>
        </p:blipFill>
        <p:spPr>
          <a:xfrm>
            <a:off x="7611190" y="4385362"/>
            <a:ext cx="1852850" cy="1115862"/>
          </a:xfrm>
          <a:prstGeom prst="rect">
            <a:avLst/>
          </a:prstGeom>
        </p:spPr>
      </p:pic>
      <p:pic>
        <p:nvPicPr>
          <p:cNvPr id="5" name="Picture 4"/>
          <p:cNvPicPr>
            <a:picLocks noChangeAspect="1"/>
          </p:cNvPicPr>
          <p:nvPr/>
        </p:nvPicPr>
        <p:blipFill>
          <a:blip r:embed="rId10"/>
          <a:stretch>
            <a:fillRect/>
          </a:stretch>
        </p:blipFill>
        <p:spPr>
          <a:xfrm>
            <a:off x="10020636" y="4385362"/>
            <a:ext cx="1838582" cy="1181265"/>
          </a:xfrm>
          <a:prstGeom prst="rect">
            <a:avLst/>
          </a:prstGeom>
        </p:spPr>
      </p:pic>
      <p:sp>
        <p:nvSpPr>
          <p:cNvPr id="7" name="TextBox 6"/>
          <p:cNvSpPr txBox="1"/>
          <p:nvPr/>
        </p:nvSpPr>
        <p:spPr>
          <a:xfrm>
            <a:off x="7826479" y="1406563"/>
            <a:ext cx="1258529" cy="523220"/>
          </a:xfrm>
          <a:prstGeom prst="rect">
            <a:avLst/>
          </a:prstGeom>
          <a:solidFill>
            <a:schemeClr val="accent4">
              <a:lumMod val="40000"/>
              <a:lumOff val="60000"/>
            </a:schemeClr>
          </a:solidFill>
        </p:spPr>
        <p:txBody>
          <a:bodyPr wrap="square" rtlCol="0">
            <a:spAutoFit/>
          </a:bodyPr>
          <a:lstStyle/>
          <a:p>
            <a:r>
              <a:rPr lang="en-US" sz="2800" dirty="0"/>
              <a:t>Unit 2</a:t>
            </a:r>
          </a:p>
        </p:txBody>
      </p:sp>
    </p:spTree>
    <p:extLst>
      <p:ext uri="{BB962C8B-B14F-4D97-AF65-F5344CB8AC3E}">
        <p14:creationId xmlns:p14="http://schemas.microsoft.com/office/powerpoint/2010/main" val="1037584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7200" dirty="0"/>
              <a:t>Inflation</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1902533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Checklist</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t>What is inflation?</a:t>
            </a:r>
          </a:p>
          <a:p>
            <a:pPr>
              <a:buFont typeface="Wingdings" panose="05000000000000000000" pitchFamily="2" charset="2"/>
              <a:buChar char="q"/>
            </a:pPr>
            <a:r>
              <a:rPr lang="en-US" dirty="0"/>
              <a:t>Costs of Inflation</a:t>
            </a:r>
          </a:p>
          <a:p>
            <a:pPr>
              <a:buFont typeface="Wingdings" panose="05000000000000000000" pitchFamily="2" charset="2"/>
              <a:buChar char="q"/>
            </a:pPr>
            <a:r>
              <a:rPr lang="en-US" dirty="0"/>
              <a:t>Methods of measuring inflation:</a:t>
            </a:r>
          </a:p>
          <a:p>
            <a:pPr lvl="1">
              <a:buFont typeface="Wingdings" panose="05000000000000000000" pitchFamily="2" charset="2"/>
              <a:buChar char="q"/>
            </a:pPr>
            <a:r>
              <a:rPr lang="en-US" dirty="0"/>
              <a:t>Consumer Price Index (CPI)</a:t>
            </a:r>
          </a:p>
          <a:p>
            <a:pPr lvl="1">
              <a:buFont typeface="Wingdings" panose="05000000000000000000" pitchFamily="2" charset="2"/>
              <a:buChar char="q"/>
            </a:pPr>
            <a:r>
              <a:rPr lang="en-US" dirty="0"/>
              <a:t>GDP Deflator</a:t>
            </a:r>
          </a:p>
          <a:p>
            <a:endParaRPr lang="en-US" dirty="0"/>
          </a:p>
        </p:txBody>
      </p:sp>
    </p:spTree>
    <p:extLst>
      <p:ext uri="{BB962C8B-B14F-4D97-AF65-F5344CB8AC3E}">
        <p14:creationId xmlns:p14="http://schemas.microsoft.com/office/powerpoint/2010/main" val="3334200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723" y="54435"/>
            <a:ext cx="2725237" cy="1325563"/>
          </a:xfrm>
        </p:spPr>
        <p:txBody>
          <a:bodyPr/>
          <a:lstStyle/>
          <a:p>
            <a:r>
              <a:rPr lang="en-US" dirty="0"/>
              <a:t>Inflation</a:t>
            </a:r>
          </a:p>
        </p:txBody>
      </p:sp>
      <p:sp>
        <p:nvSpPr>
          <p:cNvPr id="3" name="Content Placeholder 2"/>
          <p:cNvSpPr>
            <a:spLocks noGrp="1"/>
          </p:cNvSpPr>
          <p:nvPr>
            <p:ph idx="1"/>
          </p:nvPr>
        </p:nvSpPr>
        <p:spPr>
          <a:xfrm>
            <a:off x="383723" y="1377926"/>
            <a:ext cx="7614871" cy="1323491"/>
          </a:xfrm>
        </p:spPr>
        <p:txBody>
          <a:bodyPr>
            <a:normAutofit/>
          </a:bodyPr>
          <a:lstStyle/>
          <a:p>
            <a:r>
              <a:rPr lang="en-US" dirty="0"/>
              <a:t>Definition: Inflation is a </a:t>
            </a:r>
            <a:r>
              <a:rPr lang="en-US" dirty="0">
                <a:solidFill>
                  <a:srgbClr val="00B0F0"/>
                </a:solidFill>
              </a:rPr>
              <a:t>persistent </a:t>
            </a:r>
            <a:r>
              <a:rPr lang="en-US" u="sng" dirty="0">
                <a:solidFill>
                  <a:srgbClr val="00B0F0"/>
                </a:solidFill>
              </a:rPr>
              <a:t>increase</a:t>
            </a:r>
            <a:r>
              <a:rPr lang="en-US" dirty="0">
                <a:solidFill>
                  <a:srgbClr val="00B0F0"/>
                </a:solidFill>
              </a:rPr>
              <a:t> in the price level </a:t>
            </a:r>
            <a:r>
              <a:rPr lang="en-US" dirty="0"/>
              <a:t>in the economy. (Price level is the price of all the goods and services in the economy)</a:t>
            </a:r>
          </a:p>
          <a:p>
            <a:pPr lvl="1"/>
            <a:endParaRPr lang="en-US" dirty="0"/>
          </a:p>
          <a:p>
            <a:pPr marL="0" indent="0">
              <a:buNone/>
            </a:pPr>
            <a:endParaRPr lang="en-US" dirty="0"/>
          </a:p>
        </p:txBody>
      </p:sp>
      <p:sp>
        <p:nvSpPr>
          <p:cNvPr id="5" name="TextBox 4"/>
          <p:cNvSpPr txBox="1"/>
          <p:nvPr/>
        </p:nvSpPr>
        <p:spPr>
          <a:xfrm>
            <a:off x="8382000" y="533401"/>
            <a:ext cx="3596640" cy="5632311"/>
          </a:xfrm>
          <a:prstGeom prst="rect">
            <a:avLst/>
          </a:prstGeom>
          <a:solidFill>
            <a:schemeClr val="accent4">
              <a:lumMod val="20000"/>
              <a:lumOff val="80000"/>
            </a:schemeClr>
          </a:solidFill>
        </p:spPr>
        <p:txBody>
          <a:bodyPr wrap="square" rtlCol="0">
            <a:spAutoFit/>
          </a:bodyPr>
          <a:lstStyle/>
          <a:p>
            <a:r>
              <a:rPr lang="en-US" sz="2400" b="1" u="sng" dirty="0"/>
              <a:t>What is Price Level?</a:t>
            </a:r>
          </a:p>
          <a:p>
            <a:r>
              <a:rPr lang="en-US" sz="2400" dirty="0"/>
              <a:t>Price level refers to the </a:t>
            </a:r>
            <a:r>
              <a:rPr lang="en-US" sz="2400" dirty="0">
                <a:solidFill>
                  <a:srgbClr val="00B0F0"/>
                </a:solidFill>
              </a:rPr>
              <a:t>average price</a:t>
            </a:r>
            <a:r>
              <a:rPr lang="en-US" sz="2400" dirty="0"/>
              <a:t> across </a:t>
            </a:r>
            <a:r>
              <a:rPr lang="en-US" sz="2400" dirty="0">
                <a:solidFill>
                  <a:srgbClr val="00B0F0"/>
                </a:solidFill>
              </a:rPr>
              <a:t>many goods and services </a:t>
            </a:r>
            <a:r>
              <a:rPr lang="en-US" sz="2400" dirty="0"/>
              <a:t>in the economy. We will soon see the methods we can use to measure this price level.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8" name="TextBox 7"/>
          <p:cNvSpPr txBox="1"/>
          <p:nvPr/>
        </p:nvSpPr>
        <p:spPr>
          <a:xfrm>
            <a:off x="4434840" y="152400"/>
            <a:ext cx="376428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Inflation is an increase in the price level. </a:t>
            </a:r>
          </a:p>
        </p:txBody>
      </p:sp>
      <p:pic>
        <p:nvPicPr>
          <p:cNvPr id="1026" name="Picture 2" descr="What Is Inflation: Definition and Meaning | Capital.com | Capita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78" y="2943128"/>
            <a:ext cx="4905561" cy="3679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tail Inflation Surges to 15-Month High of 7.44% in Ju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066" y="4155093"/>
            <a:ext cx="3387827" cy="2032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9015768" y="3349556"/>
            <a:ext cx="2664821" cy="2673473"/>
          </a:xfrm>
          <a:prstGeom prst="rect">
            <a:avLst/>
          </a:prstGeom>
        </p:spPr>
      </p:pic>
    </p:spTree>
    <p:extLst>
      <p:ext uri="{BB962C8B-B14F-4D97-AF65-F5344CB8AC3E}">
        <p14:creationId xmlns:p14="http://schemas.microsoft.com/office/powerpoint/2010/main" val="203554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089" y="356579"/>
            <a:ext cx="5571146" cy="1027839"/>
          </a:xfrm>
        </p:spPr>
        <p:txBody>
          <a:bodyPr>
            <a:normAutofit fontScale="90000"/>
          </a:bodyPr>
          <a:lstStyle/>
          <a:p>
            <a:r>
              <a:rPr lang="en-US" dirty="0"/>
              <a:t>Working Age Population</a:t>
            </a:r>
          </a:p>
        </p:txBody>
      </p:sp>
      <p:sp>
        <p:nvSpPr>
          <p:cNvPr id="3" name="Content Placeholder 2"/>
          <p:cNvSpPr>
            <a:spLocks noGrp="1"/>
          </p:cNvSpPr>
          <p:nvPr>
            <p:ph idx="1"/>
          </p:nvPr>
        </p:nvSpPr>
        <p:spPr>
          <a:xfrm>
            <a:off x="443564" y="1527242"/>
            <a:ext cx="5139088" cy="4351338"/>
          </a:xfrm>
        </p:spPr>
        <p:txBody>
          <a:bodyPr>
            <a:normAutofit fontScale="92500" lnSpcReduction="20000"/>
          </a:bodyPr>
          <a:lstStyle/>
          <a:p>
            <a:r>
              <a:rPr lang="en-US" dirty="0"/>
              <a:t>The working age population is simply the people in society who are </a:t>
            </a:r>
            <a:r>
              <a:rPr lang="en-US" dirty="0">
                <a:solidFill>
                  <a:srgbClr val="00B0F0"/>
                </a:solidFill>
              </a:rPr>
              <a:t>not too young </a:t>
            </a:r>
            <a:r>
              <a:rPr lang="en-US" dirty="0"/>
              <a:t>and </a:t>
            </a:r>
            <a:r>
              <a:rPr lang="en-US" dirty="0">
                <a:solidFill>
                  <a:srgbClr val="00B0F0"/>
                </a:solidFill>
              </a:rPr>
              <a:t>not too old to work</a:t>
            </a:r>
            <a:r>
              <a:rPr lang="en-US" dirty="0"/>
              <a:t>.</a:t>
            </a:r>
          </a:p>
          <a:p>
            <a:r>
              <a:rPr lang="en-US" dirty="0"/>
              <a:t>The working age population is typically defined as ages </a:t>
            </a:r>
            <a:r>
              <a:rPr lang="en-US" dirty="0">
                <a:solidFill>
                  <a:srgbClr val="00B0F0"/>
                </a:solidFill>
              </a:rPr>
              <a:t>16 – 65</a:t>
            </a:r>
            <a:r>
              <a:rPr lang="en-US" dirty="0"/>
              <a:t>. </a:t>
            </a:r>
          </a:p>
          <a:p>
            <a:pPr lvl="1"/>
            <a:r>
              <a:rPr lang="en-US" dirty="0"/>
              <a:t>Of course, it is not uncommon for people to work beyond the age of 65.</a:t>
            </a:r>
          </a:p>
          <a:p>
            <a:pPr lvl="1"/>
            <a:r>
              <a:rPr lang="en-US" dirty="0"/>
              <a:t>People can often do informal work below the age of 16. </a:t>
            </a:r>
          </a:p>
          <a:p>
            <a:r>
              <a:rPr lang="en-US" dirty="0"/>
              <a:t>Note: As we will see, this does not mean that people of working age will actually work. </a:t>
            </a:r>
          </a:p>
        </p:txBody>
      </p:sp>
      <p:pic>
        <p:nvPicPr>
          <p:cNvPr id="1026" name="Picture 2" descr="Human Life Cycle Male And Female Set With Childhood, School Time, Maturity  And Aging Isolated Vector Illustration Royalty Free SVG, Cliparts, Vectors,  And Stock Illustration. Image 884800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165" y="529389"/>
            <a:ext cx="6169393" cy="616939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7825339" y="596766"/>
            <a:ext cx="3359217" cy="2858703"/>
          </a:xfrm>
          <a:prstGeom prst="ellipse">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79788" y="3702911"/>
            <a:ext cx="3359217" cy="2858703"/>
          </a:xfrm>
          <a:prstGeom prst="ellipse">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4172" y="5638284"/>
            <a:ext cx="427736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working age population is people between the age of usually 15-65.</a:t>
            </a:r>
          </a:p>
        </p:txBody>
      </p:sp>
    </p:spTree>
    <p:extLst>
      <p:ext uri="{BB962C8B-B14F-4D97-AF65-F5344CB8AC3E}">
        <p14:creationId xmlns:p14="http://schemas.microsoft.com/office/powerpoint/2010/main" val="743941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10380" y="809025"/>
            <a:ext cx="10936215" cy="5238058"/>
          </a:xfrm>
          <a:prstGeom prst="rect">
            <a:avLst/>
          </a:prstGeom>
        </p:spPr>
      </p:pic>
    </p:spTree>
    <p:extLst>
      <p:ext uri="{BB962C8B-B14F-4D97-AF65-F5344CB8AC3E}">
        <p14:creationId xmlns:p14="http://schemas.microsoft.com/office/powerpoint/2010/main" val="1454806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definition of inflation?</a:t>
            </a:r>
          </a:p>
          <a:p>
            <a:r>
              <a:rPr lang="en-US" dirty="0">
                <a:solidFill>
                  <a:srgbClr val="FF0000"/>
                </a:solidFill>
              </a:rPr>
              <a:t>An increase in the </a:t>
            </a:r>
            <a:r>
              <a:rPr lang="en-US">
                <a:solidFill>
                  <a:srgbClr val="FF0000"/>
                </a:solidFill>
              </a:rPr>
              <a:t>price level.</a:t>
            </a:r>
            <a:endParaRPr lang="en-US" dirty="0">
              <a:solidFill>
                <a:srgbClr val="FF0000"/>
              </a:solidFill>
            </a:endParaRPr>
          </a:p>
          <a:p>
            <a:r>
              <a:rPr lang="en-US" dirty="0"/>
              <a:t>How do we define the price level?</a:t>
            </a:r>
          </a:p>
          <a:p>
            <a:r>
              <a:rPr lang="en-US" dirty="0">
                <a:solidFill>
                  <a:srgbClr val="FF0000"/>
                </a:solidFill>
              </a:rPr>
              <a:t>It looks at the average price of a wide range of goods and services.</a:t>
            </a:r>
          </a:p>
        </p:txBody>
      </p:sp>
    </p:spTree>
    <p:extLst>
      <p:ext uri="{BB962C8B-B14F-4D97-AF65-F5344CB8AC3E}">
        <p14:creationId xmlns:p14="http://schemas.microsoft.com/office/powerpoint/2010/main" val="26592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87" y="118110"/>
            <a:ext cx="9990220" cy="959920"/>
          </a:xfrm>
        </p:spPr>
        <p:txBody>
          <a:bodyPr>
            <a:normAutofit fontScale="90000"/>
          </a:bodyPr>
          <a:lstStyle/>
          <a:p>
            <a:r>
              <a:rPr lang="en-US" dirty="0"/>
              <a:t>Prices in the Past through Movies and TV Shows</a:t>
            </a:r>
          </a:p>
        </p:txBody>
      </p:sp>
      <p:sp>
        <p:nvSpPr>
          <p:cNvPr id="3" name="Content Placeholder 2"/>
          <p:cNvSpPr>
            <a:spLocks noGrp="1"/>
          </p:cNvSpPr>
          <p:nvPr>
            <p:ph idx="1"/>
          </p:nvPr>
        </p:nvSpPr>
        <p:spPr>
          <a:xfrm>
            <a:off x="413226" y="930226"/>
            <a:ext cx="10515600" cy="4351338"/>
          </a:xfrm>
        </p:spPr>
        <p:txBody>
          <a:bodyPr/>
          <a:lstStyle/>
          <a:p>
            <a:r>
              <a:rPr lang="en-US" dirty="0">
                <a:solidFill>
                  <a:srgbClr val="00B0F0"/>
                </a:solidFill>
              </a:rPr>
              <a:t>Most economies have inflation </a:t>
            </a:r>
            <a:r>
              <a:rPr lang="en-US" dirty="0"/>
              <a:t>year on year which </a:t>
            </a:r>
            <a:r>
              <a:rPr lang="en-US" dirty="0">
                <a:solidFill>
                  <a:srgbClr val="00B0F0"/>
                </a:solidFill>
              </a:rPr>
              <a:t>over a long time </a:t>
            </a:r>
            <a:r>
              <a:rPr lang="en-US" dirty="0"/>
              <a:t>leads to a </a:t>
            </a:r>
            <a:r>
              <a:rPr lang="en-US" dirty="0">
                <a:solidFill>
                  <a:srgbClr val="00B0F0"/>
                </a:solidFill>
              </a:rPr>
              <a:t>big price increases</a:t>
            </a:r>
            <a:r>
              <a:rPr lang="en-US" dirty="0"/>
              <a:t>. </a:t>
            </a:r>
          </a:p>
          <a:p>
            <a:r>
              <a:rPr lang="en-US" dirty="0"/>
              <a:t>However, we will soon understand that this does not mean people were richer.</a:t>
            </a:r>
          </a:p>
          <a:p>
            <a:endParaRPr lang="en-US" dirty="0"/>
          </a:p>
        </p:txBody>
      </p:sp>
      <p:pic>
        <p:nvPicPr>
          <p:cNvPr id="6" name="Picture 5"/>
          <p:cNvPicPr>
            <a:picLocks noChangeAspect="1"/>
          </p:cNvPicPr>
          <p:nvPr/>
        </p:nvPicPr>
        <p:blipFill>
          <a:blip r:embed="rId2"/>
          <a:stretch>
            <a:fillRect/>
          </a:stretch>
        </p:blipFill>
        <p:spPr>
          <a:xfrm>
            <a:off x="666985" y="4421797"/>
            <a:ext cx="3973998" cy="2232881"/>
          </a:xfrm>
          <a:prstGeom prst="rect">
            <a:avLst/>
          </a:prstGeom>
        </p:spPr>
      </p:pic>
      <p:pic>
        <p:nvPicPr>
          <p:cNvPr id="7" name="Picture 6"/>
          <p:cNvPicPr>
            <a:picLocks noChangeAspect="1"/>
          </p:cNvPicPr>
          <p:nvPr/>
        </p:nvPicPr>
        <p:blipFill>
          <a:blip r:embed="rId3"/>
          <a:stretch>
            <a:fillRect/>
          </a:stretch>
        </p:blipFill>
        <p:spPr>
          <a:xfrm>
            <a:off x="7127885" y="4513299"/>
            <a:ext cx="3557264" cy="2141379"/>
          </a:xfrm>
          <a:prstGeom prst="rect">
            <a:avLst/>
          </a:prstGeom>
        </p:spPr>
      </p:pic>
      <p:sp>
        <p:nvSpPr>
          <p:cNvPr id="9" name="Rectangle 8"/>
          <p:cNvSpPr/>
          <p:nvPr/>
        </p:nvSpPr>
        <p:spPr>
          <a:xfrm>
            <a:off x="666985" y="2676436"/>
            <a:ext cx="4409440" cy="1477328"/>
          </a:xfrm>
          <a:prstGeom prst="rect">
            <a:avLst/>
          </a:prstGeom>
        </p:spPr>
        <p:txBody>
          <a:bodyPr wrap="square">
            <a:spAutoFit/>
          </a:bodyPr>
          <a:lstStyle/>
          <a:p>
            <a:pPr lvl="0" eaLnBrk="0" fontAlgn="base" hangingPunct="0">
              <a:spcBef>
                <a:spcPct val="0"/>
              </a:spcBef>
              <a:spcAft>
                <a:spcPct val="0"/>
              </a:spcAft>
            </a:pPr>
            <a:r>
              <a:rPr lang="en-US" altLang="en-US" dirty="0">
                <a:latin typeface="Arial" panose="020B0604020202020204" pitchFamily="34" charset="0"/>
              </a:rPr>
              <a:t>"In 1970 the average new car cost around </a:t>
            </a:r>
            <a:r>
              <a:rPr lang="en-US" altLang="en-US" b="1" dirty="0">
                <a:latin typeface="Arial" panose="020B0604020202020204" pitchFamily="34" charset="0"/>
              </a:rPr>
              <a:t>3,542 dollars</a:t>
            </a:r>
            <a:r>
              <a:rPr lang="en-US" altLang="en-US" dirty="0">
                <a:latin typeface="Arial" panose="020B0604020202020204" pitchFamily="34" charset="0"/>
              </a:rPr>
              <a:t>, and a gallon of gas went for 36 cents. During the 70s many Super cars were designed from a variety of motor companies."</a:t>
            </a:r>
          </a:p>
        </p:txBody>
      </p:sp>
      <p:sp>
        <p:nvSpPr>
          <p:cNvPr id="10" name="Rectangle 9"/>
          <p:cNvSpPr/>
          <p:nvPr/>
        </p:nvSpPr>
        <p:spPr>
          <a:xfrm>
            <a:off x="6783546" y="2407920"/>
            <a:ext cx="5052854" cy="2031325"/>
          </a:xfrm>
          <a:prstGeom prst="rect">
            <a:avLst/>
          </a:prstGeom>
        </p:spPr>
        <p:txBody>
          <a:bodyPr wrap="square">
            <a:spAutoFit/>
          </a:bodyPr>
          <a:lstStyle/>
          <a:p>
            <a:r>
              <a:rPr lang="en-US" dirty="0">
                <a:solidFill>
                  <a:srgbClr val="0070C0"/>
                </a:solidFill>
              </a:rPr>
              <a:t>"10 Cheapest New Cars for 2020 - Car and Driver Oct 9, 2019 </a:t>
            </a:r>
            <a:r>
              <a:rPr lang="en-US" dirty="0"/>
              <a:t>— 2019 Honda Fit — $17,120. Honda. 2019 Toyota Yaris Sedan — $16,405. 2019 Toyota Yaris Sedan — $16,405. 2020 Kia Rio Sedan — $16,675. 2020 Kia Rio Sedan — $16,675. 2019 Chevrolet Sonic Sedan — $16,295. 2019 Chevrolet Sonic Sedan — $16,295."</a:t>
            </a:r>
          </a:p>
        </p:txBody>
      </p:sp>
      <p:sp>
        <p:nvSpPr>
          <p:cNvPr id="4" name="Oval 3"/>
          <p:cNvSpPr/>
          <p:nvPr/>
        </p:nvSpPr>
        <p:spPr>
          <a:xfrm>
            <a:off x="3014156" y="3931408"/>
            <a:ext cx="1373527" cy="581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120224" y="4222353"/>
            <a:ext cx="1373527" cy="58189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28663" y="4020799"/>
            <a:ext cx="907833" cy="369332"/>
          </a:xfrm>
          <a:prstGeom prst="rect">
            <a:avLst/>
          </a:prstGeom>
          <a:noFill/>
        </p:spPr>
        <p:txBody>
          <a:bodyPr wrap="square" rtlCol="0">
            <a:spAutoFit/>
          </a:bodyPr>
          <a:lstStyle/>
          <a:p>
            <a:r>
              <a:rPr lang="en-US" b="1" dirty="0"/>
              <a:t>1970</a:t>
            </a:r>
          </a:p>
        </p:txBody>
      </p:sp>
      <p:sp>
        <p:nvSpPr>
          <p:cNvPr id="12" name="TextBox 11"/>
          <p:cNvSpPr txBox="1"/>
          <p:nvPr/>
        </p:nvSpPr>
        <p:spPr>
          <a:xfrm>
            <a:off x="10427392" y="4328632"/>
            <a:ext cx="907833" cy="369332"/>
          </a:xfrm>
          <a:prstGeom prst="rect">
            <a:avLst/>
          </a:prstGeom>
          <a:noFill/>
        </p:spPr>
        <p:txBody>
          <a:bodyPr wrap="square" rtlCol="0">
            <a:spAutoFit/>
          </a:bodyPr>
          <a:lstStyle/>
          <a:p>
            <a:r>
              <a:rPr lang="en-US" b="1" dirty="0"/>
              <a:t>2020</a:t>
            </a:r>
          </a:p>
        </p:txBody>
      </p:sp>
    </p:spTree>
    <p:extLst>
      <p:ext uri="{BB962C8B-B14F-4D97-AF65-F5344CB8AC3E}">
        <p14:creationId xmlns:p14="http://schemas.microsoft.com/office/powerpoint/2010/main" val="11780944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30" y="208907"/>
            <a:ext cx="7576091" cy="1325563"/>
          </a:xfrm>
        </p:spPr>
        <p:txBody>
          <a:bodyPr/>
          <a:lstStyle/>
          <a:p>
            <a:r>
              <a:rPr lang="en-US" dirty="0"/>
              <a:t>Inflation and Purchasing Power/Value of Money</a:t>
            </a:r>
          </a:p>
        </p:txBody>
      </p:sp>
      <p:sp>
        <p:nvSpPr>
          <p:cNvPr id="3" name="Content Placeholder 2"/>
          <p:cNvSpPr>
            <a:spLocks noGrp="1"/>
          </p:cNvSpPr>
          <p:nvPr>
            <p:ph idx="1"/>
          </p:nvPr>
        </p:nvSpPr>
        <p:spPr>
          <a:xfrm>
            <a:off x="148912" y="1595909"/>
            <a:ext cx="5255875" cy="3599316"/>
          </a:xfrm>
        </p:spPr>
        <p:txBody>
          <a:bodyPr/>
          <a:lstStyle/>
          <a:p>
            <a:r>
              <a:rPr lang="en-US" dirty="0"/>
              <a:t>What happens to your money when things are more expensive?</a:t>
            </a:r>
          </a:p>
          <a:p>
            <a:pPr lvl="1"/>
            <a:r>
              <a:rPr lang="en-US" dirty="0"/>
              <a:t>Your money can buy less things and so the </a:t>
            </a:r>
            <a:r>
              <a:rPr lang="en-US" b="1" dirty="0"/>
              <a:t>value of money decreases. </a:t>
            </a:r>
          </a:p>
          <a:p>
            <a:pPr lvl="1"/>
            <a:r>
              <a:rPr lang="en-US" dirty="0"/>
              <a:t>We can also say that the </a:t>
            </a:r>
            <a:r>
              <a:rPr lang="en-US" b="1" dirty="0"/>
              <a:t>purchasing power decreases.</a:t>
            </a:r>
          </a:p>
          <a:p>
            <a:endParaRPr lang="en-US" dirty="0"/>
          </a:p>
        </p:txBody>
      </p:sp>
      <p:graphicFrame>
        <p:nvGraphicFramePr>
          <p:cNvPr id="4" name="Table 3"/>
          <p:cNvGraphicFramePr>
            <a:graphicFrameLocks noGrp="1"/>
          </p:cNvGraphicFramePr>
          <p:nvPr/>
        </p:nvGraphicFramePr>
        <p:xfrm>
          <a:off x="329983" y="4372930"/>
          <a:ext cx="4893732" cy="1788847"/>
        </p:xfrm>
        <a:graphic>
          <a:graphicData uri="http://schemas.openxmlformats.org/drawingml/2006/table">
            <a:tbl>
              <a:tblPr firstRow="1" bandRow="1">
                <a:tableStyleId>{5C22544A-7EE6-4342-B048-85BDC9FD1C3A}</a:tableStyleId>
              </a:tblPr>
              <a:tblGrid>
                <a:gridCol w="1631244">
                  <a:extLst>
                    <a:ext uri="{9D8B030D-6E8A-4147-A177-3AD203B41FA5}">
                      <a16:colId xmlns:a16="http://schemas.microsoft.com/office/drawing/2014/main" val="45045701"/>
                    </a:ext>
                  </a:extLst>
                </a:gridCol>
                <a:gridCol w="1631244">
                  <a:extLst>
                    <a:ext uri="{9D8B030D-6E8A-4147-A177-3AD203B41FA5}">
                      <a16:colId xmlns:a16="http://schemas.microsoft.com/office/drawing/2014/main" val="1318626680"/>
                    </a:ext>
                  </a:extLst>
                </a:gridCol>
                <a:gridCol w="1631244">
                  <a:extLst>
                    <a:ext uri="{9D8B030D-6E8A-4147-A177-3AD203B41FA5}">
                      <a16:colId xmlns:a16="http://schemas.microsoft.com/office/drawing/2014/main" val="450395217"/>
                    </a:ext>
                  </a:extLst>
                </a:gridCol>
              </a:tblGrid>
              <a:tr h="828657">
                <a:tc>
                  <a:txBody>
                    <a:bodyPr/>
                    <a:lstStyle/>
                    <a:p>
                      <a:endParaRPr lang="en-US" dirty="0"/>
                    </a:p>
                  </a:txBody>
                  <a:tcPr/>
                </a:tc>
                <a:tc>
                  <a:txBody>
                    <a:bodyPr/>
                    <a:lstStyle/>
                    <a:p>
                      <a:r>
                        <a:rPr lang="en-US" dirty="0"/>
                        <a:t>Price</a:t>
                      </a:r>
                      <a:r>
                        <a:rPr lang="en-US" baseline="0" dirty="0"/>
                        <a:t> Level</a:t>
                      </a:r>
                      <a:endParaRPr lang="en-US" dirty="0"/>
                    </a:p>
                  </a:txBody>
                  <a:tcPr/>
                </a:tc>
                <a:tc>
                  <a:txBody>
                    <a:bodyPr/>
                    <a:lstStyle/>
                    <a:p>
                      <a:r>
                        <a:rPr lang="en-US" dirty="0"/>
                        <a:t>Value of Money</a:t>
                      </a:r>
                    </a:p>
                  </a:txBody>
                  <a:tcPr/>
                </a:tc>
                <a:extLst>
                  <a:ext uri="{0D108BD9-81ED-4DB2-BD59-A6C34878D82A}">
                    <a16:rowId xmlns:a16="http://schemas.microsoft.com/office/drawing/2014/main" val="1431404292"/>
                  </a:ext>
                </a:extLst>
              </a:tr>
              <a:tr h="480095">
                <a:tc>
                  <a:txBody>
                    <a:bodyPr/>
                    <a:lstStyle/>
                    <a:p>
                      <a:r>
                        <a:rPr lang="en-US" dirty="0"/>
                        <a:t>Inflation</a:t>
                      </a:r>
                    </a:p>
                  </a:txBody>
                  <a:tcPr/>
                </a:tc>
                <a:tc>
                  <a:txBody>
                    <a:bodyPr/>
                    <a:lstStyle/>
                    <a:p>
                      <a:r>
                        <a:rPr lang="en-US" dirty="0"/>
                        <a:t>Increases</a:t>
                      </a:r>
                    </a:p>
                  </a:txBody>
                  <a:tcPr/>
                </a:tc>
                <a:tc>
                  <a:txBody>
                    <a:bodyPr/>
                    <a:lstStyle/>
                    <a:p>
                      <a:r>
                        <a:rPr lang="en-US" dirty="0"/>
                        <a:t>Decreases</a:t>
                      </a:r>
                    </a:p>
                  </a:txBody>
                  <a:tcPr/>
                </a:tc>
                <a:extLst>
                  <a:ext uri="{0D108BD9-81ED-4DB2-BD59-A6C34878D82A}">
                    <a16:rowId xmlns:a16="http://schemas.microsoft.com/office/drawing/2014/main" val="936410929"/>
                  </a:ext>
                </a:extLst>
              </a:tr>
              <a:tr h="480095">
                <a:tc>
                  <a:txBody>
                    <a:bodyPr/>
                    <a:lstStyle/>
                    <a:p>
                      <a:r>
                        <a:rPr lang="en-US" dirty="0"/>
                        <a:t>Deflation</a:t>
                      </a:r>
                    </a:p>
                  </a:txBody>
                  <a:tcPr/>
                </a:tc>
                <a:tc>
                  <a:txBody>
                    <a:bodyPr/>
                    <a:lstStyle/>
                    <a:p>
                      <a:r>
                        <a:rPr lang="en-US" dirty="0"/>
                        <a:t>Decreases</a:t>
                      </a:r>
                    </a:p>
                  </a:txBody>
                  <a:tcPr/>
                </a:tc>
                <a:tc>
                  <a:txBody>
                    <a:bodyPr/>
                    <a:lstStyle/>
                    <a:p>
                      <a:r>
                        <a:rPr lang="en-US" dirty="0"/>
                        <a:t>Increases</a:t>
                      </a:r>
                    </a:p>
                  </a:txBody>
                  <a:tcPr/>
                </a:tc>
                <a:extLst>
                  <a:ext uri="{0D108BD9-81ED-4DB2-BD59-A6C34878D82A}">
                    <a16:rowId xmlns:a16="http://schemas.microsoft.com/office/drawing/2014/main" val="3139666312"/>
                  </a:ext>
                </a:extLst>
              </a:tr>
            </a:tbl>
          </a:graphicData>
        </a:graphic>
      </p:graphicFrame>
      <p:pic>
        <p:nvPicPr>
          <p:cNvPr id="5" name="Picture 4"/>
          <p:cNvPicPr>
            <a:picLocks noChangeAspect="1"/>
          </p:cNvPicPr>
          <p:nvPr/>
        </p:nvPicPr>
        <p:blipFill>
          <a:blip r:embed="rId2"/>
          <a:stretch>
            <a:fillRect/>
          </a:stretch>
        </p:blipFill>
        <p:spPr>
          <a:xfrm>
            <a:off x="5480106" y="1449520"/>
            <a:ext cx="1279939" cy="880642"/>
          </a:xfrm>
          <a:prstGeom prst="rect">
            <a:avLst/>
          </a:prstGeom>
        </p:spPr>
      </p:pic>
      <p:pic>
        <p:nvPicPr>
          <p:cNvPr id="6" name="Picture 5"/>
          <p:cNvPicPr>
            <a:picLocks noChangeAspect="1"/>
          </p:cNvPicPr>
          <p:nvPr/>
        </p:nvPicPr>
        <p:blipFill>
          <a:blip r:embed="rId3"/>
          <a:stretch>
            <a:fillRect/>
          </a:stretch>
        </p:blipFill>
        <p:spPr>
          <a:xfrm>
            <a:off x="9285633" y="1422747"/>
            <a:ext cx="2906367" cy="2108200"/>
          </a:xfrm>
          <a:prstGeom prst="rect">
            <a:avLst/>
          </a:prstGeom>
        </p:spPr>
      </p:pic>
      <p:sp>
        <p:nvSpPr>
          <p:cNvPr id="7" name="TextBox 6"/>
          <p:cNvSpPr txBox="1"/>
          <p:nvPr/>
        </p:nvSpPr>
        <p:spPr>
          <a:xfrm>
            <a:off x="5766930" y="4490821"/>
            <a:ext cx="3518703" cy="1477328"/>
          </a:xfrm>
          <a:prstGeom prst="rect">
            <a:avLst/>
          </a:prstGeom>
          <a:solidFill>
            <a:srgbClr val="FFFF00"/>
          </a:solidFill>
        </p:spPr>
        <p:txBody>
          <a:bodyPr wrap="square" rtlCol="0">
            <a:spAutoFit/>
          </a:bodyPr>
          <a:lstStyle/>
          <a:p>
            <a:r>
              <a:rPr lang="en-US" dirty="0">
                <a:solidFill>
                  <a:srgbClr val="FF0000"/>
                </a:solidFill>
              </a:rPr>
              <a:t>Inflation</a:t>
            </a:r>
          </a:p>
          <a:p>
            <a:r>
              <a:rPr lang="en-US" dirty="0">
                <a:solidFill>
                  <a:srgbClr val="FF0000"/>
                </a:solidFill>
              </a:rPr>
              <a:t>When the price level in the economy goes up.</a:t>
            </a:r>
          </a:p>
          <a:p>
            <a:r>
              <a:rPr lang="en-US" dirty="0">
                <a:solidFill>
                  <a:srgbClr val="FF0000"/>
                </a:solidFill>
              </a:rPr>
              <a:t>Money is now worth less.</a:t>
            </a:r>
          </a:p>
          <a:p>
            <a:r>
              <a:rPr lang="en-US" dirty="0">
                <a:solidFill>
                  <a:srgbClr val="FF0000"/>
                </a:solidFill>
              </a:rPr>
              <a:t>Purchasing power of money is less.</a:t>
            </a:r>
          </a:p>
        </p:txBody>
      </p:sp>
      <p:sp>
        <p:nvSpPr>
          <p:cNvPr id="9" name="Rectangle 8"/>
          <p:cNvSpPr/>
          <p:nvPr/>
        </p:nvSpPr>
        <p:spPr>
          <a:xfrm>
            <a:off x="8941508" y="3766602"/>
            <a:ext cx="2994854" cy="2308324"/>
          </a:xfrm>
          <a:prstGeom prst="rect">
            <a:avLst/>
          </a:prstGeom>
        </p:spPr>
        <p:txBody>
          <a:bodyPr wrap="square">
            <a:spAutoFit/>
          </a:bodyPr>
          <a:lstStyle/>
          <a:p>
            <a:pPr lvl="1"/>
            <a:r>
              <a:rPr lang="en-US" dirty="0"/>
              <a:t>Hyper-inflation – a huge rise in price level</a:t>
            </a:r>
          </a:p>
          <a:p>
            <a:pPr lvl="2"/>
            <a:r>
              <a:rPr lang="en-US" dirty="0"/>
              <a:t>Usually only occurs in countries with flawed economic management</a:t>
            </a:r>
          </a:p>
          <a:p>
            <a:pPr lvl="2"/>
            <a:r>
              <a:rPr lang="en-US" dirty="0"/>
              <a:t>Money can become almost </a:t>
            </a:r>
            <a:r>
              <a:rPr lang="en-US" dirty="0">
                <a:hlinkClick r:id="rId4"/>
              </a:rPr>
              <a:t>worthless</a:t>
            </a:r>
            <a:r>
              <a:rPr lang="en-US" dirty="0"/>
              <a:t>.</a:t>
            </a:r>
          </a:p>
        </p:txBody>
      </p:sp>
      <p:pic>
        <p:nvPicPr>
          <p:cNvPr id="10" name="Picture 9"/>
          <p:cNvPicPr>
            <a:picLocks noChangeAspect="1"/>
          </p:cNvPicPr>
          <p:nvPr/>
        </p:nvPicPr>
        <p:blipFill>
          <a:blip r:embed="rId5"/>
          <a:stretch>
            <a:fillRect/>
          </a:stretch>
        </p:blipFill>
        <p:spPr>
          <a:xfrm>
            <a:off x="7097611" y="2793742"/>
            <a:ext cx="1631522" cy="1055690"/>
          </a:xfrm>
          <a:prstGeom prst="rect">
            <a:avLst/>
          </a:prstGeom>
        </p:spPr>
      </p:pic>
      <p:pic>
        <p:nvPicPr>
          <p:cNvPr id="12" name="Picture 11"/>
          <p:cNvPicPr>
            <a:picLocks noChangeAspect="1"/>
          </p:cNvPicPr>
          <p:nvPr/>
        </p:nvPicPr>
        <p:blipFill>
          <a:blip r:embed="rId6"/>
          <a:stretch>
            <a:fillRect/>
          </a:stretch>
        </p:blipFill>
        <p:spPr>
          <a:xfrm flipH="1">
            <a:off x="6902887" y="1377975"/>
            <a:ext cx="762777" cy="1244203"/>
          </a:xfrm>
          <a:prstGeom prst="rect">
            <a:avLst/>
          </a:prstGeom>
        </p:spPr>
      </p:pic>
      <p:pic>
        <p:nvPicPr>
          <p:cNvPr id="13" name="Picture 12"/>
          <p:cNvPicPr>
            <a:picLocks noChangeAspect="1"/>
          </p:cNvPicPr>
          <p:nvPr/>
        </p:nvPicPr>
        <p:blipFill>
          <a:blip r:embed="rId7"/>
          <a:stretch>
            <a:fillRect/>
          </a:stretch>
        </p:blipFill>
        <p:spPr>
          <a:xfrm>
            <a:off x="7848501" y="1489763"/>
            <a:ext cx="1093007" cy="1016426"/>
          </a:xfrm>
          <a:prstGeom prst="rect">
            <a:avLst/>
          </a:prstGeom>
        </p:spPr>
      </p:pic>
      <p:pic>
        <p:nvPicPr>
          <p:cNvPr id="14" name="Picture 13"/>
          <p:cNvPicPr>
            <a:picLocks noChangeAspect="1"/>
          </p:cNvPicPr>
          <p:nvPr/>
        </p:nvPicPr>
        <p:blipFill>
          <a:blip r:embed="rId8"/>
          <a:stretch>
            <a:fillRect/>
          </a:stretch>
        </p:blipFill>
        <p:spPr>
          <a:xfrm>
            <a:off x="5631683" y="2698100"/>
            <a:ext cx="1149733" cy="1068501"/>
          </a:xfrm>
          <a:prstGeom prst="rect">
            <a:avLst/>
          </a:prstGeom>
        </p:spPr>
      </p:pic>
      <p:sp>
        <p:nvSpPr>
          <p:cNvPr id="8" name="TextBox 7"/>
          <p:cNvSpPr txBox="1"/>
          <p:nvPr/>
        </p:nvSpPr>
        <p:spPr>
          <a:xfrm>
            <a:off x="9795188" y="381575"/>
            <a:ext cx="2247900" cy="646331"/>
          </a:xfrm>
          <a:prstGeom prst="rect">
            <a:avLst/>
          </a:prstGeom>
          <a:noFill/>
        </p:spPr>
        <p:txBody>
          <a:bodyPr wrap="square" rtlCol="0">
            <a:spAutoFit/>
          </a:bodyPr>
          <a:lstStyle/>
          <a:p>
            <a:r>
              <a:rPr lang="en-US" dirty="0">
                <a:hlinkClick r:id="rId9"/>
              </a:rPr>
              <a:t>Effect of inflation on wages</a:t>
            </a:r>
            <a:endParaRPr lang="en-US" dirty="0"/>
          </a:p>
        </p:txBody>
      </p:sp>
    </p:spTree>
    <p:extLst>
      <p:ext uri="{BB962C8B-B14F-4D97-AF65-F5344CB8AC3E}">
        <p14:creationId xmlns:p14="http://schemas.microsoft.com/office/powerpoint/2010/main" val="33199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C9B6-9D66-5F4E-92A9-085F20F063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5CC2DF-DEEE-3741-89BF-1EDC1ECC926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0D18346-4583-4543-9F18-CB7C9EFF2764}"/>
              </a:ext>
            </a:extLst>
          </p:cNvPr>
          <p:cNvPicPr>
            <a:picLocks noChangeAspect="1"/>
          </p:cNvPicPr>
          <p:nvPr/>
        </p:nvPicPr>
        <p:blipFill>
          <a:blip r:embed="rId2"/>
          <a:stretch>
            <a:fillRect/>
          </a:stretch>
        </p:blipFill>
        <p:spPr>
          <a:xfrm>
            <a:off x="754256" y="365125"/>
            <a:ext cx="5341744" cy="6176749"/>
          </a:xfrm>
          <a:prstGeom prst="rect">
            <a:avLst/>
          </a:prstGeom>
        </p:spPr>
      </p:pic>
      <p:pic>
        <p:nvPicPr>
          <p:cNvPr id="5" name="Picture 4">
            <a:extLst>
              <a:ext uri="{FF2B5EF4-FFF2-40B4-BE49-F238E27FC236}">
                <a16:creationId xmlns:a16="http://schemas.microsoft.com/office/drawing/2014/main" id="{9654E11D-3D89-B443-B6B0-D083B1EDCC84}"/>
              </a:ext>
            </a:extLst>
          </p:cNvPr>
          <p:cNvPicPr>
            <a:picLocks noChangeAspect="1"/>
          </p:cNvPicPr>
          <p:nvPr/>
        </p:nvPicPr>
        <p:blipFill>
          <a:blip r:embed="rId3"/>
          <a:stretch>
            <a:fillRect/>
          </a:stretch>
        </p:blipFill>
        <p:spPr>
          <a:xfrm>
            <a:off x="6687399" y="1690688"/>
            <a:ext cx="5278893" cy="3829166"/>
          </a:xfrm>
          <a:prstGeom prst="rect">
            <a:avLst/>
          </a:prstGeom>
        </p:spPr>
      </p:pic>
    </p:spTree>
    <p:extLst>
      <p:ext uri="{BB962C8B-B14F-4D97-AF65-F5344CB8AC3E}">
        <p14:creationId xmlns:p14="http://schemas.microsoft.com/office/powerpoint/2010/main" val="175517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132370"/>
            <a:ext cx="10515600" cy="779906"/>
          </a:xfrm>
        </p:spPr>
        <p:txBody>
          <a:bodyPr/>
          <a:lstStyle/>
          <a:p>
            <a:r>
              <a:rPr lang="en-US" dirty="0"/>
              <a:t>Venezuela’s Problems</a:t>
            </a:r>
          </a:p>
        </p:txBody>
      </p:sp>
      <p:sp>
        <p:nvSpPr>
          <p:cNvPr id="3" name="Content Placeholder 2"/>
          <p:cNvSpPr>
            <a:spLocks noGrp="1"/>
          </p:cNvSpPr>
          <p:nvPr>
            <p:ph idx="1"/>
          </p:nvPr>
        </p:nvSpPr>
        <p:spPr>
          <a:xfrm>
            <a:off x="-69101" y="820836"/>
            <a:ext cx="10663844" cy="4846927"/>
          </a:xfrm>
        </p:spPr>
        <p:txBody>
          <a:bodyPr/>
          <a:lstStyle/>
          <a:p>
            <a:r>
              <a:rPr lang="en-US" dirty="0"/>
              <a:t>Venezuela’s GDP per capita was once greater than the USA!</a:t>
            </a:r>
          </a:p>
        </p:txBody>
      </p:sp>
      <p:pic>
        <p:nvPicPr>
          <p:cNvPr id="4" name="Picture 3"/>
          <p:cNvPicPr>
            <a:picLocks noChangeAspect="1"/>
          </p:cNvPicPr>
          <p:nvPr/>
        </p:nvPicPr>
        <p:blipFill>
          <a:blip r:embed="rId2"/>
          <a:stretch>
            <a:fillRect/>
          </a:stretch>
        </p:blipFill>
        <p:spPr>
          <a:xfrm>
            <a:off x="482091" y="1374805"/>
            <a:ext cx="7689768" cy="4384398"/>
          </a:xfrm>
          <a:prstGeom prst="rect">
            <a:avLst/>
          </a:prstGeom>
        </p:spPr>
      </p:pic>
      <p:sp>
        <p:nvSpPr>
          <p:cNvPr id="5" name="Rectangle 4"/>
          <p:cNvSpPr/>
          <p:nvPr/>
        </p:nvSpPr>
        <p:spPr>
          <a:xfrm>
            <a:off x="8784278" y="1341554"/>
            <a:ext cx="2975462" cy="923330"/>
          </a:xfrm>
          <a:prstGeom prst="rect">
            <a:avLst/>
          </a:prstGeom>
        </p:spPr>
        <p:txBody>
          <a:bodyPr wrap="square">
            <a:spAutoFit/>
          </a:bodyPr>
          <a:lstStyle/>
          <a:p>
            <a:r>
              <a:rPr lang="en-US" dirty="0">
                <a:hlinkClick r:id="rId3"/>
              </a:rPr>
              <a:t>Venezuela’s bolivar, from banknote to children’s toy | AFP (youtube.com)</a:t>
            </a:r>
            <a:endParaRPr lang="en-US" dirty="0"/>
          </a:p>
        </p:txBody>
      </p:sp>
      <p:pic>
        <p:nvPicPr>
          <p:cNvPr id="1026" name="Picture 2" descr="48 Extraordinary Vintage Photos Of Venezuela - My Latin Lif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3950" y="2288595"/>
            <a:ext cx="2721234" cy="17234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71659" y="4682085"/>
            <a:ext cx="1531546" cy="1569660"/>
          </a:xfrm>
          <a:prstGeom prst="rect">
            <a:avLst/>
          </a:prstGeom>
          <a:noFill/>
        </p:spPr>
        <p:txBody>
          <a:bodyPr wrap="square" rtlCol="0">
            <a:spAutoFit/>
          </a:bodyPr>
          <a:lstStyle/>
          <a:p>
            <a:r>
              <a:rPr lang="en-US" sz="1600" dirty="0"/>
              <a:t>In recent years, there have been many financial problems including hyperinflation.</a:t>
            </a:r>
          </a:p>
        </p:txBody>
      </p:sp>
      <p:sp>
        <p:nvSpPr>
          <p:cNvPr id="7" name="TextBox 6"/>
          <p:cNvSpPr txBox="1"/>
          <p:nvPr/>
        </p:nvSpPr>
        <p:spPr>
          <a:xfrm>
            <a:off x="8281309" y="4035754"/>
            <a:ext cx="3605891" cy="646331"/>
          </a:xfrm>
          <a:prstGeom prst="rect">
            <a:avLst/>
          </a:prstGeom>
          <a:noFill/>
        </p:spPr>
        <p:txBody>
          <a:bodyPr wrap="square" rtlCol="0">
            <a:spAutoFit/>
          </a:bodyPr>
          <a:lstStyle/>
          <a:p>
            <a:r>
              <a:rPr lang="en-US" dirty="0"/>
              <a:t>Venezuela’s capital, Caracas, in the 1960s.</a:t>
            </a:r>
          </a:p>
        </p:txBody>
      </p:sp>
      <p:pic>
        <p:nvPicPr>
          <p:cNvPr id="8" name="Picture 7"/>
          <p:cNvPicPr>
            <a:picLocks noChangeAspect="1"/>
          </p:cNvPicPr>
          <p:nvPr/>
        </p:nvPicPr>
        <p:blipFill>
          <a:blip r:embed="rId5"/>
          <a:stretch>
            <a:fillRect/>
          </a:stretch>
        </p:blipFill>
        <p:spPr>
          <a:xfrm>
            <a:off x="9912654" y="4482418"/>
            <a:ext cx="2150771" cy="1873811"/>
          </a:xfrm>
          <a:prstGeom prst="rect">
            <a:avLst/>
          </a:prstGeom>
        </p:spPr>
      </p:pic>
    </p:spTree>
    <p:extLst>
      <p:ext uri="{BB962C8B-B14F-4D97-AF65-F5344CB8AC3E}">
        <p14:creationId xmlns:p14="http://schemas.microsoft.com/office/powerpoint/2010/main" val="26702083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happens to prices when there is inflation?</a:t>
            </a:r>
          </a:p>
          <a:p>
            <a:r>
              <a:rPr lang="en-US" dirty="0">
                <a:solidFill>
                  <a:srgbClr val="FF0000"/>
                </a:solidFill>
              </a:rPr>
              <a:t>Prices go up</a:t>
            </a:r>
          </a:p>
          <a:p>
            <a:r>
              <a:rPr lang="en-US" dirty="0"/>
              <a:t>What happens to the value of money when there is inflation?</a:t>
            </a:r>
          </a:p>
          <a:p>
            <a:r>
              <a:rPr lang="en-US" dirty="0">
                <a:solidFill>
                  <a:srgbClr val="FF0000"/>
                </a:solidFill>
              </a:rPr>
              <a:t>Value of money goes down </a:t>
            </a:r>
            <a:r>
              <a:rPr lang="en-US" dirty="0" err="1">
                <a:solidFill>
                  <a:srgbClr val="FF0000"/>
                </a:solidFill>
              </a:rPr>
              <a:t>ie</a:t>
            </a:r>
            <a:r>
              <a:rPr lang="en-US" dirty="0">
                <a:solidFill>
                  <a:srgbClr val="FF0000"/>
                </a:solidFill>
              </a:rPr>
              <a:t>. Purchasing power goes down</a:t>
            </a:r>
          </a:p>
        </p:txBody>
      </p:sp>
    </p:spTree>
    <p:extLst>
      <p:ext uri="{BB962C8B-B14F-4D97-AF65-F5344CB8AC3E}">
        <p14:creationId xmlns:p14="http://schemas.microsoft.com/office/powerpoint/2010/main" val="165836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34645"/>
            <a:ext cx="5217160" cy="843915"/>
          </a:xfrm>
        </p:spPr>
        <p:txBody>
          <a:bodyPr/>
          <a:lstStyle/>
          <a:p>
            <a:r>
              <a:rPr lang="en-AU" dirty="0"/>
              <a:t>Price Level vs Inflation</a:t>
            </a:r>
          </a:p>
        </p:txBody>
      </p:sp>
      <p:sp>
        <p:nvSpPr>
          <p:cNvPr id="3" name="Content Placeholder 2"/>
          <p:cNvSpPr>
            <a:spLocks noGrp="1"/>
          </p:cNvSpPr>
          <p:nvPr>
            <p:ph idx="1"/>
          </p:nvPr>
        </p:nvSpPr>
        <p:spPr>
          <a:xfrm>
            <a:off x="327417" y="1369835"/>
            <a:ext cx="6041184" cy="4826359"/>
          </a:xfrm>
        </p:spPr>
        <p:txBody>
          <a:bodyPr>
            <a:normAutofit fontScale="92500" lnSpcReduction="10000"/>
          </a:bodyPr>
          <a:lstStyle/>
          <a:p>
            <a:r>
              <a:rPr lang="en-AU" dirty="0">
                <a:solidFill>
                  <a:srgbClr val="00B0F0"/>
                </a:solidFill>
              </a:rPr>
              <a:t>Inflation</a:t>
            </a:r>
            <a:r>
              <a:rPr lang="en-AU" dirty="0"/>
              <a:t> is the </a:t>
            </a:r>
            <a:r>
              <a:rPr lang="en-AU" dirty="0">
                <a:solidFill>
                  <a:srgbClr val="00B0F0"/>
                </a:solidFill>
              </a:rPr>
              <a:t>CHANGE in price level</a:t>
            </a:r>
            <a:r>
              <a:rPr lang="en-AU" dirty="0"/>
              <a:t>. </a:t>
            </a:r>
          </a:p>
          <a:p>
            <a:pPr marL="0" indent="0">
              <a:buNone/>
            </a:pPr>
            <a:r>
              <a:rPr lang="en-AU" b="1" u="sng" dirty="0"/>
              <a:t>Price Level</a:t>
            </a:r>
          </a:p>
          <a:p>
            <a:r>
              <a:rPr lang="en-AU" dirty="0"/>
              <a:t>The </a:t>
            </a:r>
            <a:r>
              <a:rPr lang="en-AU" dirty="0">
                <a:solidFill>
                  <a:srgbClr val="00B050"/>
                </a:solidFill>
              </a:rPr>
              <a:t>price level itself doesn’t make a difference </a:t>
            </a:r>
            <a:r>
              <a:rPr lang="en-AU" dirty="0"/>
              <a:t>because if the price level is high, the amount of money people have will also be high and so economic decisions will be unchanged.</a:t>
            </a:r>
          </a:p>
          <a:p>
            <a:pPr marL="0" indent="0">
              <a:buNone/>
            </a:pPr>
            <a:r>
              <a:rPr lang="en-AU" b="1" u="sng" dirty="0"/>
              <a:t>Rapid Acceleration of Price Level</a:t>
            </a:r>
          </a:p>
          <a:p>
            <a:r>
              <a:rPr lang="en-AU" dirty="0"/>
              <a:t>However, the </a:t>
            </a:r>
            <a:r>
              <a:rPr lang="en-AU" dirty="0">
                <a:solidFill>
                  <a:srgbClr val="FF0000"/>
                </a:solidFill>
              </a:rPr>
              <a:t>acceleration of the price level (inflation) is important</a:t>
            </a:r>
            <a:r>
              <a:rPr lang="en-AU" dirty="0">
                <a:solidFill>
                  <a:srgbClr val="FFC000"/>
                </a:solidFill>
              </a:rPr>
              <a:t> </a:t>
            </a:r>
            <a:r>
              <a:rPr lang="en-AU" dirty="0"/>
              <a:t>as we will soon see and has many negative consequences. </a:t>
            </a:r>
          </a:p>
          <a:p>
            <a:pPr marL="0" indent="0">
              <a:buNone/>
            </a:pPr>
            <a:endParaRPr lang="en-AU" dirty="0"/>
          </a:p>
        </p:txBody>
      </p:sp>
      <p:sp>
        <p:nvSpPr>
          <p:cNvPr id="4" name="TextBox 3"/>
          <p:cNvSpPr txBox="1"/>
          <p:nvPr/>
        </p:nvSpPr>
        <p:spPr>
          <a:xfrm>
            <a:off x="6629401" y="213360"/>
            <a:ext cx="5021826"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Price level – will not affect economic decisions</a:t>
            </a:r>
          </a:p>
          <a:p>
            <a:r>
              <a:rPr lang="en-AU" dirty="0">
                <a:solidFill>
                  <a:srgbClr val="FF0000"/>
                </a:solidFill>
              </a:rPr>
              <a:t>Inflation – acceleration of the price level, it does matter as economic decisions will change.</a:t>
            </a:r>
          </a:p>
        </p:txBody>
      </p:sp>
      <p:pic>
        <p:nvPicPr>
          <p:cNvPr id="5" name="Picture 4"/>
          <p:cNvPicPr>
            <a:picLocks noChangeAspect="1"/>
          </p:cNvPicPr>
          <p:nvPr/>
        </p:nvPicPr>
        <p:blipFill>
          <a:blip r:embed="rId2"/>
          <a:stretch>
            <a:fillRect/>
          </a:stretch>
        </p:blipFill>
        <p:spPr>
          <a:xfrm>
            <a:off x="6715063" y="1504800"/>
            <a:ext cx="1219200" cy="1438876"/>
          </a:xfrm>
          <a:prstGeom prst="rect">
            <a:avLst/>
          </a:prstGeom>
        </p:spPr>
      </p:pic>
      <p:pic>
        <p:nvPicPr>
          <p:cNvPr id="6" name="Picture 5"/>
          <p:cNvPicPr>
            <a:picLocks noChangeAspect="1"/>
          </p:cNvPicPr>
          <p:nvPr/>
        </p:nvPicPr>
        <p:blipFill>
          <a:blip r:embed="rId3"/>
          <a:stretch>
            <a:fillRect/>
          </a:stretch>
        </p:blipFill>
        <p:spPr>
          <a:xfrm>
            <a:off x="9655933" y="1440085"/>
            <a:ext cx="1635967" cy="1512498"/>
          </a:xfrm>
          <a:prstGeom prst="rect">
            <a:avLst/>
          </a:prstGeom>
        </p:spPr>
      </p:pic>
      <p:sp>
        <p:nvSpPr>
          <p:cNvPr id="7" name="Right Arrow 6"/>
          <p:cNvSpPr/>
          <p:nvPr/>
        </p:nvSpPr>
        <p:spPr>
          <a:xfrm rot="16200000">
            <a:off x="7178585" y="3327445"/>
            <a:ext cx="580489" cy="38345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7576739" y="2943676"/>
            <a:ext cx="953729" cy="369332"/>
          </a:xfrm>
          <a:prstGeom prst="rect">
            <a:avLst/>
          </a:prstGeom>
          <a:noFill/>
        </p:spPr>
        <p:txBody>
          <a:bodyPr wrap="square" rtlCol="0">
            <a:spAutoFit/>
          </a:bodyPr>
          <a:lstStyle/>
          <a:p>
            <a:r>
              <a:rPr lang="en-AU" dirty="0"/>
              <a:t>$100</a:t>
            </a:r>
          </a:p>
        </p:txBody>
      </p:sp>
      <p:sp>
        <p:nvSpPr>
          <p:cNvPr id="9" name="TextBox 8"/>
          <p:cNvSpPr txBox="1"/>
          <p:nvPr/>
        </p:nvSpPr>
        <p:spPr>
          <a:xfrm>
            <a:off x="10299292" y="2978979"/>
            <a:ext cx="953729" cy="369332"/>
          </a:xfrm>
          <a:prstGeom prst="rect">
            <a:avLst/>
          </a:prstGeom>
          <a:noFill/>
        </p:spPr>
        <p:txBody>
          <a:bodyPr wrap="square" rtlCol="0">
            <a:spAutoFit/>
          </a:bodyPr>
          <a:lstStyle/>
          <a:p>
            <a:r>
              <a:rPr lang="en-AU" dirty="0"/>
              <a:t>$10</a:t>
            </a:r>
          </a:p>
        </p:txBody>
      </p:sp>
      <p:sp>
        <p:nvSpPr>
          <p:cNvPr id="10" name="TextBox 9"/>
          <p:cNvSpPr txBox="1"/>
          <p:nvPr/>
        </p:nvSpPr>
        <p:spPr>
          <a:xfrm>
            <a:off x="7642615" y="3276873"/>
            <a:ext cx="1028700" cy="369332"/>
          </a:xfrm>
          <a:prstGeom prst="rect">
            <a:avLst/>
          </a:prstGeom>
          <a:noFill/>
        </p:spPr>
        <p:txBody>
          <a:bodyPr wrap="square" rtlCol="0">
            <a:spAutoFit/>
          </a:bodyPr>
          <a:lstStyle/>
          <a:p>
            <a:r>
              <a:rPr lang="en-AU" dirty="0">
                <a:solidFill>
                  <a:srgbClr val="00B050"/>
                </a:solidFill>
              </a:rPr>
              <a:t>$10,000</a:t>
            </a:r>
          </a:p>
        </p:txBody>
      </p:sp>
      <p:sp>
        <p:nvSpPr>
          <p:cNvPr id="11" name="Right Arrow 10"/>
          <p:cNvSpPr/>
          <p:nvPr/>
        </p:nvSpPr>
        <p:spPr>
          <a:xfrm rot="16200000">
            <a:off x="9742347" y="3257549"/>
            <a:ext cx="580489" cy="38345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10224321" y="3264612"/>
            <a:ext cx="1028700" cy="369332"/>
          </a:xfrm>
          <a:prstGeom prst="rect">
            <a:avLst/>
          </a:prstGeom>
          <a:noFill/>
        </p:spPr>
        <p:txBody>
          <a:bodyPr wrap="square" rtlCol="0">
            <a:spAutoFit/>
          </a:bodyPr>
          <a:lstStyle/>
          <a:p>
            <a:r>
              <a:rPr lang="en-AU" dirty="0">
                <a:solidFill>
                  <a:srgbClr val="00B050"/>
                </a:solidFill>
              </a:rPr>
              <a:t>$1000</a:t>
            </a:r>
          </a:p>
        </p:txBody>
      </p:sp>
      <p:sp>
        <p:nvSpPr>
          <p:cNvPr id="13" name="TextBox 12"/>
          <p:cNvSpPr txBox="1"/>
          <p:nvPr/>
        </p:nvSpPr>
        <p:spPr>
          <a:xfrm>
            <a:off x="7468829" y="3783015"/>
            <a:ext cx="4155358" cy="923330"/>
          </a:xfrm>
          <a:prstGeom prst="rect">
            <a:avLst/>
          </a:prstGeom>
          <a:noFill/>
        </p:spPr>
        <p:txBody>
          <a:bodyPr wrap="square" rtlCol="0">
            <a:spAutoFit/>
          </a:bodyPr>
          <a:lstStyle/>
          <a:p>
            <a:r>
              <a:rPr lang="en-AU" dirty="0">
                <a:solidFill>
                  <a:srgbClr val="00B050"/>
                </a:solidFill>
              </a:rPr>
              <a:t>In both cases you can still buy 10 pieces of candy. </a:t>
            </a:r>
          </a:p>
          <a:p>
            <a:endParaRPr lang="en-AU" dirty="0"/>
          </a:p>
        </p:txBody>
      </p:sp>
      <p:sp>
        <p:nvSpPr>
          <p:cNvPr id="14" name="Rectangle 13"/>
          <p:cNvSpPr/>
          <p:nvPr/>
        </p:nvSpPr>
        <p:spPr>
          <a:xfrm>
            <a:off x="7061052" y="5260431"/>
            <a:ext cx="4803531" cy="1200329"/>
          </a:xfrm>
          <a:prstGeom prst="rect">
            <a:avLst/>
          </a:prstGeom>
        </p:spPr>
        <p:txBody>
          <a:bodyPr wrap="square">
            <a:spAutoFit/>
          </a:bodyPr>
          <a:lstStyle/>
          <a:p>
            <a:r>
              <a:rPr lang="en-AU" dirty="0">
                <a:solidFill>
                  <a:srgbClr val="FF0000"/>
                </a:solidFill>
              </a:rPr>
              <a:t>If prices change too suddenly to $5000, faster than the salary, then we can only buy </a:t>
            </a:r>
            <a:r>
              <a:rPr lang="en-AU" u="sng" dirty="0">
                <a:solidFill>
                  <a:srgbClr val="FF0000"/>
                </a:solidFill>
              </a:rPr>
              <a:t>2 pieces of candy</a:t>
            </a:r>
            <a:r>
              <a:rPr lang="en-AU" dirty="0">
                <a:solidFill>
                  <a:srgbClr val="FF0000"/>
                </a:solidFill>
              </a:rPr>
              <a:t>! Our situation has changed in a very real way. </a:t>
            </a:r>
          </a:p>
        </p:txBody>
      </p:sp>
      <p:sp>
        <p:nvSpPr>
          <p:cNvPr id="16" name="TextBox 15"/>
          <p:cNvSpPr txBox="1"/>
          <p:nvPr/>
        </p:nvSpPr>
        <p:spPr>
          <a:xfrm>
            <a:off x="7834343" y="4669339"/>
            <a:ext cx="1028700" cy="369332"/>
          </a:xfrm>
          <a:prstGeom prst="rect">
            <a:avLst/>
          </a:prstGeom>
          <a:noFill/>
        </p:spPr>
        <p:txBody>
          <a:bodyPr wrap="square" rtlCol="0">
            <a:spAutoFit/>
          </a:bodyPr>
          <a:lstStyle/>
          <a:p>
            <a:r>
              <a:rPr lang="en-AU" dirty="0">
                <a:solidFill>
                  <a:srgbClr val="FF0000"/>
                </a:solidFill>
              </a:rPr>
              <a:t>$10,000</a:t>
            </a:r>
          </a:p>
        </p:txBody>
      </p:sp>
      <p:sp>
        <p:nvSpPr>
          <p:cNvPr id="17" name="Right Arrow 16"/>
          <p:cNvSpPr/>
          <p:nvPr/>
        </p:nvSpPr>
        <p:spPr>
          <a:xfrm rot="16200000">
            <a:off x="9934075" y="4650015"/>
            <a:ext cx="580489" cy="38345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10416049" y="4657078"/>
            <a:ext cx="1028700" cy="369332"/>
          </a:xfrm>
          <a:prstGeom prst="rect">
            <a:avLst/>
          </a:prstGeom>
          <a:noFill/>
        </p:spPr>
        <p:txBody>
          <a:bodyPr wrap="square" rtlCol="0">
            <a:spAutoFit/>
          </a:bodyPr>
          <a:lstStyle/>
          <a:p>
            <a:r>
              <a:rPr lang="en-AU" dirty="0">
                <a:solidFill>
                  <a:srgbClr val="FF0000"/>
                </a:solidFill>
              </a:rPr>
              <a:t>$5000</a:t>
            </a:r>
          </a:p>
        </p:txBody>
      </p:sp>
      <p:sp>
        <p:nvSpPr>
          <p:cNvPr id="15" name="TextBox 14"/>
          <p:cNvSpPr txBox="1"/>
          <p:nvPr/>
        </p:nvSpPr>
        <p:spPr>
          <a:xfrm rot="20184638">
            <a:off x="4627769" y="3264612"/>
            <a:ext cx="1835492" cy="369332"/>
          </a:xfrm>
          <a:prstGeom prst="rect">
            <a:avLst/>
          </a:prstGeom>
          <a:solidFill>
            <a:srgbClr val="FFC000"/>
          </a:solidFill>
        </p:spPr>
        <p:txBody>
          <a:bodyPr wrap="square" rtlCol="0">
            <a:spAutoFit/>
          </a:bodyPr>
          <a:lstStyle/>
          <a:p>
            <a:r>
              <a:rPr lang="en-US" dirty="0"/>
              <a:t>Doesn’t matter</a:t>
            </a:r>
          </a:p>
        </p:txBody>
      </p:sp>
      <p:sp>
        <p:nvSpPr>
          <p:cNvPr id="19" name="TextBox 18"/>
          <p:cNvSpPr txBox="1"/>
          <p:nvPr/>
        </p:nvSpPr>
        <p:spPr>
          <a:xfrm rot="20184638">
            <a:off x="4236259" y="5475031"/>
            <a:ext cx="1835492" cy="369332"/>
          </a:xfrm>
          <a:prstGeom prst="rect">
            <a:avLst/>
          </a:prstGeom>
          <a:solidFill>
            <a:srgbClr val="FFC000"/>
          </a:solidFill>
        </p:spPr>
        <p:txBody>
          <a:bodyPr wrap="square" rtlCol="0">
            <a:spAutoFit/>
          </a:bodyPr>
          <a:lstStyle/>
          <a:p>
            <a:r>
              <a:rPr lang="en-US" dirty="0"/>
              <a:t>DOES matter</a:t>
            </a:r>
          </a:p>
        </p:txBody>
      </p:sp>
    </p:spTree>
    <p:extLst>
      <p:ext uri="{BB962C8B-B14F-4D97-AF65-F5344CB8AC3E}">
        <p14:creationId xmlns:p14="http://schemas.microsoft.com/office/powerpoint/2010/main" val="129472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1" grpId="0" animBg="1"/>
      <p:bldP spid="12" grpId="0"/>
      <p:bldP spid="14" grpId="0"/>
      <p:bldP spid="16" grpId="0"/>
      <p:bldP spid="17" grpId="0" animBg="1"/>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If overnight everybody has 100 times the amount of money, but prices are also 100 times higher, has anything changed in the economy?</a:t>
            </a:r>
          </a:p>
          <a:p>
            <a:r>
              <a:rPr lang="en-US" dirty="0">
                <a:solidFill>
                  <a:srgbClr val="FF3300"/>
                </a:solidFill>
              </a:rPr>
              <a:t>No, not at all, though we would have to do more arithmetic.</a:t>
            </a:r>
          </a:p>
          <a:p>
            <a:r>
              <a:rPr lang="en-US" dirty="0">
                <a:solidFill>
                  <a:srgbClr val="FF3300"/>
                </a:solidFill>
              </a:rPr>
              <a:t>While the number is different, people will still make the same decisions because the prices and amount of money is the same.</a:t>
            </a:r>
          </a:p>
          <a:p>
            <a:r>
              <a:rPr lang="en-US" dirty="0"/>
              <a:t>What situation will have a real effect on our economy?</a:t>
            </a:r>
          </a:p>
          <a:p>
            <a:r>
              <a:rPr lang="en-US" dirty="0">
                <a:solidFill>
                  <a:srgbClr val="FF3300"/>
                </a:solidFill>
              </a:rPr>
              <a:t>If the prices go up quickly but the amount of money hasn’t changed.</a:t>
            </a:r>
          </a:p>
          <a:p>
            <a:r>
              <a:rPr lang="en-US" dirty="0">
                <a:solidFill>
                  <a:srgbClr val="FF3300"/>
                </a:solidFill>
              </a:rPr>
              <a:t>Price level doesn’t matter, but change of price level does!</a:t>
            </a:r>
          </a:p>
        </p:txBody>
      </p:sp>
    </p:spTree>
    <p:extLst>
      <p:ext uri="{BB962C8B-B14F-4D97-AF65-F5344CB8AC3E}">
        <p14:creationId xmlns:p14="http://schemas.microsoft.com/office/powerpoint/2010/main" val="19225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87095" y="160241"/>
            <a:ext cx="7236367" cy="6093075"/>
          </a:xfrm>
          <a:prstGeom prst="rect">
            <a:avLst/>
          </a:prstGeom>
        </p:spPr>
      </p:pic>
      <p:sp>
        <p:nvSpPr>
          <p:cNvPr id="5" name="TextBox 4"/>
          <p:cNvSpPr txBox="1"/>
          <p:nvPr/>
        </p:nvSpPr>
        <p:spPr>
          <a:xfrm>
            <a:off x="3864077" y="2605548"/>
            <a:ext cx="4729317" cy="461665"/>
          </a:xfrm>
          <a:prstGeom prst="rect">
            <a:avLst/>
          </a:prstGeom>
          <a:noFill/>
        </p:spPr>
        <p:txBody>
          <a:bodyPr wrap="square" rtlCol="0">
            <a:spAutoFit/>
          </a:bodyPr>
          <a:lstStyle/>
          <a:p>
            <a:r>
              <a:rPr lang="en-AU" sz="2400" dirty="0">
                <a:solidFill>
                  <a:srgbClr val="FF0000"/>
                </a:solidFill>
              </a:rPr>
              <a:t>Answer: E</a:t>
            </a:r>
          </a:p>
        </p:txBody>
      </p:sp>
      <p:pic>
        <p:nvPicPr>
          <p:cNvPr id="7" name="Picture 6"/>
          <p:cNvPicPr>
            <a:picLocks noChangeAspect="1"/>
          </p:cNvPicPr>
          <p:nvPr/>
        </p:nvPicPr>
        <p:blipFill>
          <a:blip r:embed="rId3"/>
          <a:stretch>
            <a:fillRect/>
          </a:stretch>
        </p:blipFill>
        <p:spPr>
          <a:xfrm>
            <a:off x="453772" y="3847136"/>
            <a:ext cx="7292252" cy="2541117"/>
          </a:xfrm>
          <a:prstGeom prst="rect">
            <a:avLst/>
          </a:prstGeom>
        </p:spPr>
      </p:pic>
    </p:spTree>
    <p:extLst>
      <p:ext uri="{BB962C8B-B14F-4D97-AF65-F5344CB8AC3E}">
        <p14:creationId xmlns:p14="http://schemas.microsoft.com/office/powerpoint/2010/main" val="83065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360" y="365125"/>
            <a:ext cx="5552440" cy="1325563"/>
          </a:xfrm>
        </p:spPr>
        <p:txBody>
          <a:bodyPr/>
          <a:lstStyle/>
          <a:p>
            <a:endParaRPr lang="en-US" dirty="0"/>
          </a:p>
        </p:txBody>
      </p:sp>
      <p:sp>
        <p:nvSpPr>
          <p:cNvPr id="3" name="Content Placeholder 2"/>
          <p:cNvSpPr>
            <a:spLocks noGrp="1"/>
          </p:cNvSpPr>
          <p:nvPr>
            <p:ph idx="1"/>
          </p:nvPr>
        </p:nvSpPr>
        <p:spPr>
          <a:xfrm>
            <a:off x="6785486" y="1825625"/>
            <a:ext cx="4568313" cy="4351338"/>
          </a:xfrm>
        </p:spPr>
        <p:txBody>
          <a:bodyPr/>
          <a:lstStyle/>
          <a:p>
            <a:r>
              <a:rPr lang="en-US" dirty="0"/>
              <a:t>People who are too old or too young are usually not expected to work and so are not in the Working Age Population.</a:t>
            </a:r>
          </a:p>
        </p:txBody>
      </p:sp>
      <p:sp>
        <p:nvSpPr>
          <p:cNvPr id="4" name="Oval 3"/>
          <p:cNvSpPr/>
          <p:nvPr/>
        </p:nvSpPr>
        <p:spPr>
          <a:xfrm>
            <a:off x="418744" y="623843"/>
            <a:ext cx="5759865" cy="5811140"/>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58781" y="623843"/>
            <a:ext cx="4007978" cy="413616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36448" y="5153114"/>
            <a:ext cx="2461189" cy="369332"/>
          </a:xfrm>
          <a:prstGeom prst="rect">
            <a:avLst/>
          </a:prstGeom>
          <a:noFill/>
        </p:spPr>
        <p:txBody>
          <a:bodyPr wrap="square" rtlCol="0">
            <a:spAutoFit/>
          </a:bodyPr>
          <a:lstStyle/>
          <a:p>
            <a:r>
              <a:rPr lang="en-US" dirty="0"/>
              <a:t>Whole population</a:t>
            </a:r>
          </a:p>
        </p:txBody>
      </p:sp>
      <p:sp>
        <p:nvSpPr>
          <p:cNvPr id="7" name="TextBox 6"/>
          <p:cNvSpPr txBox="1"/>
          <p:nvPr/>
        </p:nvSpPr>
        <p:spPr>
          <a:xfrm>
            <a:off x="2211936" y="2029834"/>
            <a:ext cx="2461189" cy="369332"/>
          </a:xfrm>
          <a:prstGeom prst="rect">
            <a:avLst/>
          </a:prstGeom>
          <a:noFill/>
        </p:spPr>
        <p:txBody>
          <a:bodyPr wrap="square" rtlCol="0">
            <a:spAutoFit/>
          </a:bodyPr>
          <a:lstStyle/>
          <a:p>
            <a:r>
              <a:rPr lang="en-US" dirty="0"/>
              <a:t>Working Age Population</a:t>
            </a:r>
          </a:p>
        </p:txBody>
      </p:sp>
      <p:cxnSp>
        <p:nvCxnSpPr>
          <p:cNvPr id="9" name="Curved Connector 8"/>
          <p:cNvCxnSpPr/>
          <p:nvPr/>
        </p:nvCxnSpPr>
        <p:spPr>
          <a:xfrm>
            <a:off x="4980774" y="4894944"/>
            <a:ext cx="2230452" cy="1017017"/>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00658" y="5230026"/>
            <a:ext cx="3136306" cy="923330"/>
          </a:xfrm>
          <a:prstGeom prst="rect">
            <a:avLst/>
          </a:prstGeom>
          <a:noFill/>
        </p:spPr>
        <p:txBody>
          <a:bodyPr wrap="square" rtlCol="0">
            <a:spAutoFit/>
          </a:bodyPr>
          <a:lstStyle/>
          <a:p>
            <a:r>
              <a:rPr lang="en-US" dirty="0"/>
              <a:t>People who are not in the working age population:</a:t>
            </a:r>
          </a:p>
          <a:p>
            <a:r>
              <a:rPr lang="en-US" dirty="0"/>
              <a:t>Babies, children, elderly</a:t>
            </a:r>
          </a:p>
        </p:txBody>
      </p:sp>
      <p:pic>
        <p:nvPicPr>
          <p:cNvPr id="8" name="Picture 7"/>
          <p:cNvPicPr>
            <a:picLocks noChangeAspect="1"/>
          </p:cNvPicPr>
          <p:nvPr/>
        </p:nvPicPr>
        <p:blipFill>
          <a:blip r:embed="rId2"/>
          <a:stretch>
            <a:fillRect/>
          </a:stretch>
        </p:blipFill>
        <p:spPr>
          <a:xfrm>
            <a:off x="1025622" y="4278715"/>
            <a:ext cx="850536" cy="962583"/>
          </a:xfrm>
          <a:prstGeom prst="rect">
            <a:avLst/>
          </a:prstGeom>
        </p:spPr>
      </p:pic>
      <p:pic>
        <p:nvPicPr>
          <p:cNvPr id="11" name="Picture 10"/>
          <p:cNvPicPr>
            <a:picLocks noChangeAspect="1"/>
          </p:cNvPicPr>
          <p:nvPr/>
        </p:nvPicPr>
        <p:blipFill>
          <a:blip r:embed="rId3"/>
          <a:stretch>
            <a:fillRect/>
          </a:stretch>
        </p:blipFill>
        <p:spPr>
          <a:xfrm>
            <a:off x="4107509" y="4858598"/>
            <a:ext cx="715064" cy="1999402"/>
          </a:xfrm>
          <a:prstGeom prst="rect">
            <a:avLst/>
          </a:prstGeom>
        </p:spPr>
      </p:pic>
      <p:pic>
        <p:nvPicPr>
          <p:cNvPr id="12" name="Picture 11"/>
          <p:cNvPicPr>
            <a:picLocks noChangeAspect="1"/>
          </p:cNvPicPr>
          <p:nvPr/>
        </p:nvPicPr>
        <p:blipFill>
          <a:blip r:embed="rId4"/>
          <a:stretch>
            <a:fillRect/>
          </a:stretch>
        </p:blipFill>
        <p:spPr>
          <a:xfrm>
            <a:off x="2039259" y="2434898"/>
            <a:ext cx="1259417" cy="1345492"/>
          </a:xfrm>
          <a:prstGeom prst="rect">
            <a:avLst/>
          </a:prstGeom>
        </p:spPr>
      </p:pic>
      <p:pic>
        <p:nvPicPr>
          <p:cNvPr id="13" name="Picture 12"/>
          <p:cNvPicPr>
            <a:picLocks noChangeAspect="1"/>
          </p:cNvPicPr>
          <p:nvPr/>
        </p:nvPicPr>
        <p:blipFill>
          <a:blip r:embed="rId5"/>
          <a:stretch>
            <a:fillRect/>
          </a:stretch>
        </p:blipFill>
        <p:spPr>
          <a:xfrm>
            <a:off x="3477917" y="2483473"/>
            <a:ext cx="1080107" cy="1296917"/>
          </a:xfrm>
          <a:prstGeom prst="rect">
            <a:avLst/>
          </a:prstGeom>
        </p:spPr>
      </p:pic>
    </p:spTree>
    <p:extLst>
      <p:ext uri="{BB962C8B-B14F-4D97-AF65-F5344CB8AC3E}">
        <p14:creationId xmlns:p14="http://schemas.microsoft.com/office/powerpoint/2010/main" val="1934480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03" y="217641"/>
            <a:ext cx="10515600" cy="686927"/>
          </a:xfrm>
        </p:spPr>
        <p:txBody>
          <a:bodyPr>
            <a:normAutofit fontScale="90000"/>
          </a:bodyPr>
          <a:lstStyle/>
          <a:p>
            <a:r>
              <a:rPr lang="en-US" dirty="0"/>
              <a:t>Inflation Related Terms</a:t>
            </a:r>
          </a:p>
        </p:txBody>
      </p:sp>
      <p:sp>
        <p:nvSpPr>
          <p:cNvPr id="3" name="Content Placeholder 2"/>
          <p:cNvSpPr>
            <a:spLocks noGrp="1"/>
          </p:cNvSpPr>
          <p:nvPr>
            <p:ph idx="1"/>
          </p:nvPr>
        </p:nvSpPr>
        <p:spPr>
          <a:xfrm>
            <a:off x="306696" y="1423351"/>
            <a:ext cx="4471782" cy="5012618"/>
          </a:xfrm>
        </p:spPr>
        <p:txBody>
          <a:bodyPr>
            <a:normAutofit fontScale="85000" lnSpcReduction="10000"/>
          </a:bodyPr>
          <a:lstStyle/>
          <a:p>
            <a:r>
              <a:rPr lang="en-US" sz="3200" dirty="0">
                <a:solidFill>
                  <a:srgbClr val="00B050"/>
                </a:solidFill>
              </a:rPr>
              <a:t>Inflation</a:t>
            </a:r>
            <a:r>
              <a:rPr lang="en-US" sz="3200" dirty="0"/>
              <a:t> = rise in price level</a:t>
            </a:r>
          </a:p>
          <a:p>
            <a:pPr lvl="1"/>
            <a:r>
              <a:rPr lang="en-US" sz="2800" dirty="0">
                <a:solidFill>
                  <a:srgbClr val="00B0F0"/>
                </a:solidFill>
              </a:rPr>
              <a:t>Hyper-inflation</a:t>
            </a:r>
            <a:r>
              <a:rPr lang="en-US" sz="2800" dirty="0"/>
              <a:t> – a huge rise in price level</a:t>
            </a:r>
          </a:p>
          <a:p>
            <a:pPr lvl="2"/>
            <a:r>
              <a:rPr lang="en-US" sz="2400" dirty="0"/>
              <a:t>Usually only occurs in poor countries with flawed economic management</a:t>
            </a:r>
          </a:p>
          <a:p>
            <a:pPr lvl="2"/>
            <a:r>
              <a:rPr lang="en-US" sz="2400" dirty="0"/>
              <a:t>Money can also become </a:t>
            </a:r>
            <a:r>
              <a:rPr lang="en-US" sz="2400" dirty="0">
                <a:hlinkClick r:id="rId2"/>
              </a:rPr>
              <a:t>worthless</a:t>
            </a:r>
            <a:r>
              <a:rPr lang="en-US" sz="2400" dirty="0"/>
              <a:t>.</a:t>
            </a:r>
          </a:p>
          <a:p>
            <a:pPr lvl="1"/>
            <a:r>
              <a:rPr lang="en-US" sz="2800" dirty="0">
                <a:solidFill>
                  <a:srgbClr val="00B0F0"/>
                </a:solidFill>
              </a:rPr>
              <a:t>Disinflation</a:t>
            </a:r>
            <a:r>
              <a:rPr lang="en-US" sz="2800" dirty="0"/>
              <a:t> = rise in price level but at a slower rate </a:t>
            </a:r>
            <a:r>
              <a:rPr lang="en-US" sz="2800" dirty="0" err="1"/>
              <a:t>eg</a:t>
            </a:r>
            <a:r>
              <a:rPr lang="en-US" sz="2800" dirty="0"/>
              <a:t>. 4% inflation to 2% inflation</a:t>
            </a:r>
          </a:p>
          <a:p>
            <a:pPr lvl="2"/>
            <a:r>
              <a:rPr lang="en-US" sz="2400" dirty="0"/>
              <a:t>The price level is still increasing!</a:t>
            </a:r>
          </a:p>
          <a:p>
            <a:r>
              <a:rPr lang="en-US" sz="3200" dirty="0">
                <a:solidFill>
                  <a:srgbClr val="00B050"/>
                </a:solidFill>
              </a:rPr>
              <a:t>Deflation</a:t>
            </a:r>
            <a:r>
              <a:rPr lang="en-US" sz="3200" dirty="0"/>
              <a:t> = fall in price level</a:t>
            </a:r>
          </a:p>
        </p:txBody>
      </p:sp>
      <p:pic>
        <p:nvPicPr>
          <p:cNvPr id="5" name="Picture 4"/>
          <p:cNvPicPr>
            <a:picLocks noChangeAspect="1"/>
          </p:cNvPicPr>
          <p:nvPr/>
        </p:nvPicPr>
        <p:blipFill>
          <a:blip r:embed="rId3"/>
          <a:stretch>
            <a:fillRect/>
          </a:stretch>
        </p:blipFill>
        <p:spPr>
          <a:xfrm>
            <a:off x="5083278" y="1347722"/>
            <a:ext cx="6839410" cy="4252978"/>
          </a:xfrm>
          <a:prstGeom prst="rect">
            <a:avLst/>
          </a:prstGeom>
        </p:spPr>
      </p:pic>
    </p:spTree>
    <p:extLst>
      <p:ext uri="{BB962C8B-B14F-4D97-AF65-F5344CB8AC3E}">
        <p14:creationId xmlns:p14="http://schemas.microsoft.com/office/powerpoint/2010/main" val="122109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Inflation, Acceleration &amp; Disinflation</a:t>
            </a:r>
          </a:p>
        </p:txBody>
      </p:sp>
      <p:sp>
        <p:nvSpPr>
          <p:cNvPr id="3" name="Content Placeholder 2"/>
          <p:cNvSpPr>
            <a:spLocks noGrp="1"/>
          </p:cNvSpPr>
          <p:nvPr>
            <p:ph idx="1"/>
          </p:nvPr>
        </p:nvSpPr>
        <p:spPr/>
        <p:txBody>
          <a:bodyPr/>
          <a:lstStyle/>
          <a:p>
            <a:r>
              <a:rPr lang="en-US" dirty="0"/>
              <a:t>In physics we have the term acceleration which means when velocity is increasing.</a:t>
            </a:r>
          </a:p>
          <a:p>
            <a:r>
              <a:rPr lang="en-US" dirty="0"/>
              <a:t>Inflation is a similar idea.</a:t>
            </a:r>
          </a:p>
          <a:p>
            <a:r>
              <a:rPr lang="en-US" dirty="0"/>
              <a:t>Disinflation is like a car that is still increasing in speed but the increase is getting slower and slower.</a:t>
            </a:r>
          </a:p>
        </p:txBody>
      </p:sp>
    </p:spTree>
    <p:extLst>
      <p:ext uri="{BB962C8B-B14F-4D97-AF65-F5344CB8AC3E}">
        <p14:creationId xmlns:p14="http://schemas.microsoft.com/office/powerpoint/2010/main" val="34543211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If prices increase 5% one year and 3% the next year, what terms can we use to describe this?</a:t>
            </a:r>
          </a:p>
          <a:p>
            <a:r>
              <a:rPr lang="en-US" dirty="0">
                <a:solidFill>
                  <a:srgbClr val="FF0000"/>
                </a:solidFill>
              </a:rPr>
              <a:t>Inflation/Disinflation</a:t>
            </a:r>
          </a:p>
          <a:p>
            <a:r>
              <a:rPr lang="en-US" dirty="0"/>
              <a:t>If prices increase by 1000% each year, what terms can we sue to describe this?</a:t>
            </a:r>
          </a:p>
          <a:p>
            <a:r>
              <a:rPr lang="en-US" dirty="0">
                <a:solidFill>
                  <a:srgbClr val="FF0000"/>
                </a:solidFill>
              </a:rPr>
              <a:t>Inflation/Hyper Inflation</a:t>
            </a:r>
          </a:p>
          <a:p>
            <a:r>
              <a:rPr lang="en-US" dirty="0"/>
              <a:t>If prices decrease, what term can we use to describe this?</a:t>
            </a:r>
          </a:p>
          <a:p>
            <a:r>
              <a:rPr lang="en-US" dirty="0">
                <a:solidFill>
                  <a:srgbClr val="FF0000"/>
                </a:solidFill>
              </a:rPr>
              <a:t>Deflation</a:t>
            </a:r>
          </a:p>
          <a:p>
            <a:r>
              <a:rPr lang="en-US" dirty="0"/>
              <a:t>If we have disinflation, is this an example of inflation or deflation?</a:t>
            </a:r>
          </a:p>
          <a:p>
            <a:r>
              <a:rPr lang="en-US" dirty="0">
                <a:solidFill>
                  <a:srgbClr val="FF0000"/>
                </a:solidFill>
              </a:rPr>
              <a:t>Inflation, because inflation is any situation where prices increase.</a:t>
            </a:r>
          </a:p>
        </p:txBody>
      </p:sp>
    </p:spTree>
    <p:extLst>
      <p:ext uri="{BB962C8B-B14F-4D97-AF65-F5344CB8AC3E}">
        <p14:creationId xmlns:p14="http://schemas.microsoft.com/office/powerpoint/2010/main" val="5814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416" y="89823"/>
            <a:ext cx="3517490" cy="1689816"/>
          </a:xfrm>
        </p:spPr>
        <p:txBody>
          <a:bodyPr/>
          <a:lstStyle/>
          <a:p>
            <a:r>
              <a:rPr lang="en-AU" dirty="0"/>
              <a:t>Nominal vs Real Values</a:t>
            </a:r>
          </a:p>
        </p:txBody>
      </p:sp>
      <p:sp>
        <p:nvSpPr>
          <p:cNvPr id="3" name="Content Placeholder 2"/>
          <p:cNvSpPr>
            <a:spLocks noGrp="1"/>
          </p:cNvSpPr>
          <p:nvPr>
            <p:ph idx="1"/>
          </p:nvPr>
        </p:nvSpPr>
        <p:spPr>
          <a:xfrm>
            <a:off x="576416" y="1682649"/>
            <a:ext cx="5726061" cy="4924627"/>
          </a:xfrm>
          <a:solidFill>
            <a:schemeClr val="bg1">
              <a:lumMod val="95000"/>
            </a:schemeClr>
          </a:solidFill>
        </p:spPr>
        <p:txBody>
          <a:bodyPr>
            <a:normAutofit fontScale="92500" lnSpcReduction="10000"/>
          </a:bodyPr>
          <a:lstStyle/>
          <a:p>
            <a:r>
              <a:rPr lang="en-AU" sz="3200" dirty="0"/>
              <a:t>We will often see these terms ‘</a:t>
            </a:r>
            <a:r>
              <a:rPr lang="en-AU" sz="3200" dirty="0">
                <a:solidFill>
                  <a:srgbClr val="00B0F0"/>
                </a:solidFill>
              </a:rPr>
              <a:t>nominal</a:t>
            </a:r>
            <a:r>
              <a:rPr lang="en-AU" sz="3200" dirty="0"/>
              <a:t>’ and ‘</a:t>
            </a:r>
            <a:r>
              <a:rPr lang="en-AU" sz="3200" dirty="0">
                <a:solidFill>
                  <a:srgbClr val="00B050"/>
                </a:solidFill>
              </a:rPr>
              <a:t>real</a:t>
            </a:r>
            <a:r>
              <a:rPr lang="en-AU" sz="3200" dirty="0"/>
              <a:t>’.</a:t>
            </a:r>
          </a:p>
          <a:p>
            <a:r>
              <a:rPr lang="en-AU" sz="3200" dirty="0"/>
              <a:t>Expressed simply:</a:t>
            </a:r>
          </a:p>
          <a:p>
            <a:pPr lvl="1"/>
            <a:r>
              <a:rPr lang="en-AU" sz="2800" dirty="0"/>
              <a:t>Nominal = </a:t>
            </a:r>
            <a:r>
              <a:rPr lang="en-AU" sz="2800" dirty="0">
                <a:solidFill>
                  <a:srgbClr val="00B0F0"/>
                </a:solidFill>
              </a:rPr>
              <a:t>the numerical value </a:t>
            </a:r>
          </a:p>
          <a:p>
            <a:pPr lvl="1"/>
            <a:r>
              <a:rPr lang="en-AU" sz="2800" dirty="0"/>
              <a:t>Real = </a:t>
            </a:r>
            <a:r>
              <a:rPr lang="en-AU" sz="2800" dirty="0">
                <a:solidFill>
                  <a:srgbClr val="00B050"/>
                </a:solidFill>
              </a:rPr>
              <a:t>the true value</a:t>
            </a:r>
          </a:p>
          <a:p>
            <a:r>
              <a:rPr lang="en-AU" sz="3200" dirty="0"/>
              <a:t>This is relevant to many things including GDP and wages.</a:t>
            </a:r>
          </a:p>
          <a:p>
            <a:r>
              <a:rPr lang="en-AU" sz="3200" dirty="0"/>
              <a:t>What do we mean by the ‘true value’?</a:t>
            </a:r>
          </a:p>
          <a:p>
            <a:pPr lvl="1"/>
            <a:r>
              <a:rPr lang="en-AU" sz="2800" dirty="0"/>
              <a:t>Simply put, it means that the </a:t>
            </a:r>
            <a:r>
              <a:rPr lang="en-AU" sz="2800" dirty="0">
                <a:solidFill>
                  <a:srgbClr val="00B050"/>
                </a:solidFill>
              </a:rPr>
              <a:t>real value accounts for inflation </a:t>
            </a:r>
            <a:r>
              <a:rPr lang="en-AU" sz="2800" dirty="0"/>
              <a:t>but the nominal value does not. </a:t>
            </a:r>
          </a:p>
          <a:p>
            <a:endParaRPr lang="en-AU" dirty="0"/>
          </a:p>
          <a:p>
            <a:endParaRPr lang="en-AU" dirty="0"/>
          </a:p>
        </p:txBody>
      </p:sp>
      <p:sp>
        <p:nvSpPr>
          <p:cNvPr id="9" name="TextBox 8"/>
          <p:cNvSpPr txBox="1"/>
          <p:nvPr/>
        </p:nvSpPr>
        <p:spPr>
          <a:xfrm>
            <a:off x="7489061" y="89823"/>
            <a:ext cx="4122836" cy="1323439"/>
          </a:xfrm>
          <a:prstGeom prst="rect">
            <a:avLst/>
          </a:prstGeom>
          <a:solidFill>
            <a:srgbClr val="FFFF00"/>
          </a:solidFill>
        </p:spPr>
        <p:txBody>
          <a:bodyPr wrap="square" rtlCol="0">
            <a:spAutoFit/>
          </a:bodyPr>
          <a:lstStyle/>
          <a:p>
            <a:r>
              <a:rPr lang="en-AU" sz="1600" dirty="0">
                <a:solidFill>
                  <a:srgbClr val="FF0000"/>
                </a:solidFill>
              </a:rPr>
              <a:t>Summary</a:t>
            </a:r>
          </a:p>
          <a:p>
            <a:r>
              <a:rPr lang="en-AU" sz="1600" dirty="0">
                <a:solidFill>
                  <a:srgbClr val="FF0000"/>
                </a:solidFill>
              </a:rPr>
              <a:t>Nominal wage – the numerical value</a:t>
            </a:r>
          </a:p>
          <a:p>
            <a:r>
              <a:rPr lang="en-AU" sz="1600" dirty="0">
                <a:solidFill>
                  <a:srgbClr val="FF0000"/>
                </a:solidFill>
              </a:rPr>
              <a:t>Real wage – how much you can actually buy</a:t>
            </a:r>
          </a:p>
          <a:p>
            <a:r>
              <a:rPr lang="en-AU" sz="1600" dirty="0">
                <a:solidFill>
                  <a:srgbClr val="FF0000"/>
                </a:solidFill>
              </a:rPr>
              <a:t>Inflation will decrease the real value of people’s wages.</a:t>
            </a:r>
          </a:p>
        </p:txBody>
      </p:sp>
      <p:pic>
        <p:nvPicPr>
          <p:cNvPr id="1026" name="Picture 2" descr="What is nominal value? Definition and meaning - Market Business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784" y="1524001"/>
            <a:ext cx="6603610" cy="390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9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2642"/>
          </a:xfrm>
        </p:spPr>
        <p:txBody>
          <a:bodyPr/>
          <a:lstStyle/>
          <a:p>
            <a:r>
              <a:rPr lang="en-US" dirty="0"/>
              <a:t>Nominal vs Real Wages Example</a:t>
            </a:r>
          </a:p>
        </p:txBody>
      </p:sp>
      <p:sp>
        <p:nvSpPr>
          <p:cNvPr id="4" name="Rectangle 3"/>
          <p:cNvSpPr/>
          <p:nvPr/>
        </p:nvSpPr>
        <p:spPr>
          <a:xfrm>
            <a:off x="556790" y="1291409"/>
            <a:ext cx="10642152" cy="1538883"/>
          </a:xfrm>
          <a:prstGeom prst="rect">
            <a:avLst/>
          </a:prstGeom>
          <a:solidFill>
            <a:schemeClr val="accent4">
              <a:lumMod val="20000"/>
              <a:lumOff val="80000"/>
            </a:schemeClr>
          </a:solidFill>
        </p:spPr>
        <p:txBody>
          <a:bodyPr wrap="square">
            <a:spAutoFit/>
          </a:bodyPr>
          <a:lstStyle/>
          <a:p>
            <a:r>
              <a:rPr lang="en-AU" sz="2000" b="1" dirty="0"/>
              <a:t>Wages - Real vs Nominal - Example</a:t>
            </a:r>
          </a:p>
          <a:p>
            <a:pPr marL="285750" indent="-285750">
              <a:buFont typeface="Arial" panose="020B0604020202020204" pitchFamily="34" charset="0"/>
              <a:buChar char="•"/>
            </a:pPr>
            <a:r>
              <a:rPr lang="en-AU" dirty="0"/>
              <a:t>Your nominal wage increases by 50% but the price of goods and services has doubled (increased by 100%)</a:t>
            </a:r>
          </a:p>
          <a:p>
            <a:pPr marL="285750" indent="-285750">
              <a:buFont typeface="Arial" panose="020B0604020202020204" pitchFamily="34" charset="0"/>
              <a:buChar char="•"/>
            </a:pPr>
            <a:r>
              <a:rPr lang="en-AU" dirty="0"/>
              <a:t>Should you still be happy about your wage increase?</a:t>
            </a:r>
          </a:p>
          <a:p>
            <a:pPr marL="285750" indent="-285750">
              <a:buFont typeface="Arial" panose="020B0604020202020204" pitchFamily="34" charset="0"/>
              <a:buChar char="•"/>
            </a:pPr>
            <a:r>
              <a:rPr lang="en-AU" dirty="0"/>
              <a:t>No. Why? Because the price of G&amp;S has increased you can afford less than before. </a:t>
            </a:r>
          </a:p>
          <a:p>
            <a:pPr marL="285750" indent="-285750">
              <a:buFont typeface="Arial" panose="020B0604020202020204" pitchFamily="34" charset="0"/>
              <a:buChar char="•"/>
            </a:pPr>
            <a:r>
              <a:rPr lang="en-AU" b="1" dirty="0"/>
              <a:t>Your </a:t>
            </a:r>
            <a:r>
              <a:rPr lang="en-AU" sz="2000" b="1" dirty="0"/>
              <a:t>nominal wage has increased but your real wage has decreased. </a:t>
            </a:r>
          </a:p>
        </p:txBody>
      </p:sp>
      <p:sp>
        <p:nvSpPr>
          <p:cNvPr id="5" name="TextBox 4"/>
          <p:cNvSpPr txBox="1"/>
          <p:nvPr/>
        </p:nvSpPr>
        <p:spPr>
          <a:xfrm>
            <a:off x="1537972" y="3209799"/>
            <a:ext cx="3215148" cy="1200329"/>
          </a:xfrm>
          <a:prstGeom prst="rect">
            <a:avLst/>
          </a:prstGeom>
          <a:noFill/>
        </p:spPr>
        <p:txBody>
          <a:bodyPr wrap="square" rtlCol="0">
            <a:spAutoFit/>
          </a:bodyPr>
          <a:lstStyle/>
          <a:p>
            <a:r>
              <a:rPr lang="en-AU" sz="3600" dirty="0"/>
              <a:t>Nominal Wage </a:t>
            </a:r>
          </a:p>
          <a:p>
            <a:r>
              <a:rPr lang="en-AU" sz="3600" dirty="0" err="1"/>
              <a:t>Eg</a:t>
            </a:r>
            <a:r>
              <a:rPr lang="en-AU" sz="3600" dirty="0"/>
              <a:t>. 10K –&gt; 15K</a:t>
            </a:r>
          </a:p>
        </p:txBody>
      </p:sp>
      <p:sp>
        <p:nvSpPr>
          <p:cNvPr id="6" name="TextBox 5"/>
          <p:cNvSpPr txBox="1"/>
          <p:nvPr/>
        </p:nvSpPr>
        <p:spPr>
          <a:xfrm>
            <a:off x="4887718" y="5009027"/>
            <a:ext cx="3215148" cy="1754326"/>
          </a:xfrm>
          <a:prstGeom prst="rect">
            <a:avLst/>
          </a:prstGeom>
          <a:noFill/>
        </p:spPr>
        <p:txBody>
          <a:bodyPr wrap="square" rtlCol="0">
            <a:spAutoFit/>
          </a:bodyPr>
          <a:lstStyle/>
          <a:p>
            <a:r>
              <a:rPr lang="en-AU" sz="3600" dirty="0"/>
              <a:t>Real Wage </a:t>
            </a:r>
          </a:p>
          <a:p>
            <a:r>
              <a:rPr lang="en-AU" sz="3600" dirty="0"/>
              <a:t>You can buy less goods.</a:t>
            </a:r>
          </a:p>
        </p:txBody>
      </p:sp>
      <p:sp>
        <p:nvSpPr>
          <p:cNvPr id="7" name="Down Arrow 6"/>
          <p:cNvSpPr/>
          <p:nvPr/>
        </p:nvSpPr>
        <p:spPr>
          <a:xfrm>
            <a:off x="3926330" y="5231493"/>
            <a:ext cx="688258" cy="10823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Down Arrow 7"/>
          <p:cNvSpPr/>
          <p:nvPr/>
        </p:nvSpPr>
        <p:spPr>
          <a:xfrm rot="10800000">
            <a:off x="4614589" y="3248048"/>
            <a:ext cx="546259" cy="81205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479828" y="3061059"/>
            <a:ext cx="3215148" cy="1754326"/>
          </a:xfrm>
          <a:prstGeom prst="rect">
            <a:avLst/>
          </a:prstGeom>
          <a:noFill/>
        </p:spPr>
        <p:txBody>
          <a:bodyPr wrap="square" rtlCol="0">
            <a:spAutoFit/>
          </a:bodyPr>
          <a:lstStyle/>
          <a:p>
            <a:r>
              <a:rPr lang="en-AU" sz="3600" dirty="0"/>
              <a:t>Price Level</a:t>
            </a:r>
          </a:p>
          <a:p>
            <a:r>
              <a:rPr lang="en-AU" sz="3600" dirty="0" err="1"/>
              <a:t>Eg</a:t>
            </a:r>
            <a:r>
              <a:rPr lang="en-AU" sz="3600" dirty="0"/>
              <a:t>. $100 –&gt; $200</a:t>
            </a:r>
          </a:p>
        </p:txBody>
      </p:sp>
      <p:sp>
        <p:nvSpPr>
          <p:cNvPr id="10" name="Down Arrow 9"/>
          <p:cNvSpPr/>
          <p:nvPr/>
        </p:nvSpPr>
        <p:spPr>
          <a:xfrm rot="10800000">
            <a:off x="7802049" y="3118581"/>
            <a:ext cx="870829" cy="136514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8534400" y="176981"/>
            <a:ext cx="3067665"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Real wage will account for inflation and so is more important than nominal wage.</a:t>
            </a:r>
          </a:p>
        </p:txBody>
      </p:sp>
    </p:spTree>
    <p:extLst>
      <p:ext uri="{BB962C8B-B14F-4D97-AF65-F5344CB8AC3E}">
        <p14:creationId xmlns:p14="http://schemas.microsoft.com/office/powerpoint/2010/main" val="28631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479856" y="1825625"/>
            <a:ext cx="3291841" cy="4351338"/>
          </a:xfrm>
        </p:spPr>
        <p:txBody>
          <a:bodyPr/>
          <a:lstStyle/>
          <a:p>
            <a:r>
              <a:rPr lang="en-US" dirty="0"/>
              <a:t>Even if the amount we earn </a:t>
            </a:r>
            <a:r>
              <a:rPr lang="en-US" dirty="0" err="1"/>
              <a:t>ie</a:t>
            </a:r>
            <a:r>
              <a:rPr lang="en-US" dirty="0"/>
              <a:t>. the nominal wage increases, our real wage may not increase if everything we buy is now more expensive.</a:t>
            </a:r>
          </a:p>
        </p:txBody>
      </p:sp>
      <p:pic>
        <p:nvPicPr>
          <p:cNvPr id="2050" name="Picture 2" descr="What are the differences between nominal wage and real wage? What are their  similarities?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639"/>
            <a:ext cx="8093276" cy="533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7719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Which of the following shows an increase in the real wage?</a:t>
            </a:r>
          </a:p>
          <a:p>
            <a:r>
              <a:rPr lang="en-US" dirty="0"/>
              <a:t>A: Nominal wage increases by 30%, price level increases by 40%</a:t>
            </a:r>
          </a:p>
          <a:p>
            <a:r>
              <a:rPr lang="en-US" dirty="0"/>
              <a:t>B: Nominal wage increases by 20%, price level increases by 20%</a:t>
            </a:r>
          </a:p>
          <a:p>
            <a:r>
              <a:rPr lang="en-US" dirty="0"/>
              <a:t>C: Nominal wage increases by 15%, price level increases by 5%</a:t>
            </a:r>
          </a:p>
          <a:p>
            <a:r>
              <a:rPr lang="en-US" dirty="0">
                <a:solidFill>
                  <a:srgbClr val="FF0000"/>
                </a:solidFill>
              </a:rPr>
              <a:t>Answer: C, because you have more money and prices have increased by less than your increase in wage.  </a:t>
            </a:r>
          </a:p>
          <a:p>
            <a:r>
              <a:rPr lang="en-US" dirty="0"/>
              <a:t>Which is more important, the nominal wage or real wage?</a:t>
            </a:r>
          </a:p>
          <a:p>
            <a:r>
              <a:rPr lang="en-US" dirty="0">
                <a:solidFill>
                  <a:srgbClr val="FF0000"/>
                </a:solidFill>
              </a:rPr>
              <a:t>Real Wage</a:t>
            </a:r>
          </a:p>
        </p:txBody>
      </p:sp>
    </p:spTree>
    <p:extLst>
      <p:ext uri="{BB962C8B-B14F-4D97-AF65-F5344CB8AC3E}">
        <p14:creationId xmlns:p14="http://schemas.microsoft.com/office/powerpoint/2010/main" val="159508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55370" y="3429000"/>
            <a:ext cx="10515600" cy="3225945"/>
          </a:xfrm>
        </p:spPr>
        <p:txBody>
          <a:bodyPr/>
          <a:lstStyle/>
          <a:p>
            <a:pPr marL="0" indent="0">
              <a:buNone/>
            </a:pPr>
            <a:r>
              <a:rPr lang="en-US" dirty="0">
                <a:solidFill>
                  <a:srgbClr val="FF0000"/>
                </a:solidFill>
              </a:rPr>
              <a:t>E: 6% increase in salary - 4% increase in prices = 2% </a:t>
            </a:r>
          </a:p>
          <a:p>
            <a:pPr marL="0" indent="0">
              <a:buNone/>
            </a:pPr>
            <a:r>
              <a:rPr lang="en-US" dirty="0">
                <a:solidFill>
                  <a:srgbClr val="FF0000"/>
                </a:solidFill>
              </a:rPr>
              <a:t>Note: this is an approximation only</a:t>
            </a:r>
          </a:p>
        </p:txBody>
      </p:sp>
      <p:pic>
        <p:nvPicPr>
          <p:cNvPr id="4" name="Picture 3"/>
          <p:cNvPicPr>
            <a:picLocks noChangeAspect="1"/>
          </p:cNvPicPr>
          <p:nvPr/>
        </p:nvPicPr>
        <p:blipFill>
          <a:blip r:embed="rId2"/>
          <a:stretch>
            <a:fillRect/>
          </a:stretch>
        </p:blipFill>
        <p:spPr>
          <a:xfrm>
            <a:off x="740751" y="734076"/>
            <a:ext cx="9164329" cy="2048161"/>
          </a:xfrm>
          <a:prstGeom prst="rect">
            <a:avLst/>
          </a:prstGeom>
        </p:spPr>
      </p:pic>
    </p:spTree>
    <p:extLst>
      <p:ext uri="{BB962C8B-B14F-4D97-AF65-F5344CB8AC3E}">
        <p14:creationId xmlns:p14="http://schemas.microsoft.com/office/powerpoint/2010/main" val="22014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53" y="165620"/>
            <a:ext cx="10515600" cy="1014788"/>
          </a:xfrm>
        </p:spPr>
        <p:txBody>
          <a:bodyPr/>
          <a:lstStyle/>
          <a:p>
            <a:r>
              <a:rPr lang="en-US" dirty="0"/>
              <a:t>GDP – Real vs Nominal Example</a:t>
            </a:r>
          </a:p>
        </p:txBody>
      </p:sp>
      <p:sp>
        <p:nvSpPr>
          <p:cNvPr id="3" name="Content Placeholder 2"/>
          <p:cNvSpPr>
            <a:spLocks noGrp="1"/>
          </p:cNvSpPr>
          <p:nvPr>
            <p:ph idx="1"/>
          </p:nvPr>
        </p:nvSpPr>
        <p:spPr>
          <a:xfrm>
            <a:off x="622068" y="1091549"/>
            <a:ext cx="4540135" cy="3364074"/>
          </a:xfrm>
          <a:solidFill>
            <a:schemeClr val="accent4">
              <a:lumMod val="20000"/>
              <a:lumOff val="80000"/>
            </a:schemeClr>
          </a:solidFill>
        </p:spPr>
        <p:txBody>
          <a:bodyPr>
            <a:normAutofit fontScale="85000" lnSpcReduction="10000"/>
          </a:bodyPr>
          <a:lstStyle/>
          <a:p>
            <a:r>
              <a:rPr lang="en-US" dirty="0"/>
              <a:t>A very small economy produces </a:t>
            </a:r>
            <a:r>
              <a:rPr lang="en-US" dirty="0">
                <a:solidFill>
                  <a:srgbClr val="00B0F0"/>
                </a:solidFill>
              </a:rPr>
              <a:t>5 cars and 5 computers in 2021. </a:t>
            </a:r>
          </a:p>
          <a:p>
            <a:r>
              <a:rPr lang="en-US" dirty="0"/>
              <a:t>They</a:t>
            </a:r>
            <a:r>
              <a:rPr lang="en-US" dirty="0">
                <a:solidFill>
                  <a:srgbClr val="00B0F0"/>
                </a:solidFill>
              </a:rPr>
              <a:t> </a:t>
            </a:r>
            <a:r>
              <a:rPr lang="en-US" dirty="0">
                <a:solidFill>
                  <a:srgbClr val="00B050"/>
                </a:solidFill>
              </a:rPr>
              <a:t>produce the same amount </a:t>
            </a:r>
            <a:r>
              <a:rPr lang="en-US" dirty="0"/>
              <a:t>in</a:t>
            </a:r>
            <a:r>
              <a:rPr lang="en-US" dirty="0">
                <a:solidFill>
                  <a:srgbClr val="00B0F0"/>
                </a:solidFill>
              </a:rPr>
              <a:t> </a:t>
            </a:r>
            <a:r>
              <a:rPr lang="en-US" dirty="0">
                <a:solidFill>
                  <a:srgbClr val="00B050"/>
                </a:solidFill>
              </a:rPr>
              <a:t>2022</a:t>
            </a:r>
            <a:r>
              <a:rPr lang="en-US" dirty="0"/>
              <a:t>. In </a:t>
            </a:r>
            <a:r>
              <a:rPr lang="en-US" dirty="0">
                <a:solidFill>
                  <a:srgbClr val="00B050"/>
                </a:solidFill>
              </a:rPr>
              <a:t>2022</a:t>
            </a:r>
            <a:r>
              <a:rPr lang="en-US" dirty="0"/>
              <a:t> the </a:t>
            </a:r>
            <a:r>
              <a:rPr lang="en-US" dirty="0">
                <a:solidFill>
                  <a:srgbClr val="00B050"/>
                </a:solidFill>
              </a:rPr>
              <a:t>price of cars and computers both double </a:t>
            </a:r>
            <a:r>
              <a:rPr lang="en-US" dirty="0"/>
              <a:t>compared to the previous year.</a:t>
            </a:r>
          </a:p>
          <a:p>
            <a:r>
              <a:rPr lang="en-US" dirty="0"/>
              <a:t>The cars and computers are the same type and quality in both years. </a:t>
            </a:r>
          </a:p>
          <a:p>
            <a:endParaRPr lang="en-US" dirty="0"/>
          </a:p>
          <a:p>
            <a:endParaRPr lang="en-US" dirty="0"/>
          </a:p>
        </p:txBody>
      </p:sp>
      <p:sp>
        <p:nvSpPr>
          <p:cNvPr id="4" name="Rectangle 3"/>
          <p:cNvSpPr/>
          <p:nvPr/>
        </p:nvSpPr>
        <p:spPr>
          <a:xfrm>
            <a:off x="5384800" y="1690688"/>
            <a:ext cx="6308969" cy="4154984"/>
          </a:xfrm>
          <a:prstGeom prst="rect">
            <a:avLst/>
          </a:prstGeom>
        </p:spPr>
        <p:txBody>
          <a:bodyPr wrap="square">
            <a:spAutoFit/>
          </a:bodyPr>
          <a:lstStyle/>
          <a:p>
            <a:r>
              <a:rPr lang="en-US" sz="2400" b="1" dirty="0"/>
              <a:t>What happens to the nominal GDP? </a:t>
            </a:r>
          </a:p>
          <a:p>
            <a:pPr marL="342900" indent="-342900">
              <a:buFont typeface="Arial" panose="020B0604020202020204" pitchFamily="34" charset="0"/>
              <a:buChar char="•"/>
            </a:pPr>
            <a:r>
              <a:rPr lang="en-US" sz="2400" dirty="0">
                <a:solidFill>
                  <a:srgbClr val="FF0000"/>
                </a:solidFill>
              </a:rPr>
              <a:t>It would double! Because GDP is measured in monetary terms. (Note: Nominal GDP = quantity x price of all goods produced)</a:t>
            </a:r>
          </a:p>
          <a:p>
            <a:r>
              <a:rPr lang="en-US" sz="2400" b="1" dirty="0"/>
              <a:t>What happens to the real GDP?</a:t>
            </a:r>
          </a:p>
          <a:p>
            <a:pPr marL="342900" indent="-342900">
              <a:buFont typeface="Arial" panose="020B0604020202020204" pitchFamily="34" charset="0"/>
              <a:buChar char="•"/>
            </a:pPr>
            <a:r>
              <a:rPr lang="en-US" sz="2400" dirty="0">
                <a:solidFill>
                  <a:srgbClr val="FF0000"/>
                </a:solidFill>
              </a:rPr>
              <a:t>The actual production is the same! Same cars and computers are produced. Therefore REAL GDP is unchanged.</a:t>
            </a:r>
          </a:p>
          <a:p>
            <a:pPr marL="342900" indent="-342900">
              <a:buFont typeface="Arial" panose="020B0604020202020204" pitchFamily="34" charset="0"/>
              <a:buChar char="•"/>
            </a:pPr>
            <a:r>
              <a:rPr lang="en-US" sz="2400" dirty="0">
                <a:solidFill>
                  <a:srgbClr val="FF0000"/>
                </a:solidFill>
              </a:rPr>
              <a:t>Note: We will soon see how we mathematically deal with nominal and real GDP. </a:t>
            </a:r>
          </a:p>
        </p:txBody>
      </p:sp>
      <p:sp>
        <p:nvSpPr>
          <p:cNvPr id="5" name="TextBox 4"/>
          <p:cNvSpPr txBox="1"/>
          <p:nvPr/>
        </p:nvSpPr>
        <p:spPr>
          <a:xfrm>
            <a:off x="8168054" y="290146"/>
            <a:ext cx="3947746" cy="1200329"/>
          </a:xfrm>
          <a:prstGeom prst="rect">
            <a:avLst/>
          </a:prstGeom>
          <a:solidFill>
            <a:srgbClr val="FFFF00"/>
          </a:solidFill>
        </p:spPr>
        <p:txBody>
          <a:bodyPr wrap="square" rtlCol="0">
            <a:spAutoFit/>
          </a:bodyPr>
          <a:lstStyle/>
          <a:p>
            <a:r>
              <a:rPr lang="en-US" dirty="0">
                <a:solidFill>
                  <a:srgbClr val="FF0000"/>
                </a:solidFill>
              </a:rPr>
              <a:t>Summary</a:t>
            </a:r>
          </a:p>
          <a:p>
            <a:pPr marL="285750" indent="-285750">
              <a:buFont typeface="Arial" panose="020B0604020202020204" pitchFamily="34" charset="0"/>
              <a:buChar char="•"/>
            </a:pPr>
            <a:r>
              <a:rPr lang="en-US" dirty="0">
                <a:solidFill>
                  <a:srgbClr val="FF0000"/>
                </a:solidFill>
              </a:rPr>
              <a:t>Nominal and real values can be very different and are related to inflation. </a:t>
            </a:r>
          </a:p>
          <a:p>
            <a:pPr marL="285750" indent="-285750">
              <a:buFont typeface="Arial" panose="020B0604020202020204" pitchFamily="34" charset="0"/>
              <a:buChar char="•"/>
            </a:pPr>
            <a:r>
              <a:rPr lang="en-US" dirty="0">
                <a:solidFill>
                  <a:srgbClr val="FF0000"/>
                </a:solidFill>
              </a:rPr>
              <a:t>The real values are most important. </a:t>
            </a:r>
          </a:p>
        </p:txBody>
      </p:sp>
      <p:pic>
        <p:nvPicPr>
          <p:cNvPr id="6" name="Picture 5"/>
          <p:cNvPicPr>
            <a:picLocks noChangeAspect="1"/>
          </p:cNvPicPr>
          <p:nvPr/>
        </p:nvPicPr>
        <p:blipFill>
          <a:blip r:embed="rId2"/>
          <a:stretch>
            <a:fillRect/>
          </a:stretch>
        </p:blipFill>
        <p:spPr>
          <a:xfrm>
            <a:off x="514093" y="5306404"/>
            <a:ext cx="1981381" cy="824785"/>
          </a:xfrm>
          <a:prstGeom prst="rect">
            <a:avLst/>
          </a:prstGeom>
        </p:spPr>
      </p:pic>
      <p:pic>
        <p:nvPicPr>
          <p:cNvPr id="7" name="Picture 6"/>
          <p:cNvPicPr>
            <a:picLocks noChangeAspect="1"/>
          </p:cNvPicPr>
          <p:nvPr/>
        </p:nvPicPr>
        <p:blipFill>
          <a:blip r:embed="rId3"/>
          <a:stretch>
            <a:fillRect/>
          </a:stretch>
        </p:blipFill>
        <p:spPr>
          <a:xfrm>
            <a:off x="3223180" y="5014016"/>
            <a:ext cx="1612868" cy="1695478"/>
          </a:xfrm>
          <a:prstGeom prst="rect">
            <a:avLst/>
          </a:prstGeom>
        </p:spPr>
      </p:pic>
      <p:sp>
        <p:nvSpPr>
          <p:cNvPr id="8" name="TextBox 7"/>
          <p:cNvSpPr txBox="1"/>
          <p:nvPr/>
        </p:nvSpPr>
        <p:spPr>
          <a:xfrm>
            <a:off x="906087" y="4721629"/>
            <a:ext cx="1410433" cy="584775"/>
          </a:xfrm>
          <a:prstGeom prst="rect">
            <a:avLst/>
          </a:prstGeom>
          <a:noFill/>
        </p:spPr>
        <p:txBody>
          <a:bodyPr wrap="square" rtlCol="0">
            <a:spAutoFit/>
          </a:bodyPr>
          <a:lstStyle/>
          <a:p>
            <a:r>
              <a:rPr lang="en-US" sz="3200" dirty="0"/>
              <a:t>5 x </a:t>
            </a:r>
          </a:p>
        </p:txBody>
      </p:sp>
      <p:sp>
        <p:nvSpPr>
          <p:cNvPr id="9" name="TextBox 8"/>
          <p:cNvSpPr txBox="1"/>
          <p:nvPr/>
        </p:nvSpPr>
        <p:spPr>
          <a:xfrm>
            <a:off x="3044226" y="4786662"/>
            <a:ext cx="1410433" cy="584775"/>
          </a:xfrm>
          <a:prstGeom prst="rect">
            <a:avLst/>
          </a:prstGeom>
          <a:noFill/>
        </p:spPr>
        <p:txBody>
          <a:bodyPr wrap="square" rtlCol="0">
            <a:spAutoFit/>
          </a:bodyPr>
          <a:lstStyle/>
          <a:p>
            <a:r>
              <a:rPr lang="en-US" sz="3200" dirty="0"/>
              <a:t>5 x </a:t>
            </a:r>
          </a:p>
        </p:txBody>
      </p:sp>
    </p:spTree>
    <p:extLst>
      <p:ext uri="{BB962C8B-B14F-4D97-AF65-F5344CB8AC3E}">
        <p14:creationId xmlns:p14="http://schemas.microsoft.com/office/powerpoint/2010/main" val="291354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If our nominal GDP increases, does this always mean that we produced more G&amp;S in the last year?</a:t>
            </a:r>
          </a:p>
          <a:p>
            <a:r>
              <a:rPr lang="en-US" dirty="0">
                <a:solidFill>
                  <a:srgbClr val="FF0000"/>
                </a:solidFill>
              </a:rPr>
              <a:t>No, we could produce the same amount or even less, but if the prices have increased a lot, then nominal GDP will increase.</a:t>
            </a:r>
          </a:p>
          <a:p>
            <a:r>
              <a:rPr lang="en-US" dirty="0"/>
              <a:t>Which one will give us a true representation of economic growth, nominal GDP or real GDP?</a:t>
            </a:r>
          </a:p>
          <a:p>
            <a:r>
              <a:rPr lang="en-US" dirty="0">
                <a:solidFill>
                  <a:srgbClr val="FF0000"/>
                </a:solidFill>
              </a:rPr>
              <a:t>Real GDP</a:t>
            </a:r>
          </a:p>
          <a:p>
            <a:r>
              <a:rPr lang="en-US" dirty="0">
                <a:solidFill>
                  <a:srgbClr val="FF0000"/>
                </a:solidFill>
              </a:rPr>
              <a:t>Real GDP will control for the effect of inflation and show us increases in production only. </a:t>
            </a:r>
          </a:p>
        </p:txBody>
      </p:sp>
    </p:spTree>
    <p:extLst>
      <p:ext uri="{BB962C8B-B14F-4D97-AF65-F5344CB8AC3E}">
        <p14:creationId xmlns:p14="http://schemas.microsoft.com/office/powerpoint/2010/main" val="34190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Which groups are not in the working age population?</a:t>
            </a:r>
          </a:p>
          <a:p>
            <a:r>
              <a:rPr lang="en-US" dirty="0">
                <a:solidFill>
                  <a:srgbClr val="FF0000"/>
                </a:solidFill>
              </a:rPr>
              <a:t>Elderly people</a:t>
            </a:r>
          </a:p>
          <a:p>
            <a:r>
              <a:rPr lang="en-US" dirty="0">
                <a:solidFill>
                  <a:srgbClr val="FF0000"/>
                </a:solidFill>
              </a:rPr>
              <a:t>Children</a:t>
            </a:r>
          </a:p>
        </p:txBody>
      </p:sp>
    </p:spTree>
    <p:extLst>
      <p:ext uri="{BB962C8B-B14F-4D97-AF65-F5344CB8AC3E}">
        <p14:creationId xmlns:p14="http://schemas.microsoft.com/office/powerpoint/2010/main" val="93786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87095" y="160241"/>
            <a:ext cx="7236367" cy="6093075"/>
          </a:xfrm>
          <a:prstGeom prst="rect">
            <a:avLst/>
          </a:prstGeom>
        </p:spPr>
      </p:pic>
      <p:sp>
        <p:nvSpPr>
          <p:cNvPr id="5" name="TextBox 4"/>
          <p:cNvSpPr txBox="1"/>
          <p:nvPr/>
        </p:nvSpPr>
        <p:spPr>
          <a:xfrm>
            <a:off x="3864078" y="2605548"/>
            <a:ext cx="1938846" cy="461665"/>
          </a:xfrm>
          <a:prstGeom prst="rect">
            <a:avLst/>
          </a:prstGeom>
          <a:noFill/>
        </p:spPr>
        <p:txBody>
          <a:bodyPr wrap="square" rtlCol="0">
            <a:spAutoFit/>
          </a:bodyPr>
          <a:lstStyle/>
          <a:p>
            <a:r>
              <a:rPr lang="en-AU" sz="2400" dirty="0">
                <a:solidFill>
                  <a:srgbClr val="FF0000"/>
                </a:solidFill>
              </a:rPr>
              <a:t>Answer: E</a:t>
            </a:r>
          </a:p>
        </p:txBody>
      </p:sp>
      <p:sp>
        <p:nvSpPr>
          <p:cNvPr id="6" name="TextBox 5"/>
          <p:cNvSpPr txBox="1"/>
          <p:nvPr/>
        </p:nvSpPr>
        <p:spPr>
          <a:xfrm>
            <a:off x="3593691" y="4822724"/>
            <a:ext cx="2121310" cy="461454"/>
          </a:xfrm>
          <a:prstGeom prst="rect">
            <a:avLst/>
          </a:prstGeom>
          <a:noFill/>
        </p:spPr>
        <p:txBody>
          <a:bodyPr wrap="square" rtlCol="0">
            <a:spAutoFit/>
          </a:bodyPr>
          <a:lstStyle/>
          <a:p>
            <a:r>
              <a:rPr lang="en-AU" sz="2400" dirty="0">
                <a:solidFill>
                  <a:srgbClr val="FF0000"/>
                </a:solidFill>
              </a:rPr>
              <a:t>Answer: C</a:t>
            </a:r>
          </a:p>
        </p:txBody>
      </p:sp>
    </p:spTree>
    <p:extLst>
      <p:ext uri="{BB962C8B-B14F-4D97-AF65-F5344CB8AC3E}">
        <p14:creationId xmlns:p14="http://schemas.microsoft.com/office/powerpoint/2010/main" val="22111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Checklist</a:t>
            </a:r>
          </a:p>
        </p:txBody>
      </p:sp>
      <p:sp>
        <p:nvSpPr>
          <p:cNvPr id="3" name="Content Placeholder 2"/>
          <p:cNvSpPr>
            <a:spLocks noGrp="1"/>
          </p:cNvSpPr>
          <p:nvPr>
            <p:ph idx="1"/>
          </p:nvPr>
        </p:nvSpPr>
        <p:spPr/>
        <p:txBody>
          <a:bodyPr/>
          <a:lstStyle/>
          <a:p>
            <a:r>
              <a:rPr lang="en-US" strike="sngStrike" dirty="0"/>
              <a:t>What is inflation?</a:t>
            </a:r>
          </a:p>
          <a:p>
            <a:r>
              <a:rPr lang="en-US" dirty="0"/>
              <a:t>Costs of Inflation</a:t>
            </a:r>
          </a:p>
          <a:p>
            <a:r>
              <a:rPr lang="en-US" dirty="0"/>
              <a:t>Methods of measuring inflation:</a:t>
            </a:r>
          </a:p>
          <a:p>
            <a:pPr lvl="1"/>
            <a:r>
              <a:rPr lang="en-US" dirty="0"/>
              <a:t>Consumer Price Index (CPI)</a:t>
            </a:r>
          </a:p>
          <a:p>
            <a:pPr lvl="1"/>
            <a:r>
              <a:rPr lang="en-US" dirty="0"/>
              <a:t>GDP Deflator</a:t>
            </a:r>
          </a:p>
          <a:p>
            <a:endParaRPr lang="en-US" dirty="0"/>
          </a:p>
        </p:txBody>
      </p:sp>
    </p:spTree>
    <p:extLst>
      <p:ext uri="{BB962C8B-B14F-4D97-AF65-F5344CB8AC3E}">
        <p14:creationId xmlns:p14="http://schemas.microsoft.com/office/powerpoint/2010/main" val="18398378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Bonus: Causes of Inflation</a:t>
            </a:r>
          </a:p>
        </p:txBody>
      </p:sp>
      <p:sp>
        <p:nvSpPr>
          <p:cNvPr id="3" name="Content Placeholder 2"/>
          <p:cNvSpPr>
            <a:spLocks noGrp="1"/>
          </p:cNvSpPr>
          <p:nvPr>
            <p:ph idx="1"/>
          </p:nvPr>
        </p:nvSpPr>
        <p:spPr>
          <a:xfrm>
            <a:off x="838200" y="3200400"/>
            <a:ext cx="10515600" cy="2905432"/>
          </a:xfrm>
        </p:spPr>
        <p:txBody>
          <a:bodyPr>
            <a:normAutofit/>
          </a:bodyPr>
          <a:lstStyle/>
          <a:p>
            <a:r>
              <a:rPr lang="en-US" dirty="0"/>
              <a:t>Three causes of Inflation</a:t>
            </a:r>
          </a:p>
          <a:p>
            <a:pPr lvl="1"/>
            <a:r>
              <a:rPr lang="en-US" dirty="0"/>
              <a:t>1. Demand Pull</a:t>
            </a:r>
          </a:p>
          <a:p>
            <a:pPr lvl="1"/>
            <a:r>
              <a:rPr lang="en-US" dirty="0"/>
              <a:t>2. Cost Push</a:t>
            </a:r>
          </a:p>
          <a:p>
            <a:pPr lvl="1"/>
            <a:r>
              <a:rPr lang="en-US" dirty="0"/>
              <a:t>3. Money Supply (Quantity Theory of Money)</a:t>
            </a:r>
          </a:p>
          <a:p>
            <a:endParaRPr lang="en-US" dirty="0"/>
          </a:p>
        </p:txBody>
      </p:sp>
      <p:sp>
        <p:nvSpPr>
          <p:cNvPr id="4" name="Rectangle 3"/>
          <p:cNvSpPr/>
          <p:nvPr/>
        </p:nvSpPr>
        <p:spPr>
          <a:xfrm>
            <a:off x="665018" y="1354975"/>
            <a:ext cx="7025640" cy="1569660"/>
          </a:xfrm>
          <a:prstGeom prst="rect">
            <a:avLst/>
          </a:prstGeom>
          <a:solidFill>
            <a:srgbClr val="FFC000"/>
          </a:solidFill>
        </p:spPr>
        <p:txBody>
          <a:bodyPr wrap="square">
            <a:spAutoFit/>
          </a:bodyPr>
          <a:lstStyle/>
          <a:p>
            <a:r>
              <a:rPr lang="en-US" sz="2400" dirty="0"/>
              <a:t>We will come back to the topic of inflation in Unit 3 and 5!</a:t>
            </a:r>
          </a:p>
          <a:p>
            <a:r>
              <a:rPr lang="en-US" sz="2400" dirty="0"/>
              <a:t>If you want some extra reading then feel free to try look at this.</a:t>
            </a:r>
          </a:p>
        </p:txBody>
      </p:sp>
    </p:spTree>
    <p:extLst>
      <p:ext uri="{BB962C8B-B14F-4D97-AF65-F5344CB8AC3E}">
        <p14:creationId xmlns:p14="http://schemas.microsoft.com/office/powerpoint/2010/main" val="1709098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Demand Pull Inflation</a:t>
            </a:r>
          </a:p>
        </p:txBody>
      </p:sp>
      <p:sp>
        <p:nvSpPr>
          <p:cNvPr id="3" name="Content Placeholder 2"/>
          <p:cNvSpPr>
            <a:spLocks noGrp="1"/>
          </p:cNvSpPr>
          <p:nvPr>
            <p:ph idx="1"/>
          </p:nvPr>
        </p:nvSpPr>
        <p:spPr>
          <a:xfrm>
            <a:off x="680322" y="2336873"/>
            <a:ext cx="4103346" cy="3599316"/>
          </a:xfrm>
        </p:spPr>
        <p:txBody>
          <a:bodyPr>
            <a:normAutofit fontScale="85000" lnSpcReduction="20000"/>
          </a:bodyPr>
          <a:lstStyle/>
          <a:p>
            <a:r>
              <a:rPr lang="en-US" dirty="0"/>
              <a:t>We can explain both demand pull and cost push inflation using the AD/AS model. With an increase in AD caused by an increase in any of the components of AD (C+I+G+X-M), the equilibrium price level will be higher.</a:t>
            </a:r>
          </a:p>
          <a:p>
            <a:r>
              <a:rPr lang="en-US" dirty="0" err="1"/>
              <a:t>Eg</a:t>
            </a:r>
            <a:r>
              <a:rPr lang="en-US" dirty="0"/>
              <a:t>. Prices in large cities are higher because people are more motivated to move there and will consume and invest at a higher rate.</a:t>
            </a:r>
          </a:p>
          <a:p>
            <a:endParaRPr lang="en-US" dirty="0"/>
          </a:p>
        </p:txBody>
      </p:sp>
      <p:pic>
        <p:nvPicPr>
          <p:cNvPr id="4" name="Picture 3"/>
          <p:cNvPicPr>
            <a:picLocks noChangeAspect="1"/>
          </p:cNvPicPr>
          <p:nvPr/>
        </p:nvPicPr>
        <p:blipFill>
          <a:blip r:embed="rId2"/>
          <a:stretch>
            <a:fillRect/>
          </a:stretch>
        </p:blipFill>
        <p:spPr>
          <a:xfrm>
            <a:off x="6013272" y="2055036"/>
            <a:ext cx="4883328" cy="3881153"/>
          </a:xfrm>
          <a:prstGeom prst="rect">
            <a:avLst/>
          </a:prstGeom>
        </p:spPr>
      </p:pic>
    </p:spTree>
    <p:extLst>
      <p:ext uri="{BB962C8B-B14F-4D97-AF65-F5344CB8AC3E}">
        <p14:creationId xmlns:p14="http://schemas.microsoft.com/office/powerpoint/2010/main" val="14757898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Push Inflation</a:t>
            </a:r>
          </a:p>
        </p:txBody>
      </p:sp>
      <p:sp>
        <p:nvSpPr>
          <p:cNvPr id="3" name="Content Placeholder 2"/>
          <p:cNvSpPr>
            <a:spLocks noGrp="1"/>
          </p:cNvSpPr>
          <p:nvPr>
            <p:ph idx="1"/>
          </p:nvPr>
        </p:nvSpPr>
        <p:spPr>
          <a:xfrm>
            <a:off x="399225" y="1783957"/>
            <a:ext cx="5441079" cy="3599316"/>
          </a:xfrm>
        </p:spPr>
        <p:txBody>
          <a:bodyPr>
            <a:normAutofit fontScale="70000" lnSpcReduction="20000"/>
          </a:bodyPr>
          <a:lstStyle/>
          <a:p>
            <a:r>
              <a:rPr lang="en-US" dirty="0"/>
              <a:t>A decrease in aggregate supply (</a:t>
            </a:r>
            <a:r>
              <a:rPr lang="en-US" dirty="0" err="1"/>
              <a:t>Eg</a:t>
            </a:r>
            <a:r>
              <a:rPr lang="en-US" dirty="0"/>
              <a:t>. Increased resource costs and supply costs)</a:t>
            </a:r>
          </a:p>
          <a:p>
            <a:r>
              <a:rPr lang="en-US" dirty="0"/>
              <a:t>This causes lower output and higher prices! This is also called stagflation = stagnation (no growth) + inflation</a:t>
            </a:r>
          </a:p>
          <a:p>
            <a:pPr marL="0" indent="0">
              <a:buNone/>
            </a:pPr>
            <a:endParaRPr lang="en-US" dirty="0"/>
          </a:p>
          <a:p>
            <a:r>
              <a:rPr lang="en-US" dirty="0"/>
              <a:t>Eg.</a:t>
            </a:r>
            <a:r>
              <a:rPr lang="en-US" dirty="0">
                <a:hlinkClick r:id="rId2" action="ppaction://hlinkfile"/>
              </a:rPr>
              <a:t>1970s US stagflation </a:t>
            </a:r>
            <a:endParaRPr lang="en-US" dirty="0"/>
          </a:p>
          <a:p>
            <a:pPr marL="0" indent="0">
              <a:buNone/>
            </a:pPr>
            <a:r>
              <a:rPr lang="en-US" dirty="0"/>
              <a:t>In the 1970s the OPEC countries, for political reasons, reduced their oil supply to many countries including the United States. Because oil is such an important resource, it affected the supply of many businesses. This caused the SRAS (or arguably the LRAS) to shift to the left, causing an increase in the price level.</a:t>
            </a:r>
          </a:p>
          <a:p>
            <a:endParaRPr lang="en-US" dirty="0"/>
          </a:p>
        </p:txBody>
      </p:sp>
      <p:pic>
        <p:nvPicPr>
          <p:cNvPr id="4" name="Picture 3"/>
          <p:cNvPicPr>
            <a:picLocks noChangeAspect="1"/>
          </p:cNvPicPr>
          <p:nvPr/>
        </p:nvPicPr>
        <p:blipFill>
          <a:blip r:embed="rId3"/>
          <a:stretch>
            <a:fillRect/>
          </a:stretch>
        </p:blipFill>
        <p:spPr>
          <a:xfrm>
            <a:off x="6716381" y="1503012"/>
            <a:ext cx="4753638" cy="5020376"/>
          </a:xfrm>
          <a:prstGeom prst="rect">
            <a:avLst/>
          </a:prstGeom>
        </p:spPr>
      </p:pic>
      <p:pic>
        <p:nvPicPr>
          <p:cNvPr id="5" name="Picture 4"/>
          <p:cNvPicPr>
            <a:picLocks noChangeAspect="1"/>
          </p:cNvPicPr>
          <p:nvPr/>
        </p:nvPicPr>
        <p:blipFill>
          <a:blip r:embed="rId4"/>
          <a:stretch>
            <a:fillRect/>
          </a:stretch>
        </p:blipFill>
        <p:spPr>
          <a:xfrm>
            <a:off x="1583408" y="5268686"/>
            <a:ext cx="2672986" cy="1463974"/>
          </a:xfrm>
          <a:prstGeom prst="rect">
            <a:avLst/>
          </a:prstGeom>
        </p:spPr>
      </p:pic>
    </p:spTree>
    <p:extLst>
      <p:ext uri="{BB962C8B-B14F-4D97-AF65-F5344CB8AC3E}">
        <p14:creationId xmlns:p14="http://schemas.microsoft.com/office/powerpoint/2010/main" val="13969858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in the Money Supply</a:t>
            </a:r>
          </a:p>
        </p:txBody>
      </p:sp>
      <p:sp>
        <p:nvSpPr>
          <p:cNvPr id="3" name="Content Placeholder 2"/>
          <p:cNvSpPr>
            <a:spLocks noGrp="1"/>
          </p:cNvSpPr>
          <p:nvPr>
            <p:ph idx="1"/>
          </p:nvPr>
        </p:nvSpPr>
        <p:spPr>
          <a:xfrm>
            <a:off x="593035" y="1992138"/>
            <a:ext cx="6406279" cy="3599316"/>
          </a:xfrm>
        </p:spPr>
        <p:txBody>
          <a:bodyPr>
            <a:normAutofit fontScale="92500" lnSpcReduction="20000"/>
          </a:bodyPr>
          <a:lstStyle/>
          <a:p>
            <a:r>
              <a:rPr lang="en-US" dirty="0"/>
              <a:t>According to some economists (Monetarism), the leading cause of inflation is always increases in the money supply.</a:t>
            </a:r>
          </a:p>
          <a:p>
            <a:r>
              <a:rPr lang="en-US" dirty="0"/>
              <a:t>This is effect is particularly apparent in poorly managed countries such as Zimbabwe and Venezuela where government money printing (creating new money) has lead to hyperinflation.</a:t>
            </a:r>
          </a:p>
          <a:p>
            <a:pPr lvl="1"/>
            <a:r>
              <a:rPr lang="en-US" dirty="0"/>
              <a:t>Inflation was so bad in Zimbabwe that the US dollar was temporarily adopted as the nation’s currency because its currency became worthless.</a:t>
            </a:r>
          </a:p>
        </p:txBody>
      </p:sp>
      <p:pic>
        <p:nvPicPr>
          <p:cNvPr id="5" name="Picture 4"/>
          <p:cNvPicPr>
            <a:picLocks noChangeAspect="1"/>
          </p:cNvPicPr>
          <p:nvPr/>
        </p:nvPicPr>
        <p:blipFill>
          <a:blip r:embed="rId2"/>
          <a:stretch>
            <a:fillRect/>
          </a:stretch>
        </p:blipFill>
        <p:spPr>
          <a:xfrm>
            <a:off x="7299081" y="2372741"/>
            <a:ext cx="4398886" cy="2059351"/>
          </a:xfrm>
          <a:prstGeom prst="rect">
            <a:avLst/>
          </a:prstGeom>
        </p:spPr>
      </p:pic>
      <p:sp>
        <p:nvSpPr>
          <p:cNvPr id="6" name="TextBox 5"/>
          <p:cNvSpPr txBox="1"/>
          <p:nvPr/>
        </p:nvSpPr>
        <p:spPr>
          <a:xfrm>
            <a:off x="7476067" y="4347039"/>
            <a:ext cx="438573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quantity theory of money assumes that Price Level and Velocity of money are relatively stable and that increases of money supply M will inevitably lead to increases in Price Level P.</a:t>
            </a:r>
          </a:p>
          <a:p>
            <a:pPr marL="285750" indent="-285750">
              <a:buFont typeface="Arial" panose="020B0604020202020204" pitchFamily="34" charset="0"/>
              <a:buChar char="•"/>
            </a:pPr>
            <a:r>
              <a:rPr lang="en-US" dirty="0"/>
              <a:t>We will cover this topic in more depth in future classes.</a:t>
            </a:r>
          </a:p>
        </p:txBody>
      </p:sp>
      <p:pic>
        <p:nvPicPr>
          <p:cNvPr id="7" name="Picture 6"/>
          <p:cNvPicPr>
            <a:picLocks noChangeAspect="1"/>
          </p:cNvPicPr>
          <p:nvPr/>
        </p:nvPicPr>
        <p:blipFill>
          <a:blip r:embed="rId3"/>
          <a:stretch>
            <a:fillRect/>
          </a:stretch>
        </p:blipFill>
        <p:spPr>
          <a:xfrm>
            <a:off x="8252587" y="149470"/>
            <a:ext cx="3486637" cy="2457793"/>
          </a:xfrm>
          <a:prstGeom prst="rect">
            <a:avLst/>
          </a:prstGeom>
        </p:spPr>
      </p:pic>
      <p:sp>
        <p:nvSpPr>
          <p:cNvPr id="8" name="TextBox 7"/>
          <p:cNvSpPr txBox="1"/>
          <p:nvPr/>
        </p:nvSpPr>
        <p:spPr>
          <a:xfrm>
            <a:off x="8284227" y="1560806"/>
            <a:ext cx="2116196" cy="923330"/>
          </a:xfrm>
          <a:prstGeom prst="rect">
            <a:avLst/>
          </a:prstGeom>
          <a:noFill/>
        </p:spPr>
        <p:txBody>
          <a:bodyPr wrap="square" rtlCol="0">
            <a:spAutoFit/>
          </a:bodyPr>
          <a:lstStyle/>
          <a:p>
            <a:r>
              <a:rPr lang="en-US" dirty="0"/>
              <a:t>(Inflation is always caused by money supply.)</a:t>
            </a:r>
          </a:p>
        </p:txBody>
      </p:sp>
      <p:pic>
        <p:nvPicPr>
          <p:cNvPr id="9" name="Picture 8"/>
          <p:cNvPicPr>
            <a:picLocks noChangeAspect="1"/>
          </p:cNvPicPr>
          <p:nvPr/>
        </p:nvPicPr>
        <p:blipFill>
          <a:blip r:embed="rId4"/>
          <a:stretch>
            <a:fillRect/>
          </a:stretch>
        </p:blipFill>
        <p:spPr>
          <a:xfrm>
            <a:off x="4012493" y="5512709"/>
            <a:ext cx="2325091" cy="1179897"/>
          </a:xfrm>
          <a:prstGeom prst="rect">
            <a:avLst/>
          </a:prstGeom>
        </p:spPr>
      </p:pic>
      <p:pic>
        <p:nvPicPr>
          <p:cNvPr id="10" name="Picture 9"/>
          <p:cNvPicPr>
            <a:picLocks noChangeAspect="1"/>
          </p:cNvPicPr>
          <p:nvPr/>
        </p:nvPicPr>
        <p:blipFill>
          <a:blip r:embed="rId5"/>
          <a:stretch>
            <a:fillRect/>
          </a:stretch>
        </p:blipFill>
        <p:spPr>
          <a:xfrm>
            <a:off x="1230210" y="5474877"/>
            <a:ext cx="2305530" cy="1255559"/>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8134200" y="2736720"/>
              <a:ext cx="2381760" cy="362520"/>
            </p14:xfrm>
          </p:contentPart>
        </mc:Choice>
        <mc:Fallback xmlns="">
          <p:pic>
            <p:nvPicPr>
              <p:cNvPr id="11" name="Ink 10"/>
              <p:cNvPicPr/>
              <p:nvPr/>
            </p:nvPicPr>
            <p:blipFill>
              <a:blip r:embed="rId7"/>
              <a:stretch>
                <a:fillRect/>
              </a:stretch>
            </p:blipFill>
            <p:spPr>
              <a:xfrm>
                <a:off x="8124840" y="2727360"/>
                <a:ext cx="2400480" cy="381240"/>
              </a:xfrm>
              <a:prstGeom prst="rect">
                <a:avLst/>
              </a:prstGeom>
            </p:spPr>
          </p:pic>
        </mc:Fallback>
      </mc:AlternateContent>
    </p:spTree>
    <p:extLst>
      <p:ext uri="{BB962C8B-B14F-4D97-AF65-F5344CB8AC3E}">
        <p14:creationId xmlns:p14="http://schemas.microsoft.com/office/powerpoint/2010/main" val="4184575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Inflation Review Question</a:t>
            </a:r>
          </a:p>
        </p:txBody>
      </p:sp>
      <p:sp>
        <p:nvSpPr>
          <p:cNvPr id="3" name="Content Placeholder 2"/>
          <p:cNvSpPr>
            <a:spLocks noGrp="1"/>
          </p:cNvSpPr>
          <p:nvPr>
            <p:ph idx="1"/>
          </p:nvPr>
        </p:nvSpPr>
        <p:spPr/>
        <p:txBody>
          <a:bodyPr/>
          <a:lstStyle/>
          <a:p>
            <a:r>
              <a:rPr lang="en-US" dirty="0"/>
              <a:t>What are three causes of inflation? Use graphs to show the effect</a:t>
            </a:r>
          </a:p>
          <a:p>
            <a:r>
              <a:rPr lang="en-US" dirty="0">
                <a:solidFill>
                  <a:srgbClr val="FF0000"/>
                </a:solidFill>
              </a:rPr>
              <a:t>Demand Pull, Cost Push, Increase in Money Supply</a:t>
            </a:r>
          </a:p>
          <a:p>
            <a:endParaRPr lang="en-US" dirty="0"/>
          </a:p>
        </p:txBody>
      </p:sp>
      <p:pic>
        <p:nvPicPr>
          <p:cNvPr id="4" name="Picture 3"/>
          <p:cNvPicPr>
            <a:picLocks noChangeAspect="1"/>
          </p:cNvPicPr>
          <p:nvPr/>
        </p:nvPicPr>
        <p:blipFill>
          <a:blip r:embed="rId2"/>
          <a:stretch>
            <a:fillRect/>
          </a:stretch>
        </p:blipFill>
        <p:spPr>
          <a:xfrm>
            <a:off x="680321" y="3422468"/>
            <a:ext cx="3568221" cy="2835937"/>
          </a:xfrm>
          <a:prstGeom prst="rect">
            <a:avLst/>
          </a:prstGeom>
        </p:spPr>
      </p:pic>
      <p:pic>
        <p:nvPicPr>
          <p:cNvPr id="5" name="Picture 4"/>
          <p:cNvPicPr>
            <a:picLocks noChangeAspect="1"/>
          </p:cNvPicPr>
          <p:nvPr/>
        </p:nvPicPr>
        <p:blipFill>
          <a:blip r:embed="rId3"/>
          <a:stretch>
            <a:fillRect/>
          </a:stretch>
        </p:blipFill>
        <p:spPr>
          <a:xfrm>
            <a:off x="4806585" y="3337976"/>
            <a:ext cx="2936165" cy="3100920"/>
          </a:xfrm>
          <a:prstGeom prst="rect">
            <a:avLst/>
          </a:prstGeom>
        </p:spPr>
      </p:pic>
      <p:pic>
        <p:nvPicPr>
          <p:cNvPr id="6" name="Picture 5"/>
          <p:cNvPicPr>
            <a:picLocks noChangeAspect="1"/>
          </p:cNvPicPr>
          <p:nvPr/>
        </p:nvPicPr>
        <p:blipFill>
          <a:blip r:embed="rId4"/>
          <a:stretch>
            <a:fillRect/>
          </a:stretch>
        </p:blipFill>
        <p:spPr>
          <a:xfrm>
            <a:off x="7882555" y="3422468"/>
            <a:ext cx="4398886" cy="2059351"/>
          </a:xfrm>
          <a:prstGeom prst="rect">
            <a:avLst/>
          </a:prstGeom>
        </p:spPr>
      </p:pic>
    </p:spTree>
    <p:extLst>
      <p:ext uri="{BB962C8B-B14F-4D97-AF65-F5344CB8AC3E}">
        <p14:creationId xmlns:p14="http://schemas.microsoft.com/office/powerpoint/2010/main" val="22265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Checklist</a:t>
            </a:r>
          </a:p>
        </p:txBody>
      </p:sp>
      <p:sp>
        <p:nvSpPr>
          <p:cNvPr id="3" name="Content Placeholder 2"/>
          <p:cNvSpPr>
            <a:spLocks noGrp="1"/>
          </p:cNvSpPr>
          <p:nvPr>
            <p:ph idx="1"/>
          </p:nvPr>
        </p:nvSpPr>
        <p:spPr/>
        <p:txBody>
          <a:bodyPr/>
          <a:lstStyle/>
          <a:p>
            <a:r>
              <a:rPr lang="en-US" strike="sngStrike" dirty="0"/>
              <a:t>What is inflation?</a:t>
            </a:r>
          </a:p>
          <a:p>
            <a:r>
              <a:rPr lang="en-US" strike="sngStrike" dirty="0"/>
              <a:t>Causes of inflation</a:t>
            </a:r>
          </a:p>
          <a:p>
            <a:r>
              <a:rPr lang="en-US" dirty="0"/>
              <a:t>Methods of measuring inflation:</a:t>
            </a:r>
          </a:p>
          <a:p>
            <a:pPr lvl="1"/>
            <a:r>
              <a:rPr lang="en-US" dirty="0"/>
              <a:t>Consumer Price Index (CPI)</a:t>
            </a:r>
          </a:p>
          <a:p>
            <a:pPr lvl="1"/>
            <a:r>
              <a:rPr lang="en-US" dirty="0"/>
              <a:t>GDP Deflator</a:t>
            </a:r>
          </a:p>
          <a:p>
            <a:r>
              <a:rPr lang="en-US" dirty="0"/>
              <a:t>Costs of Inflation</a:t>
            </a:r>
          </a:p>
          <a:p>
            <a:endParaRPr lang="en-US" dirty="0"/>
          </a:p>
        </p:txBody>
      </p:sp>
    </p:spTree>
    <p:extLst>
      <p:ext uri="{BB962C8B-B14F-4D97-AF65-F5344CB8AC3E}">
        <p14:creationId xmlns:p14="http://schemas.microsoft.com/office/powerpoint/2010/main" val="26358111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7200" dirty="0"/>
              <a:t>Consequences of Inflation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935975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Inflation Overview</a:t>
            </a:r>
            <a:br>
              <a:rPr lang="en-US" dirty="0"/>
            </a:br>
            <a:endParaRPr lang="en-US" dirty="0"/>
          </a:p>
        </p:txBody>
      </p:sp>
      <p:sp>
        <p:nvSpPr>
          <p:cNvPr id="3" name="Content Placeholder 2"/>
          <p:cNvSpPr>
            <a:spLocks noGrp="1"/>
          </p:cNvSpPr>
          <p:nvPr>
            <p:ph idx="1"/>
          </p:nvPr>
        </p:nvSpPr>
        <p:spPr>
          <a:xfrm>
            <a:off x="680322" y="1278194"/>
            <a:ext cx="3498388" cy="1828800"/>
          </a:xfrm>
          <a:solidFill>
            <a:srgbClr val="F9C7C3"/>
          </a:solidFill>
        </p:spPr>
        <p:txBody>
          <a:bodyPr>
            <a:normAutofit lnSpcReduction="10000"/>
          </a:bodyPr>
          <a:lstStyle/>
          <a:p>
            <a:r>
              <a:rPr lang="en-US" b="1" dirty="0"/>
              <a:t>Business and Transaction costs </a:t>
            </a:r>
            <a:r>
              <a:rPr lang="en-US" b="1" dirty="0">
                <a:hlinkClick r:id="rId2" action="ppaction://hlinksldjump"/>
              </a:rPr>
              <a:t>___</a:t>
            </a:r>
            <a:endParaRPr lang="en-US" b="1" dirty="0"/>
          </a:p>
          <a:p>
            <a:pPr lvl="1"/>
            <a:r>
              <a:rPr lang="en-US" dirty="0"/>
              <a:t>Menu Costs</a:t>
            </a:r>
          </a:p>
          <a:p>
            <a:pPr lvl="1"/>
            <a:r>
              <a:rPr lang="en-US" dirty="0"/>
              <a:t>Shoe Leather Costs</a:t>
            </a:r>
          </a:p>
          <a:p>
            <a:pPr lvl="1"/>
            <a:endParaRPr lang="en-US" dirty="0"/>
          </a:p>
          <a:p>
            <a:endParaRPr lang="en-US" dirty="0"/>
          </a:p>
        </p:txBody>
      </p:sp>
      <p:sp>
        <p:nvSpPr>
          <p:cNvPr id="4" name="TextBox 3"/>
          <p:cNvSpPr txBox="1"/>
          <p:nvPr/>
        </p:nvSpPr>
        <p:spPr>
          <a:xfrm>
            <a:off x="580103" y="5814811"/>
            <a:ext cx="2241755" cy="646331"/>
          </a:xfrm>
          <a:prstGeom prst="rect">
            <a:avLst/>
          </a:prstGeom>
          <a:noFill/>
        </p:spPr>
        <p:txBody>
          <a:bodyPr wrap="square" rtlCol="0">
            <a:spAutoFit/>
          </a:bodyPr>
          <a:lstStyle/>
          <a:p>
            <a:r>
              <a:rPr lang="en-AU" dirty="0">
                <a:hlinkClick r:id="rId2" action="ppaction://hlinksldjump"/>
              </a:rPr>
              <a:t>Consequences of Inflation Home</a:t>
            </a:r>
            <a:endParaRPr lang="en-AU" dirty="0"/>
          </a:p>
        </p:txBody>
      </p:sp>
      <p:sp>
        <p:nvSpPr>
          <p:cNvPr id="6" name="Rectangle 5"/>
          <p:cNvSpPr/>
          <p:nvPr/>
        </p:nvSpPr>
        <p:spPr>
          <a:xfrm>
            <a:off x="4178709" y="1768166"/>
            <a:ext cx="4336025" cy="2677656"/>
          </a:xfrm>
          <a:prstGeom prst="rect">
            <a:avLst/>
          </a:prstGeom>
          <a:solidFill>
            <a:schemeClr val="accent1">
              <a:lumMod val="20000"/>
              <a:lumOff val="80000"/>
            </a:schemeClr>
          </a:solidFill>
        </p:spPr>
        <p:txBody>
          <a:bodyPr wrap="square">
            <a:spAutoFit/>
          </a:bodyPr>
          <a:lstStyle/>
          <a:p>
            <a:r>
              <a:rPr lang="en-US" sz="2400" b="1" dirty="0"/>
              <a:t>Redistribution of wealth </a:t>
            </a:r>
            <a:r>
              <a:rPr lang="en-US" sz="2400" b="1" dirty="0">
                <a:hlinkClick r:id="rId3" action="ppaction://hlinksldjump"/>
              </a:rPr>
              <a:t>___</a:t>
            </a:r>
            <a:endParaRPr lang="en-US" sz="2400" b="1" dirty="0"/>
          </a:p>
          <a:p>
            <a:pPr marL="742950" lvl="1" indent="-285750">
              <a:buFont typeface="Arial" panose="020B0604020202020204" pitchFamily="34" charset="0"/>
              <a:buChar char="•"/>
            </a:pPr>
            <a:r>
              <a:rPr lang="en-US" sz="2400" dirty="0"/>
              <a:t>Value of money savings falls</a:t>
            </a:r>
          </a:p>
          <a:p>
            <a:pPr marL="742950" lvl="1" indent="-285750">
              <a:buFont typeface="Arial" panose="020B0604020202020204" pitchFamily="34" charset="0"/>
              <a:buChar char="•"/>
            </a:pPr>
            <a:r>
              <a:rPr lang="en-US" sz="2400" dirty="0"/>
              <a:t>Fixed Income individuals lose (</a:t>
            </a:r>
            <a:r>
              <a:rPr lang="en-US" sz="2400" dirty="0" err="1"/>
              <a:t>eg</a:t>
            </a:r>
            <a:r>
              <a:rPr lang="en-US" sz="2400" dirty="0"/>
              <a:t>. pensioners)</a:t>
            </a:r>
          </a:p>
          <a:p>
            <a:pPr marL="742950" lvl="1" indent="-285750">
              <a:buFont typeface="Arial" panose="020B0604020202020204" pitchFamily="34" charset="0"/>
              <a:buChar char="•"/>
            </a:pPr>
            <a:r>
              <a:rPr lang="en-US" sz="2400" dirty="0"/>
              <a:t>Borrowers gain at the expense of lenders</a:t>
            </a:r>
          </a:p>
        </p:txBody>
      </p:sp>
      <p:sp>
        <p:nvSpPr>
          <p:cNvPr id="5" name="Rectangle 4"/>
          <p:cNvSpPr/>
          <p:nvPr/>
        </p:nvSpPr>
        <p:spPr>
          <a:xfrm>
            <a:off x="8339207" y="3634725"/>
            <a:ext cx="3780504" cy="3046988"/>
          </a:xfrm>
          <a:prstGeom prst="rect">
            <a:avLst/>
          </a:prstGeom>
          <a:solidFill>
            <a:schemeClr val="accent6">
              <a:lumMod val="40000"/>
              <a:lumOff val="60000"/>
            </a:schemeClr>
          </a:solidFill>
        </p:spPr>
        <p:txBody>
          <a:bodyPr wrap="square">
            <a:spAutoFit/>
          </a:bodyPr>
          <a:lstStyle/>
          <a:p>
            <a:r>
              <a:rPr lang="en-US" sz="2400" b="1" dirty="0"/>
              <a:t>Inefficient allocation of resources and Confusion </a:t>
            </a:r>
            <a:r>
              <a:rPr lang="en-US" sz="2400" b="1" dirty="0">
                <a:hlinkClick r:id="rId4" action="ppaction://hlinksldjump"/>
              </a:rPr>
              <a:t>___</a:t>
            </a:r>
            <a:endParaRPr lang="en-US" sz="2400" b="1" dirty="0"/>
          </a:p>
          <a:p>
            <a:pPr marL="742950" lvl="1" indent="-285750">
              <a:buFont typeface="Arial" panose="020B0604020202020204" pitchFamily="34" charset="0"/>
              <a:buChar char="•"/>
            </a:pPr>
            <a:r>
              <a:rPr lang="en-US" sz="2400" dirty="0"/>
              <a:t>Inflation distorts prices which makes business decision and everyday decisions more difficult</a:t>
            </a:r>
          </a:p>
        </p:txBody>
      </p:sp>
      <p:pic>
        <p:nvPicPr>
          <p:cNvPr id="7" name="Picture 6"/>
          <p:cNvPicPr>
            <a:picLocks noChangeAspect="1"/>
          </p:cNvPicPr>
          <p:nvPr/>
        </p:nvPicPr>
        <p:blipFill>
          <a:blip r:embed="rId5"/>
          <a:stretch>
            <a:fillRect/>
          </a:stretch>
        </p:blipFill>
        <p:spPr>
          <a:xfrm>
            <a:off x="401890" y="3244645"/>
            <a:ext cx="1141766" cy="1335651"/>
          </a:xfrm>
          <a:prstGeom prst="rect">
            <a:avLst/>
          </a:prstGeom>
        </p:spPr>
      </p:pic>
      <p:pic>
        <p:nvPicPr>
          <p:cNvPr id="8" name="Picture 7"/>
          <p:cNvPicPr>
            <a:picLocks noChangeAspect="1"/>
          </p:cNvPicPr>
          <p:nvPr/>
        </p:nvPicPr>
        <p:blipFill>
          <a:blip r:embed="rId6"/>
          <a:stretch>
            <a:fillRect/>
          </a:stretch>
        </p:blipFill>
        <p:spPr>
          <a:xfrm>
            <a:off x="1631895" y="3280730"/>
            <a:ext cx="1441715" cy="1246007"/>
          </a:xfrm>
          <a:prstGeom prst="rect">
            <a:avLst/>
          </a:prstGeom>
        </p:spPr>
      </p:pic>
      <p:pic>
        <p:nvPicPr>
          <p:cNvPr id="9" name="Picture 8"/>
          <p:cNvPicPr>
            <a:picLocks noChangeAspect="1"/>
          </p:cNvPicPr>
          <p:nvPr/>
        </p:nvPicPr>
        <p:blipFill>
          <a:blip r:embed="rId7"/>
          <a:stretch>
            <a:fillRect/>
          </a:stretch>
        </p:blipFill>
        <p:spPr>
          <a:xfrm>
            <a:off x="5855655" y="4985177"/>
            <a:ext cx="1248959" cy="829634"/>
          </a:xfrm>
          <a:prstGeom prst="rect">
            <a:avLst/>
          </a:prstGeom>
        </p:spPr>
      </p:pic>
      <p:pic>
        <p:nvPicPr>
          <p:cNvPr id="10" name="Picture 9"/>
          <p:cNvPicPr>
            <a:picLocks noChangeAspect="1"/>
          </p:cNvPicPr>
          <p:nvPr/>
        </p:nvPicPr>
        <p:blipFill>
          <a:blip r:embed="rId8"/>
          <a:stretch>
            <a:fillRect/>
          </a:stretch>
        </p:blipFill>
        <p:spPr>
          <a:xfrm>
            <a:off x="7090248" y="5158219"/>
            <a:ext cx="434820" cy="483550"/>
          </a:xfrm>
          <a:prstGeom prst="rect">
            <a:avLst/>
          </a:prstGeom>
        </p:spPr>
      </p:pic>
      <p:pic>
        <p:nvPicPr>
          <p:cNvPr id="11" name="Picture 10"/>
          <p:cNvPicPr>
            <a:picLocks noChangeAspect="1"/>
          </p:cNvPicPr>
          <p:nvPr/>
        </p:nvPicPr>
        <p:blipFill>
          <a:blip r:embed="rId9"/>
          <a:stretch>
            <a:fillRect/>
          </a:stretch>
        </p:blipFill>
        <p:spPr>
          <a:xfrm>
            <a:off x="5435201" y="5254259"/>
            <a:ext cx="409241" cy="420203"/>
          </a:xfrm>
          <a:prstGeom prst="rect">
            <a:avLst/>
          </a:prstGeom>
        </p:spPr>
      </p:pic>
      <p:pic>
        <p:nvPicPr>
          <p:cNvPr id="12" name="Picture 11"/>
          <p:cNvPicPr>
            <a:picLocks noChangeAspect="1"/>
          </p:cNvPicPr>
          <p:nvPr/>
        </p:nvPicPr>
        <p:blipFill>
          <a:blip r:embed="rId10"/>
          <a:stretch>
            <a:fillRect/>
          </a:stretch>
        </p:blipFill>
        <p:spPr>
          <a:xfrm>
            <a:off x="4455195" y="4445822"/>
            <a:ext cx="1253468" cy="807089"/>
          </a:xfrm>
          <a:prstGeom prst="rect">
            <a:avLst/>
          </a:prstGeom>
        </p:spPr>
      </p:pic>
      <p:pic>
        <p:nvPicPr>
          <p:cNvPr id="13" name="Picture 12"/>
          <p:cNvPicPr>
            <a:picLocks noChangeAspect="1"/>
          </p:cNvPicPr>
          <p:nvPr/>
        </p:nvPicPr>
        <p:blipFill>
          <a:blip r:embed="rId11"/>
          <a:stretch>
            <a:fillRect/>
          </a:stretch>
        </p:blipFill>
        <p:spPr>
          <a:xfrm>
            <a:off x="9937955" y="2276926"/>
            <a:ext cx="2112287" cy="1180198"/>
          </a:xfrm>
          <a:prstGeom prst="rect">
            <a:avLst/>
          </a:prstGeom>
        </p:spPr>
      </p:pic>
      <p:pic>
        <p:nvPicPr>
          <p:cNvPr id="14" name="Picture 13"/>
          <p:cNvPicPr>
            <a:picLocks noChangeAspect="1"/>
          </p:cNvPicPr>
          <p:nvPr/>
        </p:nvPicPr>
        <p:blipFill>
          <a:blip r:embed="rId12"/>
          <a:stretch>
            <a:fillRect/>
          </a:stretch>
        </p:blipFill>
        <p:spPr>
          <a:xfrm>
            <a:off x="8673623" y="2276925"/>
            <a:ext cx="1339633" cy="1248749"/>
          </a:xfrm>
          <a:prstGeom prst="rect">
            <a:avLst/>
          </a:prstGeom>
        </p:spPr>
      </p:pic>
    </p:spTree>
    <p:extLst>
      <p:ext uri="{BB962C8B-B14F-4D97-AF65-F5344CB8AC3E}">
        <p14:creationId xmlns:p14="http://schemas.microsoft.com/office/powerpoint/2010/main" val="251817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3">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13158</TotalTime>
  <Words>18765</Words>
  <Application>Microsoft Macintosh PowerPoint</Application>
  <PresentationFormat>Widescreen</PresentationFormat>
  <Paragraphs>2133</Paragraphs>
  <Slides>256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256</vt:i4>
      </vt:variant>
    </vt:vector>
  </HeadingPairs>
  <TitlesOfParts>
    <vt:vector size="262" baseType="lpstr">
      <vt:lpstr>Arial</vt:lpstr>
      <vt:lpstr>Calibri</vt:lpstr>
      <vt:lpstr>Calibri Light</vt:lpstr>
      <vt:lpstr>Times New Roman</vt:lpstr>
      <vt:lpstr>Wingdings</vt:lpstr>
      <vt:lpstr>Office Theme</vt:lpstr>
      <vt:lpstr>Unemployment</vt:lpstr>
      <vt:lpstr>Learning Objectives Checklist</vt:lpstr>
      <vt:lpstr>3 Crucial Economic Indicators</vt:lpstr>
      <vt:lpstr>What is unemployment?</vt:lpstr>
      <vt:lpstr>The Labor Force and Working Age Population</vt:lpstr>
      <vt:lpstr>The Labor Force</vt:lpstr>
      <vt:lpstr>Working Age Population</vt:lpstr>
      <vt:lpstr>PowerPoint Presentation</vt:lpstr>
      <vt:lpstr>PowerPoint Presentation</vt:lpstr>
      <vt:lpstr>The Labor Force</vt:lpstr>
      <vt:lpstr>Who is not in the Labor Force?</vt:lpstr>
      <vt:lpstr>PowerPoint Presentation</vt:lpstr>
      <vt:lpstr>Labor Force Participation Rate</vt:lpstr>
      <vt:lpstr>PowerPoint Presentation</vt:lpstr>
      <vt:lpstr>Labor Force Participation Trends</vt:lpstr>
      <vt:lpstr>PowerPoint Presentation</vt:lpstr>
      <vt:lpstr>Unemployment and the Labor Force</vt:lpstr>
      <vt:lpstr>Employed, Unemployed and Labor Force</vt:lpstr>
      <vt:lpstr>PowerPoint Presentation</vt:lpstr>
      <vt:lpstr>Unemployment</vt:lpstr>
      <vt:lpstr>Unemployment Rate</vt:lpstr>
      <vt:lpstr>PowerPoint Presentation</vt:lpstr>
      <vt:lpstr>Part Time vs Full Time Work</vt:lpstr>
      <vt:lpstr>PowerPoint Presentation</vt:lpstr>
      <vt:lpstr>Jobless ≠ Unemployed</vt:lpstr>
      <vt:lpstr>PowerPoint Presentation</vt:lpstr>
      <vt:lpstr>Unemployment Equations</vt:lpstr>
      <vt:lpstr>Link (Unemployment)</vt:lpstr>
      <vt:lpstr>PowerPoint Presentation</vt:lpstr>
      <vt:lpstr>PowerPoint Presentation</vt:lpstr>
      <vt:lpstr>Problem with Unemployment statistic - Underemployed and Discouraged workers</vt:lpstr>
      <vt:lpstr>PowerPoint Presentation</vt:lpstr>
      <vt:lpstr>PowerPoint Presentation</vt:lpstr>
      <vt:lpstr>Unemployment Equations</vt:lpstr>
      <vt:lpstr>Module 12 - Krugman</vt:lpstr>
      <vt:lpstr>Module 12 Krugman</vt:lpstr>
      <vt:lpstr>Module 12 Krugman</vt:lpstr>
      <vt:lpstr>PowerPoint Presentation</vt:lpstr>
      <vt:lpstr>Types of Unemployment</vt:lpstr>
      <vt:lpstr>Types of Unemployment</vt:lpstr>
      <vt:lpstr>Frictional Unemployment</vt:lpstr>
      <vt:lpstr>Structural Unemployment</vt:lpstr>
      <vt:lpstr>More Structural Unemployment Causes</vt:lpstr>
      <vt:lpstr>Seasonal Unemployment</vt:lpstr>
      <vt:lpstr>Cyclical Unemployment – The Business Cycle and Unemployment</vt:lpstr>
      <vt:lpstr>PowerPoint Presentation</vt:lpstr>
      <vt:lpstr>PowerPoint Presentation</vt:lpstr>
      <vt:lpstr>PowerPoint Presentation</vt:lpstr>
      <vt:lpstr>Krugman Module 13</vt:lpstr>
      <vt:lpstr>Krugman Module 13</vt:lpstr>
      <vt:lpstr>The Natural Rate of Unemployment</vt:lpstr>
      <vt:lpstr>PowerPoint Presentation</vt:lpstr>
      <vt:lpstr>PowerPoint Presentation</vt:lpstr>
      <vt:lpstr>PowerPoint Presentation</vt:lpstr>
      <vt:lpstr>Actual Unemployment, NRU and Cyclical Unemployment</vt:lpstr>
      <vt:lpstr>PowerPoint Presentation</vt:lpstr>
      <vt:lpstr>Business Cycle, Output and Unemployment</vt:lpstr>
      <vt:lpstr>PowerPoint Presentation</vt:lpstr>
      <vt:lpstr>PowerPoint Presentation</vt:lpstr>
      <vt:lpstr>Factors that Change the Natural Rate of Unemployment</vt:lpstr>
      <vt:lpstr>PowerPoint Presentation</vt:lpstr>
      <vt:lpstr>Krugman Module 13</vt:lpstr>
      <vt:lpstr>Krugman Module 13</vt:lpstr>
      <vt:lpstr>Unemployment Equations</vt:lpstr>
      <vt:lpstr>Business Cycle, Output and Unemployment</vt:lpstr>
      <vt:lpstr>3 Crucial Economic Indicators</vt:lpstr>
      <vt:lpstr>Inflation</vt:lpstr>
      <vt:lpstr>Class Checklist</vt:lpstr>
      <vt:lpstr>Inflation</vt:lpstr>
      <vt:lpstr>PowerPoint Presentation</vt:lpstr>
      <vt:lpstr>PowerPoint Presentation</vt:lpstr>
      <vt:lpstr>Prices in the Past through Movies and TV Shows</vt:lpstr>
      <vt:lpstr>Inflation and Purchasing Power/Value of Money</vt:lpstr>
      <vt:lpstr>PowerPoint Presentation</vt:lpstr>
      <vt:lpstr>Venezuela’s Problems</vt:lpstr>
      <vt:lpstr>PowerPoint Presentation</vt:lpstr>
      <vt:lpstr>Price Level vs Inflation</vt:lpstr>
      <vt:lpstr>PowerPoint Presentation</vt:lpstr>
      <vt:lpstr>PowerPoint Presentation</vt:lpstr>
      <vt:lpstr>Inflation Related Terms</vt:lpstr>
      <vt:lpstr>Inflation, Acceleration &amp; Disinflation</vt:lpstr>
      <vt:lpstr>PowerPoint Presentation</vt:lpstr>
      <vt:lpstr>Nominal vs Real Values</vt:lpstr>
      <vt:lpstr>Nominal vs Real Wages Example</vt:lpstr>
      <vt:lpstr>PowerPoint Presentation</vt:lpstr>
      <vt:lpstr>PowerPoint Presentation</vt:lpstr>
      <vt:lpstr>PowerPoint Presentation</vt:lpstr>
      <vt:lpstr>GDP – Real vs Nominal Example</vt:lpstr>
      <vt:lpstr>PowerPoint Presentation</vt:lpstr>
      <vt:lpstr>PowerPoint Presentation</vt:lpstr>
      <vt:lpstr>Class Checklist</vt:lpstr>
      <vt:lpstr>Bonus: Causes of Inflation</vt:lpstr>
      <vt:lpstr>Demand Pull Inflation</vt:lpstr>
      <vt:lpstr>Cost Push Inflation</vt:lpstr>
      <vt:lpstr>Increase in the Money Supply</vt:lpstr>
      <vt:lpstr>Causes of Inflation Review Question</vt:lpstr>
      <vt:lpstr>Class Checklist</vt:lpstr>
      <vt:lpstr>Consequences of Inflation</vt:lpstr>
      <vt:lpstr>Consequences of Inflation Overview </vt:lpstr>
      <vt:lpstr>Consequences of Inflation - Business and Transaction costs </vt:lpstr>
      <vt:lpstr>Module 14</vt:lpstr>
      <vt:lpstr>Consequences of Inflation - Redistribution of wealth </vt:lpstr>
      <vt:lpstr>Inflation benefits borrowers</vt:lpstr>
      <vt:lpstr>Consequences of Inflation - Inefficient allocation of resources and Confusion </vt:lpstr>
      <vt:lpstr>Unit of Account</vt:lpstr>
      <vt:lpstr>PowerPoint Presentation</vt:lpstr>
      <vt:lpstr>Consequences of Inflation Summary </vt:lpstr>
      <vt:lpstr>Cost of Inflation Questions</vt:lpstr>
      <vt:lpstr>Module 14</vt:lpstr>
      <vt:lpstr>Module 14</vt:lpstr>
      <vt:lpstr>Module 14</vt:lpstr>
      <vt:lpstr>Why 2% Inflation Is the Fed’s Economic Bullseye | WSJ - YouTube</vt:lpstr>
      <vt:lpstr>Real Interest and Nominal Interest</vt:lpstr>
      <vt:lpstr>Consequences of Inflation Summary </vt:lpstr>
      <vt:lpstr>Which one is the best deal?</vt:lpstr>
      <vt:lpstr>The Fisher Equation and Interest</vt:lpstr>
      <vt:lpstr>PowerPoint Presentation</vt:lpstr>
      <vt:lpstr>Using the Fisher Equation, which one is the best deal?</vt:lpstr>
      <vt:lpstr>Banks and Loans</vt:lpstr>
      <vt:lpstr>PowerPoint Presentation</vt:lpstr>
      <vt:lpstr>Winners and Losers</vt:lpstr>
      <vt:lpstr>Example – Unexpected Inflation</vt:lpstr>
      <vt:lpstr>How To Solve Questions With Expected and Actual Inflation</vt:lpstr>
      <vt:lpstr>PowerPoint Presentation</vt:lpstr>
      <vt:lpstr>Fixed vs Variable Nominal Interest</vt:lpstr>
      <vt:lpstr>PowerPoint Presentation</vt:lpstr>
      <vt:lpstr>Module 14</vt:lpstr>
      <vt:lpstr>Module 14</vt:lpstr>
      <vt:lpstr>PowerPoint Presentation</vt:lpstr>
      <vt:lpstr>Bonus: Expected vs Unexpected Inflation</vt:lpstr>
      <vt:lpstr>PowerPoint Presentation</vt:lpstr>
      <vt:lpstr>Measuring Inflation</vt:lpstr>
      <vt:lpstr>Methods of Measuring Inflation</vt:lpstr>
      <vt:lpstr>PowerPoint Presentation</vt:lpstr>
      <vt:lpstr>Consumer Price Index (CPI)</vt:lpstr>
      <vt:lpstr>Consumer Price Index (CPI)</vt:lpstr>
      <vt:lpstr>The CPI Market Basket</vt:lpstr>
      <vt:lpstr>The Market Basket</vt:lpstr>
      <vt:lpstr>Calculate the value of the market basket</vt:lpstr>
      <vt:lpstr>Using the Market Basket</vt:lpstr>
      <vt:lpstr>Using the CPI Market Basket to calculate Inflation</vt:lpstr>
      <vt:lpstr>PowerPoint Presentation</vt:lpstr>
      <vt:lpstr>Example</vt:lpstr>
      <vt:lpstr>PowerPoint Presentation</vt:lpstr>
      <vt:lpstr>Calculating the CPI Index</vt:lpstr>
      <vt:lpstr>PowerPoint Presentation</vt:lpstr>
      <vt:lpstr>PowerPoint Presentation</vt:lpstr>
      <vt:lpstr>Interpreting the CPI Values</vt:lpstr>
      <vt:lpstr>CPI Summary</vt:lpstr>
      <vt:lpstr>Module 15 Multiple Choice</vt:lpstr>
      <vt:lpstr>PowerPoint Presentation</vt:lpstr>
      <vt:lpstr>PowerPoint Presentation</vt:lpstr>
      <vt:lpstr>Equations Regarding Inflation So Far</vt:lpstr>
      <vt:lpstr>CPI Review Questions</vt:lpstr>
      <vt:lpstr>PowerPoint Presentation</vt:lpstr>
      <vt:lpstr>Random Inflation Questions</vt:lpstr>
      <vt:lpstr>PowerPoint Presentation</vt:lpstr>
      <vt:lpstr>Do 400Q 1-8 Exercises</vt:lpstr>
      <vt:lpstr>PowerPoint Presentation</vt:lpstr>
      <vt:lpstr>Answers</vt:lpstr>
      <vt:lpstr>PowerPoint Presentation</vt:lpstr>
      <vt:lpstr>Problems with the CPI</vt:lpstr>
      <vt:lpstr>The Real Basket Changes over Time</vt:lpstr>
      <vt:lpstr>PowerPoint Presentation</vt:lpstr>
      <vt:lpstr>Example – CPI doesn’t measure increase of quality</vt:lpstr>
      <vt:lpstr>But it would be the opposite if the quality of goods decreases!</vt:lpstr>
      <vt:lpstr>Example – Basket contains more of a type of good because consumers have substituted towards this good</vt:lpstr>
      <vt:lpstr>Example – CPI doesn’t measure new goods</vt:lpstr>
      <vt:lpstr>Example – Basket contains more of a type of good</vt:lpstr>
      <vt:lpstr>PowerPoint Presentation</vt:lpstr>
      <vt:lpstr>PowerPoint Presentation</vt:lpstr>
      <vt:lpstr>PowerPoint Presentation</vt:lpstr>
      <vt:lpstr>PowerPoint Presentation</vt:lpstr>
      <vt:lpstr>Nominal vs Real GDP</vt:lpstr>
      <vt:lpstr>Nominal vs Real GDP</vt:lpstr>
      <vt:lpstr>PowerPoint Presentation</vt:lpstr>
      <vt:lpstr>Nominal vs Real GDP Calculation</vt:lpstr>
      <vt:lpstr>PowerPoint Presentation</vt:lpstr>
      <vt:lpstr>PowerPoint Presentation</vt:lpstr>
      <vt:lpstr>PowerPoint Presentation</vt:lpstr>
      <vt:lpstr>PowerPoint Presentation</vt:lpstr>
      <vt:lpstr>PowerPoint Presentation</vt:lpstr>
      <vt:lpstr>PowerPoint Presentation</vt:lpstr>
      <vt:lpstr>Complete Remaining Module 11 Questions</vt:lpstr>
      <vt:lpstr>PowerPoint Presentation</vt:lpstr>
      <vt:lpstr>GDP Deflator</vt:lpstr>
      <vt:lpstr>GDP Deflator</vt:lpstr>
      <vt:lpstr>PowerPoint Presentation</vt:lpstr>
      <vt:lpstr>Calculating the GDP Deflator</vt:lpstr>
      <vt:lpstr>Example: Find the GDP Deflator</vt:lpstr>
      <vt:lpstr>GDP Deflator Calculations and Interpretation</vt:lpstr>
      <vt:lpstr>Interpreting the CPI and GDP Deflator Values</vt:lpstr>
      <vt:lpstr>Methods of Measuring Inflation Comparison</vt:lpstr>
      <vt:lpstr>GDP Deflator vs CPI</vt:lpstr>
      <vt:lpstr>PowerPoint Presentation</vt:lpstr>
      <vt:lpstr>How to know when a question is CPI or GDP Deflator?</vt:lpstr>
      <vt:lpstr>PowerPoint Presentation</vt:lpstr>
      <vt:lpstr>Price Indexes Summary</vt:lpstr>
      <vt:lpstr>Revision Inflation Questions – CPI, GDP Deflator</vt:lpstr>
      <vt:lpstr>PowerPoint Presentation</vt:lpstr>
      <vt:lpstr>GDP Deflator Questions</vt:lpstr>
      <vt:lpstr>GDP Deflator Questions</vt:lpstr>
      <vt:lpstr>PowerPoint Presentation</vt:lpstr>
      <vt:lpstr>PowerPoint Presentation</vt:lpstr>
      <vt:lpstr>PowerPoint Presentation</vt:lpstr>
      <vt:lpstr>PowerPoint Presentation</vt:lpstr>
      <vt:lpstr>Calculating RGDP</vt:lpstr>
      <vt:lpstr>Formula for Real GDP – Rearranging GDP Deflator</vt:lpstr>
      <vt:lpstr>PowerPoint Presentation</vt:lpstr>
      <vt:lpstr>PowerPoint Presentation</vt:lpstr>
      <vt:lpstr>General Formula for RGDP </vt:lpstr>
      <vt:lpstr>PowerPoint Presentation</vt:lpstr>
      <vt:lpstr>PowerPoint Presentation</vt:lpstr>
      <vt:lpstr>PowerPoint Presentation</vt:lpstr>
      <vt:lpstr>PowerPoint Presentation</vt:lpstr>
      <vt:lpstr>PowerPoint Presentation</vt:lpstr>
      <vt:lpstr>RGDP Summary</vt:lpstr>
      <vt:lpstr>PowerPoint Presentation</vt:lpstr>
      <vt:lpstr>Summary of Real and Nominal Equations</vt:lpstr>
      <vt:lpstr>PowerPoint Presentation</vt:lpstr>
      <vt:lpstr>PowerPoint Presentation</vt:lpstr>
      <vt:lpstr>Equations Regarding Inflation</vt:lpstr>
      <vt:lpstr>Key Skills So Far</vt:lpstr>
      <vt:lpstr>Equations Regarding Inflation</vt:lpstr>
      <vt:lpstr>3 Crucial Economic Indicators</vt:lpstr>
      <vt:lpstr>Goals of Government</vt:lpstr>
      <vt:lpstr>PowerPoint Presentation</vt:lpstr>
      <vt:lpstr>The Business Cycle – Revision</vt:lpstr>
      <vt:lpstr>PowerPoint Presentation</vt:lpstr>
      <vt:lpstr>PowerPoint Presentation</vt:lpstr>
      <vt:lpstr>PowerPoint Presentation</vt:lpstr>
      <vt:lpstr>The Business Cycle and Output Gaps</vt:lpstr>
      <vt:lpstr>Output Gaps</vt:lpstr>
      <vt:lpstr>PowerPoint Presentation</vt:lpstr>
      <vt:lpstr>Business Cycles – Relation to Indicators</vt:lpstr>
      <vt:lpstr>GDP</vt:lpstr>
      <vt:lpstr>Unemployment</vt:lpstr>
      <vt:lpstr>Inflation / Price Level </vt:lpstr>
      <vt:lpstr>PowerPoint Presentation</vt:lpstr>
      <vt:lpstr>PowerPoint Presentation</vt:lpstr>
      <vt:lpstr>PowerPoint Presentation</vt:lpstr>
      <vt:lpstr>PowerPoint Presentation</vt:lpstr>
      <vt:lpstr>PowerPoint Presentation</vt:lpstr>
      <vt:lpstr>Unit 2 Revision</vt:lpstr>
      <vt:lpstr>Coverage For Quiz 6</vt:lpstr>
      <vt:lpstr>Practice Inflation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4 - Macroeconomics</dc:title>
  <dc:creator>David Ryan</dc:creator>
  <cp:lastModifiedBy>Microsoft Office User</cp:lastModifiedBy>
  <cp:revision>337</cp:revision>
  <dcterms:created xsi:type="dcterms:W3CDTF">2021-08-15T10:14:31Z</dcterms:created>
  <dcterms:modified xsi:type="dcterms:W3CDTF">2025-10-28T04:12:07Z</dcterms:modified>
</cp:coreProperties>
</file>